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2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7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gif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Видео 3">
            <a:extLst>
              <a:ext uri="{FF2B5EF4-FFF2-40B4-BE49-F238E27FC236}">
                <a16:creationId xmlns:a16="http://schemas.microsoft.com/office/drawing/2014/main" xmlns="" id="{D406C22B-BB48-46A1-90ED-B44EF4E95E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409"/>
          <a:stretch/>
        </p:blipFill>
        <p:spPr>
          <a:xfrm>
            <a:off x="15240" y="8560"/>
            <a:ext cx="12192000" cy="68494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D8FC7E-742C-4B53-B6FF-F19F8EDA2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9889D-C9D8-2046-83BF-B9710322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182" y="639590"/>
            <a:ext cx="5541264" cy="128313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Законы превращаются в алгоритмы?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A96B92-20B2-014A-8CFC-D6389C37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394" y="2323114"/>
            <a:ext cx="4434840" cy="118872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Новая природа регулирования. </a:t>
            </a:r>
            <a:endParaRPr lang="ru-RU" dirty="0" smtClean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alpha val="80000"/>
                  </a:schemeClr>
                </a:solidFill>
              </a:rPr>
              <a:t>МГУ. </a:t>
            </a:r>
            <a:r>
              <a:rPr lang="ru-RU" dirty="0" smtClean="0">
                <a:solidFill>
                  <a:schemeClr val="tx1">
                    <a:alpha val="80000"/>
                  </a:schemeClr>
                </a:solidFill>
              </a:rPr>
              <a:t>Фестиваль науки. 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10-10-20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798D3DD-23B7-41EE-9021-C8F9A8E2C1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C072688-BFC7-4FE8-A45E-B3C63CBB9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3002ED9-43C6-4BA8-8941-9AFCB04E4D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EB09750-C9B1-40CE-AB9B-FEB308A1F3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95C3BB-F2E8-4349-8D6A-46729A2D88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92" y="5100945"/>
            <a:ext cx="2796555" cy="1587434"/>
          </a:xfrm>
          <a:prstGeom prst="rect">
            <a:avLst/>
          </a:prstGeom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4817C03E-5B2D-8047-B27A-D7C58F6B1539}"/>
              </a:ext>
            </a:extLst>
          </p:cNvPr>
          <p:cNvSpPr txBox="1">
            <a:spLocks/>
          </p:cNvSpPr>
          <p:nvPr/>
        </p:nvSpPr>
        <p:spPr>
          <a:xfrm>
            <a:off x="-393940" y="3938600"/>
            <a:ext cx="5989320" cy="291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Поведенческие особенности</a:t>
            </a:r>
          </a:p>
          <a:p>
            <a:r>
              <a:rPr lang="ru-RU" dirty="0"/>
              <a:t>Юридические последствия</a:t>
            </a:r>
          </a:p>
          <a:p>
            <a:r>
              <a:rPr lang="ru-RU" dirty="0"/>
              <a:t>Экономическая природа</a:t>
            </a:r>
          </a:p>
          <a:p>
            <a:r>
              <a:rPr lang="ru-RU" dirty="0"/>
              <a:t>Методические вызовы</a:t>
            </a:r>
          </a:p>
        </p:txBody>
      </p:sp>
    </p:spTree>
    <p:extLst>
      <p:ext uri="{BB962C8B-B14F-4D97-AF65-F5344CB8AC3E}">
        <p14:creationId xmlns:p14="http://schemas.microsoft.com/office/powerpoint/2010/main" val="193872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6BEF2D-4BC3-334C-BB40-5015DA4D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2870"/>
            <a:ext cx="10668000" cy="1524000"/>
          </a:xfrm>
        </p:spPr>
        <p:txBody>
          <a:bodyPr/>
          <a:lstStyle/>
          <a:p>
            <a:r>
              <a:rPr lang="ru-RU" dirty="0"/>
              <a:t>Что такое «доступность» услуги?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5F111AA-B615-724D-A8AA-60F54F228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4051060" cy="38180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Отделение</a:t>
            </a:r>
          </a:p>
          <a:p>
            <a:r>
              <a:rPr lang="ru-RU" dirty="0"/>
              <a:t>Сайт</a:t>
            </a:r>
          </a:p>
          <a:p>
            <a:r>
              <a:rPr lang="ru-RU" dirty="0" err="1"/>
              <a:t>Айфон</a:t>
            </a:r>
            <a:r>
              <a:rPr lang="ru-RU" dirty="0"/>
              <a:t>/</a:t>
            </a:r>
            <a:r>
              <a:rPr lang="ru-RU" dirty="0" err="1"/>
              <a:t>Андроид</a:t>
            </a:r>
            <a:endParaRPr lang="ru-RU" dirty="0"/>
          </a:p>
          <a:p>
            <a:r>
              <a:rPr lang="ru-RU" dirty="0"/>
              <a:t>Телефон</a:t>
            </a:r>
          </a:p>
          <a:p>
            <a:r>
              <a:rPr lang="ru-RU" dirty="0"/>
              <a:t>Чат-бот</a:t>
            </a:r>
          </a:p>
          <a:p>
            <a:r>
              <a:rPr lang="ru-RU" dirty="0"/>
              <a:t>……..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1A6956F-B647-3B46-BD36-E3256A24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634" y="2443947"/>
            <a:ext cx="6616940" cy="32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075615F8-B807-416B-8DBB-536E4371A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xmlns="" id="{48D13DDB-A73C-4F85-8B96-F7F0B0AF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56083"/>
            <a:ext cx="3810000" cy="3048000"/>
          </a:xfrm>
        </p:spPr>
        <p:txBody>
          <a:bodyPr>
            <a:normAutofit/>
          </a:bodyPr>
          <a:lstStyle/>
          <a:p>
            <a:r>
              <a:rPr lang="ru-RU" dirty="0"/>
              <a:t>Что такое «истина» и где она хранится?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B5F8872-3A64-9348-BB3B-97CAE45A6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" r="2" b="9402"/>
          <a:stretch/>
        </p:blipFill>
        <p:spPr bwMode="auto">
          <a:xfrm>
            <a:off x="5334000" y="1524002"/>
            <a:ext cx="3048000" cy="3809994"/>
          </a:xfrm>
          <a:custGeom>
            <a:avLst/>
            <a:gdLst/>
            <a:ahLst/>
            <a:cxnLst/>
            <a:rect l="l" t="t" r="r" b="b"/>
            <a:pathLst>
              <a:path w="3048000" h="3809994">
                <a:moveTo>
                  <a:pt x="1509059" y="376"/>
                </a:moveTo>
                <a:cubicBezTo>
                  <a:pt x="1581157" y="-1118"/>
                  <a:pt x="1653147" y="1825"/>
                  <a:pt x="1724191" y="9661"/>
                </a:cubicBezTo>
                <a:cubicBezTo>
                  <a:pt x="2107047" y="51731"/>
                  <a:pt x="2355473" y="203990"/>
                  <a:pt x="2520549" y="406729"/>
                </a:cubicBezTo>
                <a:cubicBezTo>
                  <a:pt x="2804522" y="755484"/>
                  <a:pt x="2841295" y="1253238"/>
                  <a:pt x="2889511" y="1597923"/>
                </a:cubicBezTo>
                <a:cubicBezTo>
                  <a:pt x="2958155" y="2086177"/>
                  <a:pt x="3025980" y="2574981"/>
                  <a:pt x="3046820" y="3065678"/>
                </a:cubicBezTo>
                <a:cubicBezTo>
                  <a:pt x="3059076" y="3351468"/>
                  <a:pt x="2981034" y="3711894"/>
                  <a:pt x="2568758" y="3794941"/>
                </a:cubicBezTo>
                <a:cubicBezTo>
                  <a:pt x="2293370" y="3850309"/>
                  <a:pt x="2004900" y="3743916"/>
                  <a:pt x="1781805" y="3622870"/>
                </a:cubicBezTo>
                <a:cubicBezTo>
                  <a:pt x="978506" y="3186998"/>
                  <a:pt x="375012" y="2477816"/>
                  <a:pt x="104926" y="1820203"/>
                </a:cubicBezTo>
                <a:cubicBezTo>
                  <a:pt x="-65046" y="1405766"/>
                  <a:pt x="-40122" y="912353"/>
                  <a:pt x="265505" y="527231"/>
                </a:cubicBezTo>
                <a:cubicBezTo>
                  <a:pt x="494319" y="238693"/>
                  <a:pt x="1004369" y="10834"/>
                  <a:pt x="1509059" y="3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D3767-B987-8741-A69E-ED835BBE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2083"/>
            <a:ext cx="4572000" cy="1524000"/>
          </a:xfrm>
        </p:spPr>
        <p:txBody>
          <a:bodyPr anchor="t">
            <a:normAutofit/>
          </a:bodyPr>
          <a:lstStyle/>
          <a:p>
            <a:r>
              <a:rPr lang="ru-RU" sz="3200"/>
              <a:t>Новая природа реестров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7602CF-4F93-E849-BD9B-FE7F107E9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0" r="21043" b="1"/>
          <a:stretch/>
        </p:blipFill>
        <p:spPr>
          <a:xfrm>
            <a:off x="8382003" y="1387478"/>
            <a:ext cx="3047998" cy="1960790"/>
          </a:xfrm>
          <a:custGeom>
            <a:avLst/>
            <a:gdLst/>
            <a:ahLst/>
            <a:cxnLst/>
            <a:rect l="l" t="t" r="r" b="b"/>
            <a:pathLst>
              <a:path w="3047998" h="1960790">
                <a:moveTo>
                  <a:pt x="1754534" y="687"/>
                </a:moveTo>
                <a:cubicBezTo>
                  <a:pt x="2260352" y="-17398"/>
                  <a:pt x="2752360" y="324597"/>
                  <a:pt x="2953400" y="730119"/>
                </a:cubicBezTo>
                <a:cubicBezTo>
                  <a:pt x="3136866" y="1101202"/>
                  <a:pt x="3077339" y="1525566"/>
                  <a:pt x="2562018" y="1777422"/>
                </a:cubicBezTo>
                <a:cubicBezTo>
                  <a:pt x="1968821" y="2067286"/>
                  <a:pt x="365770" y="2051264"/>
                  <a:pt x="56325" y="1453657"/>
                </a:cubicBezTo>
                <a:cubicBezTo>
                  <a:pt x="-84328" y="1181310"/>
                  <a:pt x="53880" y="817303"/>
                  <a:pt x="300129" y="581468"/>
                </a:cubicBezTo>
                <a:cubicBezTo>
                  <a:pt x="645448" y="251368"/>
                  <a:pt x="1189307" y="71409"/>
                  <a:pt x="1653268" y="9193"/>
                </a:cubicBezTo>
                <a:cubicBezTo>
                  <a:pt x="1687030" y="4699"/>
                  <a:pt x="1720812" y="1893"/>
                  <a:pt x="1754534" y="687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4B00B68-CFBC-4421-A21F-3AD429168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9" y="1295569"/>
            <a:ext cx="3173637" cy="1752431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FF364C9-6DF4-A549-A729-BB46F676A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38"/>
          <a:stretch/>
        </p:blipFill>
        <p:spPr bwMode="auto">
          <a:xfrm>
            <a:off x="8570689" y="3553068"/>
            <a:ext cx="2750455" cy="1904303"/>
          </a:xfrm>
          <a:custGeom>
            <a:avLst/>
            <a:gdLst/>
            <a:ahLst/>
            <a:cxnLst/>
            <a:rect l="l" t="t" r="r" b="b"/>
            <a:pathLst>
              <a:path w="2750455" h="1904303">
                <a:moveTo>
                  <a:pt x="1652706" y="1235"/>
                </a:moveTo>
                <a:cubicBezTo>
                  <a:pt x="1863126" y="8406"/>
                  <a:pt x="2070434" y="46669"/>
                  <a:pt x="2247246" y="112144"/>
                </a:cubicBezTo>
                <a:cubicBezTo>
                  <a:pt x="2651386" y="261927"/>
                  <a:pt x="2896222" y="553520"/>
                  <a:pt x="2654797" y="940832"/>
                </a:cubicBezTo>
                <a:cubicBezTo>
                  <a:pt x="2376663" y="1386639"/>
                  <a:pt x="1073407" y="2092725"/>
                  <a:pt x="411181" y="1857560"/>
                </a:cubicBezTo>
                <a:cubicBezTo>
                  <a:pt x="109588" y="1750320"/>
                  <a:pt x="-30426" y="1461386"/>
                  <a:pt x="5524" y="1204064"/>
                </a:cubicBezTo>
                <a:cubicBezTo>
                  <a:pt x="55854" y="843633"/>
                  <a:pt x="370314" y="488524"/>
                  <a:pt x="701424" y="242428"/>
                </a:cubicBezTo>
                <a:cubicBezTo>
                  <a:pt x="894420" y="99439"/>
                  <a:pt x="1162994" y="23218"/>
                  <a:pt x="1442263" y="4572"/>
                </a:cubicBezTo>
                <a:cubicBezTo>
                  <a:pt x="1512081" y="-91"/>
                  <a:pt x="1582566" y="-1155"/>
                  <a:pt x="1652706" y="12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6">
            <a:extLst>
              <a:ext uri="{FF2B5EF4-FFF2-40B4-BE49-F238E27FC236}">
                <a16:creationId xmlns:a16="http://schemas.microsoft.com/office/drawing/2014/main" xmlns="" id="{075615F8-B807-416B-8DBB-536E4371A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xmlns="" id="{80F6ABC5-A6A1-47E1-8374-940B1985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56083"/>
            <a:ext cx="3810000" cy="3048000"/>
          </a:xfrm>
        </p:spPr>
        <p:txBody>
          <a:bodyPr>
            <a:normAutofit/>
          </a:bodyPr>
          <a:lstStyle/>
          <a:p>
            <a:r>
              <a:rPr lang="ru-RU" dirty="0"/>
              <a:t>Какие решения допустимы на основе автоматически собранных данных? </a:t>
            </a:r>
            <a:endParaRPr lang="en-US" dirty="0"/>
          </a:p>
        </p:txBody>
      </p:sp>
      <p:sp>
        <p:nvSpPr>
          <p:cNvPr id="1033" name="Freeform: Shape 78">
            <a:extLst>
              <a:ext uri="{FF2B5EF4-FFF2-40B4-BE49-F238E27FC236}">
                <a16:creationId xmlns:a16="http://schemas.microsoft.com/office/drawing/2014/main" xmlns="" id="{5757DBF0-8708-424E-9696-B626F1D23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0" y="1523999"/>
            <a:ext cx="3048000" cy="3809997"/>
          </a:xfrm>
          <a:custGeom>
            <a:avLst/>
            <a:gdLst>
              <a:gd name="connsiteX0" fmla="*/ 263085 w 465078"/>
              <a:gd name="connsiteY0" fmla="*/ 2220 h 875210"/>
              <a:gd name="connsiteX1" fmla="*/ 384597 w 465078"/>
              <a:gd name="connsiteY1" fmla="*/ 93432 h 875210"/>
              <a:gd name="connsiteX2" fmla="*/ 440895 w 465078"/>
              <a:gd name="connsiteY2" fmla="*/ 367066 h 875210"/>
              <a:gd name="connsiteX3" fmla="*/ 464898 w 465078"/>
              <a:gd name="connsiteY3" fmla="*/ 704230 h 875210"/>
              <a:gd name="connsiteX4" fmla="*/ 391953 w 465078"/>
              <a:gd name="connsiteY4" fmla="*/ 871752 h 875210"/>
              <a:gd name="connsiteX5" fmla="*/ 271876 w 465078"/>
              <a:gd name="connsiteY5" fmla="*/ 832225 h 875210"/>
              <a:gd name="connsiteX6" fmla="*/ 16010 w 465078"/>
              <a:gd name="connsiteY6" fmla="*/ 418127 h 875210"/>
              <a:gd name="connsiteX7" fmla="*/ 40512 w 465078"/>
              <a:gd name="connsiteY7" fmla="*/ 121113 h 875210"/>
              <a:gd name="connsiteX8" fmla="*/ 263085 w 465078"/>
              <a:gd name="connsiteY8" fmla="*/ 2220 h 87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078" h="875210">
                <a:moveTo>
                  <a:pt x="263085" y="2220"/>
                </a:moveTo>
                <a:cubicBezTo>
                  <a:pt x="321503" y="11884"/>
                  <a:pt x="359409" y="46860"/>
                  <a:pt x="384597" y="93432"/>
                </a:cubicBezTo>
                <a:cubicBezTo>
                  <a:pt x="427927" y="173546"/>
                  <a:pt x="433538" y="287887"/>
                  <a:pt x="440895" y="367066"/>
                </a:cubicBezTo>
                <a:cubicBezTo>
                  <a:pt x="451369" y="479225"/>
                  <a:pt x="461718" y="591510"/>
                  <a:pt x="464898" y="704230"/>
                </a:cubicBezTo>
                <a:cubicBezTo>
                  <a:pt x="466768" y="769880"/>
                  <a:pt x="454860" y="852675"/>
                  <a:pt x="391953" y="871752"/>
                </a:cubicBezTo>
                <a:cubicBezTo>
                  <a:pt x="349933" y="884471"/>
                  <a:pt x="305917" y="860031"/>
                  <a:pt x="271876" y="832225"/>
                </a:cubicBezTo>
                <a:cubicBezTo>
                  <a:pt x="149305" y="732099"/>
                  <a:pt x="57221" y="569190"/>
                  <a:pt x="16010" y="418127"/>
                </a:cubicBezTo>
                <a:cubicBezTo>
                  <a:pt x="-9925" y="322925"/>
                  <a:pt x="-6122" y="209581"/>
                  <a:pt x="40512" y="121113"/>
                </a:cubicBezTo>
                <a:cubicBezTo>
                  <a:pt x="80413" y="45363"/>
                  <a:pt x="176363" y="-12181"/>
                  <a:pt x="263085" y="22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80">
            <a:extLst>
              <a:ext uri="{FF2B5EF4-FFF2-40B4-BE49-F238E27FC236}">
                <a16:creationId xmlns:a16="http://schemas.microsoft.com/office/drawing/2014/main" xmlns="" id="{212F560B-28B6-4F4E-B4A4-198EE2F11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9" y="1387474"/>
            <a:ext cx="3048001" cy="1960792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: Shape 82">
            <a:extLst>
              <a:ext uri="{FF2B5EF4-FFF2-40B4-BE49-F238E27FC236}">
                <a16:creationId xmlns:a16="http://schemas.microsoft.com/office/drawing/2014/main" xmlns="" id="{84B00B68-CFBC-4421-A21F-3AD429168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9" y="1295569"/>
            <a:ext cx="3173637" cy="1752431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028" name="Picture 4" descr="Изображение выглядит как внешний, дорога, сцена, трав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4D3FEA4-CD77-8849-9402-BA1E98F3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99" y="2800812"/>
            <a:ext cx="3048001" cy="20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43124-9970-DA49-9491-B80A75D3C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2083"/>
            <a:ext cx="4572000" cy="1524000"/>
          </a:xfrm>
        </p:spPr>
        <p:txBody>
          <a:bodyPr anchor="t">
            <a:normAutofit/>
          </a:bodyPr>
          <a:lstStyle/>
          <a:p>
            <a:r>
              <a:rPr lang="ru-RU" sz="3200" dirty="0"/>
              <a:t>Этика в </a:t>
            </a:r>
            <a:r>
              <a:rPr lang="en-US" sz="3200" dirty="0"/>
              <a:t>5G </a:t>
            </a:r>
            <a:r>
              <a:rPr lang="ru-RU" sz="3200" dirty="0"/>
              <a:t>эпоху</a:t>
            </a:r>
          </a:p>
        </p:txBody>
      </p:sp>
      <p:pic>
        <p:nvPicPr>
          <p:cNvPr id="1026" name="Picture 2" descr="Изображение выглядит как улица, мужчина, сиди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070A20C-89A3-8448-B4C1-7DA428D2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0" y="778760"/>
            <a:ext cx="22859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B169E842-2A9A-4762-884B-D28DB59FDD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0684" y="3553067"/>
            <a:ext cx="2750459" cy="1904303"/>
          </a:xfrm>
          <a:custGeom>
            <a:avLst/>
            <a:gdLst>
              <a:gd name="connsiteX0" fmla="*/ 237621 w 453152"/>
              <a:gd name="connsiteY0" fmla="*/ 965 h 401867"/>
              <a:gd name="connsiteX1" fmla="*/ 370246 w 453152"/>
              <a:gd name="connsiteY1" fmla="*/ 23666 h 401867"/>
              <a:gd name="connsiteX2" fmla="*/ 437392 w 453152"/>
              <a:gd name="connsiteY2" fmla="*/ 198545 h 401867"/>
              <a:gd name="connsiteX3" fmla="*/ 67745 w 453152"/>
              <a:gd name="connsiteY3" fmla="*/ 392003 h 401867"/>
              <a:gd name="connsiteX4" fmla="*/ 911 w 453152"/>
              <a:gd name="connsiteY4" fmla="*/ 254095 h 401867"/>
              <a:gd name="connsiteX5" fmla="*/ 115564 w 453152"/>
              <a:gd name="connsiteY5" fmla="*/ 51160 h 401867"/>
              <a:gd name="connsiteX6" fmla="*/ 237621 w 453152"/>
              <a:gd name="connsiteY6" fmla="*/ 965 h 40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152" h="401867">
                <a:moveTo>
                  <a:pt x="237621" y="965"/>
                </a:moveTo>
                <a:cubicBezTo>
                  <a:pt x="283632" y="-2971"/>
                  <a:pt x="331405" y="5243"/>
                  <a:pt x="370246" y="23666"/>
                </a:cubicBezTo>
                <a:cubicBezTo>
                  <a:pt x="436830" y="55275"/>
                  <a:pt x="477168" y="116810"/>
                  <a:pt x="437392" y="198545"/>
                </a:cubicBezTo>
                <a:cubicBezTo>
                  <a:pt x="391568" y="292624"/>
                  <a:pt x="176850" y="441630"/>
                  <a:pt x="67745" y="392003"/>
                </a:cubicBezTo>
                <a:cubicBezTo>
                  <a:pt x="18056" y="369372"/>
                  <a:pt x="-5012" y="308398"/>
                  <a:pt x="911" y="254095"/>
                </a:cubicBezTo>
                <a:cubicBezTo>
                  <a:pt x="9203" y="178033"/>
                  <a:pt x="61012" y="103094"/>
                  <a:pt x="115564" y="51160"/>
                </a:cubicBezTo>
                <a:cubicBezTo>
                  <a:pt x="147361" y="20985"/>
                  <a:pt x="191610" y="4900"/>
                  <a:pt x="237621" y="9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Изображение выглядит как стол, внутренний, компьютер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11A3AE6-0724-944D-8557-FC066F51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1" y="3810002"/>
            <a:ext cx="22859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0CD92F7-BCFA-8B4D-9107-91EB2A352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0"/>
          <a:stretch/>
        </p:blipFill>
        <p:spPr bwMode="auto">
          <a:xfrm>
            <a:off x="2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ED8FC7E-742C-4B53-B6FF-F19F8EDA2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D742D-0D18-624C-AEF9-2EEB935E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368" y="1599121"/>
            <a:ext cx="5541264" cy="2212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Ошибки ИИ в неэргодичных системах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F798D3DD-23B7-41EE-9021-C8F9A8E2C1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2C072688-BFC7-4FE8-A45E-B3C63CBB9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3002ED9-43C6-4BA8-8941-9AFCB04E4D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4EB09750-C9B1-40CE-AB9B-FEB308A1F3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23C26"/>
      </a:dk2>
      <a:lt2>
        <a:srgbClr val="E8E2E6"/>
      </a:lt2>
      <a:accent1>
        <a:srgbClr val="81AB92"/>
      </a:accent1>
      <a:accent2>
        <a:srgbClr val="74AAA0"/>
      </a:accent2>
      <a:accent3>
        <a:srgbClr val="7AA9B7"/>
      </a:accent3>
      <a:accent4>
        <a:srgbClr val="7F94BA"/>
      </a:accent4>
      <a:accent5>
        <a:srgbClr val="9996C6"/>
      </a:accent5>
      <a:accent6>
        <a:srgbClr val="9B7FBA"/>
      </a:accent6>
      <a:hlink>
        <a:srgbClr val="AE6993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Macintosh PowerPoint</Application>
  <PresentationFormat>Широкоэкранный</PresentationFormat>
  <Paragraphs>19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Avenir Next LT Pro</vt:lpstr>
      <vt:lpstr>Avenir Next LT Pro Light</vt:lpstr>
      <vt:lpstr>Sitka Subheading</vt:lpstr>
      <vt:lpstr>Arial</vt:lpstr>
      <vt:lpstr>PebbleVTI</vt:lpstr>
      <vt:lpstr>Законы превращаются в алгоритмы?</vt:lpstr>
      <vt:lpstr>Что такое «доступность» услуги?</vt:lpstr>
      <vt:lpstr>Новая природа реестров</vt:lpstr>
      <vt:lpstr>Этика в 5G эпоху</vt:lpstr>
      <vt:lpstr>Ошибки ИИ в неэргодичных системах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превращаются в алгоритмы?</dc:title>
  <dc:creator>Трухачев Сергей Анатольевич</dc:creator>
  <cp:lastModifiedBy>Трухачев Сергей Анатольевич</cp:lastModifiedBy>
  <cp:revision>3</cp:revision>
  <dcterms:created xsi:type="dcterms:W3CDTF">2020-10-10T10:41:26Z</dcterms:created>
  <dcterms:modified xsi:type="dcterms:W3CDTF">2020-10-10T10:45:48Z</dcterms:modified>
</cp:coreProperties>
</file>