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3" r:id="rId8"/>
    <p:sldId id="264" r:id="rId9"/>
    <p:sldId id="262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F99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6132"/>
  </p:normalViewPr>
  <p:slideViewPr>
    <p:cSldViewPr snapToGrid="0" snapToObjects="1">
      <p:cViewPr varScale="1">
        <p:scale>
          <a:sx n="121" d="100"/>
          <a:sy n="121" d="100"/>
        </p:scale>
        <p:origin x="2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11/20/20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11/20/20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11/20/20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11/20/20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11/20/20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11/20/20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11/20/20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11/20/20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11/20/20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11/20/20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11/20/20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11/20/20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10.png"/><Relationship Id="rId4" Type="http://schemas.openxmlformats.org/officeDocument/2006/relationships/image" Target="../media/image9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A14E267-6D99-B549-812D-BAD29F50C84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Региональный координатор ФСМЦ</a:t>
            </a:r>
          </a:p>
          <a:p>
            <a:pPr algn="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Доцент экономического факультета ЮФУ</a:t>
            </a:r>
          </a:p>
          <a:p>
            <a:pPr algn="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Писанка Светлана Анатольевна</a:t>
            </a: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7289617D-932C-A14E-9566-27EBBF870904}"/>
              </a:ext>
            </a:extLst>
          </p:cNvPr>
          <p:cNvSpPr txBox="1">
            <a:spLocks/>
          </p:cNvSpPr>
          <p:nvPr/>
        </p:nvSpPr>
        <p:spPr>
          <a:xfrm>
            <a:off x="1324305" y="2097291"/>
            <a:ext cx="10623930" cy="1049235"/>
          </a:xfrm>
          <a:prstGeom prst="rect">
            <a:avLst/>
          </a:prstGeom>
        </p:spPr>
        <p:txBody>
          <a:bodyPr vert="horz" lIns="91440" tIns="45720" rIns="91440" bIns="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600" b="0" i="0" kern="1200" cap="all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20000"/>
              </a:lnSpc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универсальной компетенции </a:t>
            </a:r>
          </a:p>
          <a:p>
            <a:pPr algn="ctr">
              <a:lnSpc>
                <a:spcPct val="120000"/>
              </a:lnSpc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области финансовой грамотности: </a:t>
            </a:r>
          </a:p>
          <a:p>
            <a:pPr algn="ctr">
              <a:lnSpc>
                <a:spcPct val="120000"/>
              </a:lnSpc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региональная специфика и возможности</a:t>
            </a:r>
          </a:p>
        </p:txBody>
      </p:sp>
      <p:pic>
        <p:nvPicPr>
          <p:cNvPr id="5" name="Picture 2" descr="Юридический факультет ЮФУ, Россия, Ростов-на-Дону: фото, описание адрес">
            <a:extLst>
              <a:ext uri="{FF2B5EF4-FFF2-40B4-BE49-F238E27FC236}">
                <a16:creationId xmlns:a16="http://schemas.microsoft.com/office/drawing/2014/main" id="{8634906D-3923-E94A-A4FE-5FE83403BE6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331"/>
          <a:stretch/>
        </p:blipFill>
        <p:spPr bwMode="auto">
          <a:xfrm>
            <a:off x="7400802" y="243538"/>
            <a:ext cx="4317471" cy="11292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Рисунок 4">
            <a:extLst>
              <a:ext uri="{FF2B5EF4-FFF2-40B4-BE49-F238E27FC236}">
                <a16:creationId xmlns:a16="http://schemas.microsoft.com/office/drawing/2014/main" id="{4309CBA2-9AF8-FF43-8FB9-7610A4284A9E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5708" y="192075"/>
            <a:ext cx="1323541" cy="1180721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Рисунок 1">
            <a:extLst>
              <a:ext uri="{FF2B5EF4-FFF2-40B4-BE49-F238E27FC236}">
                <a16:creationId xmlns:a16="http://schemas.microsoft.com/office/drawing/2014/main" id="{F8BEB253-AF01-6D4B-86F9-D1731A1256D9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9002" y="81591"/>
            <a:ext cx="1576553" cy="1401687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E17DD159-4723-FF47-8847-E6D4829EC371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597"/>
          <a:stretch/>
        </p:blipFill>
        <p:spPr>
          <a:xfrm>
            <a:off x="162389" y="337407"/>
            <a:ext cx="4357705" cy="963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00457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Скругленный прямоугольник 18">
            <a:extLst>
              <a:ext uri="{FF2B5EF4-FFF2-40B4-BE49-F238E27FC236}">
                <a16:creationId xmlns:a16="http://schemas.microsoft.com/office/drawing/2014/main" id="{CB44F6A7-B3B6-AB4A-92A6-B19E6701BBA4}"/>
              </a:ext>
            </a:extLst>
          </p:cNvPr>
          <p:cNvSpPr/>
          <p:nvPr/>
        </p:nvSpPr>
        <p:spPr>
          <a:xfrm>
            <a:off x="1912881" y="142225"/>
            <a:ext cx="8029904" cy="819135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Модель формирования универсальной компетенции </a:t>
            </a:r>
          </a:p>
          <a:p>
            <a:pPr algn="ctr"/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«Экономическая культура, в том числе финансовая грамотность»</a:t>
            </a:r>
          </a:p>
        </p:txBody>
      </p:sp>
      <p:sp>
        <p:nvSpPr>
          <p:cNvPr id="21" name="Скругленный прямоугольник 20">
            <a:extLst>
              <a:ext uri="{FF2B5EF4-FFF2-40B4-BE49-F238E27FC236}">
                <a16:creationId xmlns:a16="http://schemas.microsoft.com/office/drawing/2014/main" id="{240BF482-F11B-F642-8822-37625F590D94}"/>
              </a:ext>
            </a:extLst>
          </p:cNvPr>
          <p:cNvSpPr/>
          <p:nvPr/>
        </p:nvSpPr>
        <p:spPr>
          <a:xfrm>
            <a:off x="1660633" y="1064341"/>
            <a:ext cx="8534400" cy="525517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Опыт Южного федерального университета</a:t>
            </a:r>
          </a:p>
          <a:p>
            <a:pPr algn="ctr"/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направление 38.03.01 «Экономика», набор 2021 г.</a:t>
            </a:r>
          </a:p>
        </p:txBody>
      </p:sp>
      <p:graphicFrame>
        <p:nvGraphicFramePr>
          <p:cNvPr id="9" name="Таблица 8">
            <a:extLst>
              <a:ext uri="{FF2B5EF4-FFF2-40B4-BE49-F238E27FC236}">
                <a16:creationId xmlns:a16="http://schemas.microsoft.com/office/drawing/2014/main" id="{07DBC7EC-4F58-EB4E-AB62-8CECD6A3B5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3001186"/>
              </p:ext>
            </p:extLst>
          </p:nvPr>
        </p:nvGraphicFramePr>
        <p:xfrm>
          <a:off x="392249" y="1692839"/>
          <a:ext cx="11407501" cy="491937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95569">
                  <a:extLst>
                    <a:ext uri="{9D8B030D-6E8A-4147-A177-3AD203B41FA5}">
                      <a16:colId xmlns:a16="http://schemas.microsoft.com/office/drawing/2014/main" val="3835072724"/>
                    </a:ext>
                  </a:extLst>
                </a:gridCol>
                <a:gridCol w="3849312">
                  <a:extLst>
                    <a:ext uri="{9D8B030D-6E8A-4147-A177-3AD203B41FA5}">
                      <a16:colId xmlns:a16="http://schemas.microsoft.com/office/drawing/2014/main" val="2854135276"/>
                    </a:ext>
                  </a:extLst>
                </a:gridCol>
                <a:gridCol w="1486912">
                  <a:extLst>
                    <a:ext uri="{9D8B030D-6E8A-4147-A177-3AD203B41FA5}">
                      <a16:colId xmlns:a16="http://schemas.microsoft.com/office/drawing/2014/main" val="2333163729"/>
                    </a:ext>
                  </a:extLst>
                </a:gridCol>
                <a:gridCol w="1787854">
                  <a:extLst>
                    <a:ext uri="{9D8B030D-6E8A-4147-A177-3AD203B41FA5}">
                      <a16:colId xmlns:a16="http://schemas.microsoft.com/office/drawing/2014/main" val="1206679838"/>
                    </a:ext>
                  </a:extLst>
                </a:gridCol>
                <a:gridCol w="1787854">
                  <a:extLst>
                    <a:ext uri="{9D8B030D-6E8A-4147-A177-3AD203B41FA5}">
                      <a16:colId xmlns:a16="http://schemas.microsoft.com/office/drawing/2014/main" val="464145367"/>
                    </a:ext>
                  </a:extLst>
                </a:gridCol>
              </a:tblGrid>
              <a:tr h="71092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Часть программы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бакалавриата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21" marR="3992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Название дисциплины/модуля дисциплины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21" marR="3992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 обучения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21" marR="3992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Семестр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21" marR="3992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ЗЕТ дисциплины / модуля дисциплины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21" marR="39921" marT="0" marB="0"/>
                </a:tc>
                <a:extLst>
                  <a:ext uri="{0D108BD9-81ED-4DB2-BD59-A6C34878D82A}">
                    <a16:rowId xmlns:a16="http://schemas.microsoft.com/office/drawing/2014/main" val="2563944594"/>
                  </a:ext>
                </a:extLst>
              </a:tr>
              <a:tr h="4731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Обязательная 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21" marR="3992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«Личные финансы и управление благополучием» 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21" marR="3992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2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21" marR="39921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21" marR="39921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5 ЗЕТ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(дисциплина)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21" marR="39921" marT="0" marB="0"/>
                </a:tc>
                <a:extLst>
                  <a:ext uri="{0D108BD9-81ED-4DB2-BD59-A6C34878D82A}">
                    <a16:rowId xmlns:a16="http://schemas.microsoft.com/office/drawing/2014/main" val="2080728565"/>
                  </a:ext>
                </a:extLst>
              </a:tr>
              <a:tr h="946247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Часть, формируемая участниками образовательных отношений в рамках индивидуального трека «Финансовая экономика»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21" marR="3992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Дисциплина №1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«Монетарная экономика», модуль «Кредиты и займы в контексте управления личными финансами»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21" marR="3992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21" marR="39921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21" marR="39921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ЗЕТ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(модуль дисциплины)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21" marR="39921" marT="0" marB="0"/>
                </a:tc>
                <a:extLst>
                  <a:ext uri="{0D108BD9-81ED-4DB2-BD59-A6C34878D82A}">
                    <a16:rowId xmlns:a16="http://schemas.microsoft.com/office/drawing/2014/main" val="2186366232"/>
                  </a:ext>
                </a:extLst>
              </a:tr>
              <a:tr h="153507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Дисциплина №2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«Финансовое планирование и консалтинг»,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модуль «Роль и аспекты применения метода финансового планирования в формировании личного бюджет»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21" marR="3992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21" marR="39921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21" marR="39921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ЗЕТ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(модуль дисциплины)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21" marR="39921" marT="0" marB="0"/>
                </a:tc>
                <a:extLst>
                  <a:ext uri="{0D108BD9-81ED-4DB2-BD59-A6C34878D82A}">
                    <a16:rowId xmlns:a16="http://schemas.microsoft.com/office/drawing/2014/main" val="857748714"/>
                  </a:ext>
                </a:extLst>
              </a:tr>
              <a:tr h="118973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Дисциплина №3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«Фондовые рынки»,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модуль «Управление личными финансами и инвестирование в ценные бумаги»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21" marR="3992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21" marR="39921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6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21" marR="39921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ЗЕТ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(модуль дисциплины)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21" marR="39921" marT="0" marB="0"/>
                </a:tc>
                <a:extLst>
                  <a:ext uri="{0D108BD9-81ED-4DB2-BD59-A6C34878D82A}">
                    <a16:rowId xmlns:a16="http://schemas.microsoft.com/office/drawing/2014/main" val="8173576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82614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C6F49F-5674-4C4A-AEEE-479D0019F9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8445" y="198979"/>
            <a:ext cx="9603275" cy="887290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универсальная компетенция в области финансовой грамотности </a:t>
            </a:r>
          </a:p>
        </p:txBody>
      </p:sp>
      <p:sp>
        <p:nvSpPr>
          <p:cNvPr id="4" name="Скругленный прямоугольник 3">
            <a:extLst>
              <a:ext uri="{FF2B5EF4-FFF2-40B4-BE49-F238E27FC236}">
                <a16:creationId xmlns:a16="http://schemas.microsoft.com/office/drawing/2014/main" id="{A6426A73-0998-B94B-9EB7-7408964A8484}"/>
              </a:ext>
            </a:extLst>
          </p:cNvPr>
          <p:cNvSpPr/>
          <p:nvPr/>
        </p:nvSpPr>
        <p:spPr>
          <a:xfrm>
            <a:off x="4078015" y="1112785"/>
            <a:ext cx="3836275" cy="641130"/>
          </a:xfrm>
          <a:prstGeom prst="roundRect">
            <a:avLst/>
          </a:prstGeom>
          <a:solidFill>
            <a:srgbClr val="7F99B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Потребности</a:t>
            </a:r>
          </a:p>
        </p:txBody>
      </p:sp>
      <p:sp>
        <p:nvSpPr>
          <p:cNvPr id="5" name="Скругленный прямоугольник 4">
            <a:extLst>
              <a:ext uri="{FF2B5EF4-FFF2-40B4-BE49-F238E27FC236}">
                <a16:creationId xmlns:a16="http://schemas.microsoft.com/office/drawing/2014/main" id="{3A64B817-87F0-2745-97CD-A6ED23E04D45}"/>
              </a:ext>
            </a:extLst>
          </p:cNvPr>
          <p:cNvSpPr/>
          <p:nvPr/>
        </p:nvSpPr>
        <p:spPr>
          <a:xfrm>
            <a:off x="1014251" y="2134258"/>
            <a:ext cx="3836275" cy="641130"/>
          </a:xfrm>
          <a:prstGeom prst="roundRect">
            <a:avLst/>
          </a:prstGeom>
          <a:solidFill>
            <a:srgbClr val="7F99B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Факторы</a:t>
            </a:r>
          </a:p>
        </p:txBody>
      </p:sp>
      <p:sp>
        <p:nvSpPr>
          <p:cNvPr id="6" name="Скругленный прямоугольник 5">
            <a:extLst>
              <a:ext uri="{FF2B5EF4-FFF2-40B4-BE49-F238E27FC236}">
                <a16:creationId xmlns:a16="http://schemas.microsoft.com/office/drawing/2014/main" id="{9C1CB519-0F54-B74A-B88D-04194F0AC241}"/>
              </a:ext>
            </a:extLst>
          </p:cNvPr>
          <p:cNvSpPr/>
          <p:nvPr/>
        </p:nvSpPr>
        <p:spPr>
          <a:xfrm>
            <a:off x="7341474" y="2201918"/>
            <a:ext cx="3836275" cy="641130"/>
          </a:xfrm>
          <a:prstGeom prst="roundRect">
            <a:avLst/>
          </a:prstGeom>
          <a:solidFill>
            <a:srgbClr val="7F99B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Проблемы</a:t>
            </a:r>
          </a:p>
        </p:txBody>
      </p:sp>
      <p:sp>
        <p:nvSpPr>
          <p:cNvPr id="7" name="Скругленный прямоугольник 6">
            <a:extLst>
              <a:ext uri="{FF2B5EF4-FFF2-40B4-BE49-F238E27FC236}">
                <a16:creationId xmlns:a16="http://schemas.microsoft.com/office/drawing/2014/main" id="{03E7C5AB-0553-8741-A1F0-503041CC32DE}"/>
              </a:ext>
            </a:extLst>
          </p:cNvPr>
          <p:cNvSpPr/>
          <p:nvPr/>
        </p:nvSpPr>
        <p:spPr>
          <a:xfrm>
            <a:off x="420415" y="3097924"/>
            <a:ext cx="4792716" cy="337644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itchFamily="2" charset="2"/>
              <a:buChar char="Ø"/>
            </a:pP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доступность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финансовых рынков «мелким инвесторам», распространение новых продуктов и финансовых услуг;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распространение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альтернативных финансовых услуг;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реформирование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пенсионной системы;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нерациональное поведение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 принятии финансовых решений;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опыта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принятия решений;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колебания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экономической активности    </a:t>
            </a:r>
          </a:p>
        </p:txBody>
      </p:sp>
      <p:sp>
        <p:nvSpPr>
          <p:cNvPr id="8" name="Скругленный прямоугольник 7">
            <a:extLst>
              <a:ext uri="{FF2B5EF4-FFF2-40B4-BE49-F238E27FC236}">
                <a16:creationId xmlns:a16="http://schemas.microsoft.com/office/drawing/2014/main" id="{15C7718A-F084-0342-A6AE-3FF9CCB55EC4}"/>
              </a:ext>
            </a:extLst>
          </p:cNvPr>
          <p:cNvSpPr/>
          <p:nvPr/>
        </p:nvSpPr>
        <p:spPr>
          <a:xfrm>
            <a:off x="6863254" y="3097924"/>
            <a:ext cx="4792716" cy="337644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itchFamily="2" charset="2"/>
              <a:buChar char="Ø"/>
            </a:pP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склонность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 безответственному финансовому поведению;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низкий уровень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понимания принципов функционирования финансового рынка;</a:t>
            </a:r>
            <a:endParaRPr lang="ru-RU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представлений о ключевых рисках использования финансовых инструментов;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иррациональная вера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наличие явных или подразумеваемых государственных гарантий по операциям с личными финансами населения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199822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934DEB6-7D5F-6549-900A-3215DEC41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759" y="203677"/>
            <a:ext cx="12056159" cy="908667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Финансовая устойчивость семьи и формирование сбережений: </a:t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Южный федеральный округ; возраст 18-24 лет; 2019 г. 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FAE8A49-4856-8B44-A713-50443C6E34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945" y="1376264"/>
            <a:ext cx="8071945" cy="4959527"/>
          </a:xfrm>
          <a:prstGeom prst="rect">
            <a:avLst/>
          </a:prstGeom>
        </p:spPr>
      </p:pic>
      <p:sp>
        <p:nvSpPr>
          <p:cNvPr id="5" name="Скругленный прямоугольник 4">
            <a:extLst>
              <a:ext uri="{FF2B5EF4-FFF2-40B4-BE49-F238E27FC236}">
                <a16:creationId xmlns:a16="http://schemas.microsoft.com/office/drawing/2014/main" id="{1C25F958-FE22-684D-A789-A5587048546D}"/>
              </a:ext>
            </a:extLst>
          </p:cNvPr>
          <p:cNvSpPr/>
          <p:nvPr/>
        </p:nvSpPr>
        <p:spPr>
          <a:xfrm>
            <a:off x="8291866" y="4721291"/>
            <a:ext cx="3764291" cy="162121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«Как Вы (Ваша семья) обычно распоряжаетесь доходами в повседневной жизни» </a:t>
            </a:r>
          </a:p>
          <a:p>
            <a:pPr algn="just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 ответивших «Стараемся сначала что-то отложить, а остальные деньги тратим на текущие нужды»</a:t>
            </a:r>
          </a:p>
        </p:txBody>
      </p:sp>
      <p:sp>
        <p:nvSpPr>
          <p:cNvPr id="6" name="Скругленный прямоугольник 5">
            <a:extLst>
              <a:ext uri="{FF2B5EF4-FFF2-40B4-BE49-F238E27FC236}">
                <a16:creationId xmlns:a16="http://schemas.microsoft.com/office/drawing/2014/main" id="{8325CFA6-6B0A-4946-B1A1-7D5386CB0EC8}"/>
              </a:ext>
            </a:extLst>
          </p:cNvPr>
          <p:cNvSpPr/>
          <p:nvPr/>
        </p:nvSpPr>
        <p:spPr>
          <a:xfrm>
            <a:off x="8291865" y="1194086"/>
            <a:ext cx="3764291" cy="1532759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«Если Ваша семья потеряет основной источник дохода, как долго Вы сможете оплачивать все необходимые расходы, не занимая денег?» </a:t>
            </a:r>
          </a:p>
          <a:p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 ответивших «Не меньше месяца»</a:t>
            </a:r>
          </a:p>
        </p:txBody>
      </p:sp>
      <p:sp>
        <p:nvSpPr>
          <p:cNvPr id="7" name="Скругленный прямоугольник 6">
            <a:extLst>
              <a:ext uri="{FF2B5EF4-FFF2-40B4-BE49-F238E27FC236}">
                <a16:creationId xmlns:a16="http://schemas.microsoft.com/office/drawing/2014/main" id="{270E3029-6FF5-B442-B174-202CECD0FC5C}"/>
              </a:ext>
            </a:extLst>
          </p:cNvPr>
          <p:cNvSpPr/>
          <p:nvPr/>
        </p:nvSpPr>
        <p:spPr>
          <a:xfrm>
            <a:off x="8291865" y="2957688"/>
            <a:ext cx="3764291" cy="1532759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Ростовской области:</a:t>
            </a:r>
          </a:p>
          <a:p>
            <a:pPr algn="ctr"/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39% респондентов сможет сохранить привычный уровень жизни;</a:t>
            </a:r>
          </a:p>
          <a:p>
            <a:pPr algn="ctr"/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12% респондентов формируют сбережения по принципу «сначала отложить, оставшееся потратить» </a:t>
            </a:r>
          </a:p>
        </p:txBody>
      </p:sp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B79A436A-FBCD-C14C-9FFD-C22DA45348AC}"/>
              </a:ext>
            </a:extLst>
          </p:cNvPr>
          <p:cNvSpPr txBox="1">
            <a:spLocks/>
          </p:cNvSpPr>
          <p:nvPr/>
        </p:nvSpPr>
        <p:spPr>
          <a:xfrm>
            <a:off x="451945" y="6254051"/>
            <a:ext cx="6747642" cy="65641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all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ru-RU" sz="1400" cap="smal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6DB64E39-BF57-9A49-B0D7-88519C700889}"/>
              </a:ext>
            </a:extLst>
          </p:cNvPr>
          <p:cNvSpPr/>
          <p:nvPr/>
        </p:nvSpPr>
        <p:spPr>
          <a:xfrm>
            <a:off x="3137739" y="6335791"/>
            <a:ext cx="387599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Составлено по: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https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://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karta.vashifinancy.ru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57455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51354B27-FB2B-D340-A3C3-8D943EF891CD}"/>
              </a:ext>
            </a:extLst>
          </p:cNvPr>
          <p:cNvSpPr txBox="1">
            <a:spLocks/>
          </p:cNvSpPr>
          <p:nvPr/>
        </p:nvSpPr>
        <p:spPr>
          <a:xfrm>
            <a:off x="713697" y="34156"/>
            <a:ext cx="5092262" cy="65641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all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6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Распределение заемщиков в различных сегментах по возрастным категориям, Россия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7D3CFA5F-9F12-7740-ABF8-56A8347586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0106" y="548670"/>
            <a:ext cx="5092261" cy="2903547"/>
          </a:xfrm>
          <a:prstGeom prst="rect">
            <a:avLst/>
          </a:prstGeom>
        </p:spPr>
      </p:pic>
      <p:sp>
        <p:nvSpPr>
          <p:cNvPr id="10" name="Заголовок 1">
            <a:extLst>
              <a:ext uri="{FF2B5EF4-FFF2-40B4-BE49-F238E27FC236}">
                <a16:creationId xmlns:a16="http://schemas.microsoft.com/office/drawing/2014/main" id="{E0A0A891-847B-044C-A6E9-6F42A135756A}"/>
              </a:ext>
            </a:extLst>
          </p:cNvPr>
          <p:cNvSpPr txBox="1">
            <a:spLocks/>
          </p:cNvSpPr>
          <p:nvPr/>
        </p:nvSpPr>
        <p:spPr>
          <a:xfrm>
            <a:off x="6291237" y="176059"/>
            <a:ext cx="5927834" cy="37261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all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6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Доля проникновения - МФО</a:t>
            </a:r>
          </a:p>
        </p:txBody>
      </p:sp>
      <p:sp>
        <p:nvSpPr>
          <p:cNvPr id="11" name="Скругленный прямоугольник 10">
            <a:extLst>
              <a:ext uri="{FF2B5EF4-FFF2-40B4-BE49-F238E27FC236}">
                <a16:creationId xmlns:a16="http://schemas.microsoft.com/office/drawing/2014/main" id="{AF97E062-E78C-CD47-A0FC-9511DF3D4B52}"/>
              </a:ext>
            </a:extLst>
          </p:cNvPr>
          <p:cNvSpPr/>
          <p:nvPr/>
        </p:nvSpPr>
        <p:spPr>
          <a:xfrm>
            <a:off x="11190091" y="2591482"/>
            <a:ext cx="888921" cy="39939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место</a:t>
            </a:r>
          </a:p>
        </p:txBody>
      </p:sp>
      <p:sp>
        <p:nvSpPr>
          <p:cNvPr id="14" name="Заголовок 1">
            <a:extLst>
              <a:ext uri="{FF2B5EF4-FFF2-40B4-BE49-F238E27FC236}">
                <a16:creationId xmlns:a16="http://schemas.microsoft.com/office/drawing/2014/main" id="{DAB2A886-FB63-0D48-AE7E-F8D08A374EB0}"/>
              </a:ext>
            </a:extLst>
          </p:cNvPr>
          <p:cNvSpPr txBox="1">
            <a:spLocks/>
          </p:cNvSpPr>
          <p:nvPr/>
        </p:nvSpPr>
        <p:spPr>
          <a:xfrm>
            <a:off x="110358" y="6148771"/>
            <a:ext cx="5927834" cy="5163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all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6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Доля проникновения - ипотека</a:t>
            </a:r>
          </a:p>
        </p:txBody>
      </p:sp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973FF82A-A8A4-354A-826D-760096F511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4120" y="3654009"/>
            <a:ext cx="5360310" cy="2468714"/>
          </a:xfrm>
          <a:prstGeom prst="rect">
            <a:avLst/>
          </a:prstGeom>
        </p:spPr>
      </p:pic>
      <p:sp>
        <p:nvSpPr>
          <p:cNvPr id="16" name="Скругленный прямоугольник 15">
            <a:extLst>
              <a:ext uri="{FF2B5EF4-FFF2-40B4-BE49-F238E27FC236}">
                <a16:creationId xmlns:a16="http://schemas.microsoft.com/office/drawing/2014/main" id="{0C8B17A0-9121-D049-9761-02311C2BD480}"/>
              </a:ext>
            </a:extLst>
          </p:cNvPr>
          <p:cNvSpPr/>
          <p:nvPr/>
        </p:nvSpPr>
        <p:spPr>
          <a:xfrm>
            <a:off x="5195318" y="5088062"/>
            <a:ext cx="900682" cy="3939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место</a:t>
            </a:r>
          </a:p>
        </p:txBody>
      </p:sp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719165B9-E748-6B4E-B01A-D319DB33030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68965" y="3681030"/>
            <a:ext cx="5092262" cy="2402104"/>
          </a:xfrm>
          <a:prstGeom prst="rect">
            <a:avLst/>
          </a:prstGeom>
        </p:spPr>
      </p:pic>
      <p:sp>
        <p:nvSpPr>
          <p:cNvPr id="18" name="Заголовок 1">
            <a:extLst>
              <a:ext uri="{FF2B5EF4-FFF2-40B4-BE49-F238E27FC236}">
                <a16:creationId xmlns:a16="http://schemas.microsoft.com/office/drawing/2014/main" id="{66A45DFD-7B92-7443-8D32-499907854A72}"/>
              </a:ext>
            </a:extLst>
          </p:cNvPr>
          <p:cNvSpPr txBox="1">
            <a:spLocks/>
          </p:cNvSpPr>
          <p:nvPr/>
        </p:nvSpPr>
        <p:spPr>
          <a:xfrm>
            <a:off x="6151179" y="6122880"/>
            <a:ext cx="5927834" cy="516308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all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6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Доля проникновения – потребительские кредиты без кредитных карт</a:t>
            </a:r>
          </a:p>
        </p:txBody>
      </p:sp>
      <p:sp>
        <p:nvSpPr>
          <p:cNvPr id="19" name="Скругленный прямоугольник 18">
            <a:extLst>
              <a:ext uri="{FF2B5EF4-FFF2-40B4-BE49-F238E27FC236}">
                <a16:creationId xmlns:a16="http://schemas.microsoft.com/office/drawing/2014/main" id="{F2EFBE97-9C7F-2041-98BA-A86465644632}"/>
              </a:ext>
            </a:extLst>
          </p:cNvPr>
          <p:cNvSpPr/>
          <p:nvPr/>
        </p:nvSpPr>
        <p:spPr>
          <a:xfrm>
            <a:off x="11190090" y="4798560"/>
            <a:ext cx="888921" cy="39939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место</a:t>
            </a: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2720C543-D36A-C840-A12D-E46503660AA0}"/>
              </a:ext>
            </a:extLst>
          </p:cNvPr>
          <p:cNvSpPr/>
          <p:nvPr/>
        </p:nvSpPr>
        <p:spPr>
          <a:xfrm>
            <a:off x="110358" y="6381034"/>
            <a:ext cx="8215997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Составлено по: Анализ динамики долговой нагрузки населения России в 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IV 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квартале 2019 – 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квартале 2020 г. на основе данных бюро кредитных историй. Информационно-аналитический материал. Москва 2020.  </a:t>
            </a:r>
            <a:r>
              <a:rPr lang="ru-RU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https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://</a:t>
            </a:r>
            <a:r>
              <a:rPr lang="ru-RU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cbr.ru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content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document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file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/112270/inf-material_bki_2020q1.pdf </a:t>
            </a:r>
          </a:p>
          <a:p>
            <a:endParaRPr lang="ru-RU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2" name="Picture 3">
            <a:extLst>
              <a:ext uri="{FF2B5EF4-FFF2-40B4-BE49-F238E27FC236}">
                <a16:creationId xmlns:a16="http://schemas.microsoft.com/office/drawing/2014/main" id="{F61F91F7-EB87-3A44-ABE8-F08737919C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25000"/>
                    </a14:imgEffect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650" y="612831"/>
            <a:ext cx="5360310" cy="283938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Скругленный прямоугольник 22">
            <a:extLst>
              <a:ext uri="{FF2B5EF4-FFF2-40B4-BE49-F238E27FC236}">
                <a16:creationId xmlns:a16="http://schemas.microsoft.com/office/drawing/2014/main" id="{3589DEA0-2634-7340-B272-5E0AEA263FBB}"/>
              </a:ext>
            </a:extLst>
          </p:cNvPr>
          <p:cNvSpPr/>
          <p:nvPr/>
        </p:nvSpPr>
        <p:spPr>
          <a:xfrm>
            <a:off x="2799564" y="735277"/>
            <a:ext cx="3216962" cy="771867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 14% клиентов МФО – менее 25 лет (9% долга) 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Скругленный прямоугольник 23">
            <a:extLst>
              <a:ext uri="{FF2B5EF4-FFF2-40B4-BE49-F238E27FC236}">
                <a16:creationId xmlns:a16="http://schemas.microsoft.com/office/drawing/2014/main" id="{F690F463-7ADB-044A-B7B3-2FCBA41AC381}"/>
              </a:ext>
            </a:extLst>
          </p:cNvPr>
          <p:cNvSpPr/>
          <p:nvPr/>
        </p:nvSpPr>
        <p:spPr>
          <a:xfrm>
            <a:off x="5397741" y="3353149"/>
            <a:ext cx="1457525" cy="32619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01.04.2020</a:t>
            </a:r>
          </a:p>
        </p:txBody>
      </p:sp>
    </p:spTree>
    <p:extLst>
      <p:ext uri="{BB962C8B-B14F-4D97-AF65-F5344CB8AC3E}">
        <p14:creationId xmlns:p14="http://schemas.microsoft.com/office/powerpoint/2010/main" val="24463298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908CB17-D18D-694E-A305-F6A3C9EE01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536" y="283779"/>
            <a:ext cx="5047374" cy="2925461"/>
          </a:xfrm>
          <a:prstGeom prst="rect">
            <a:avLst/>
          </a:prstGeom>
        </p:spPr>
      </p:pic>
      <p:sp>
        <p:nvSpPr>
          <p:cNvPr id="5" name="Скругленный прямоугольник 4">
            <a:extLst>
              <a:ext uri="{FF2B5EF4-FFF2-40B4-BE49-F238E27FC236}">
                <a16:creationId xmlns:a16="http://schemas.microsoft.com/office/drawing/2014/main" id="{BD9AEB81-440B-5C4B-B0A0-BABA94A9AE55}"/>
              </a:ext>
            </a:extLst>
          </p:cNvPr>
          <p:cNvSpPr/>
          <p:nvPr/>
        </p:nvSpPr>
        <p:spPr>
          <a:xfrm>
            <a:off x="3997139" y="1741114"/>
            <a:ext cx="900682" cy="3939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место</a:t>
            </a:r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5B8F3650-3B23-6A42-937B-41B90DAE3BBB}"/>
              </a:ext>
            </a:extLst>
          </p:cNvPr>
          <p:cNvSpPr txBox="1">
            <a:spLocks/>
          </p:cNvSpPr>
          <p:nvPr/>
        </p:nvSpPr>
        <p:spPr>
          <a:xfrm>
            <a:off x="-131379" y="3158360"/>
            <a:ext cx="5927834" cy="5163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all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8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cap="smal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Закредитованность</a:t>
            </a:r>
            <a:r>
              <a:rPr lang="ru-RU" sz="18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ипотека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6BF07E62-19DF-4E4B-821B-A413FC9799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283779"/>
            <a:ext cx="5720695" cy="2914673"/>
          </a:xfrm>
          <a:prstGeom prst="rect">
            <a:avLst/>
          </a:prstGeom>
        </p:spPr>
      </p:pic>
      <p:sp>
        <p:nvSpPr>
          <p:cNvPr id="10" name="Скругленный прямоугольник 9">
            <a:extLst>
              <a:ext uri="{FF2B5EF4-FFF2-40B4-BE49-F238E27FC236}">
                <a16:creationId xmlns:a16="http://schemas.microsoft.com/office/drawing/2014/main" id="{A5060E2D-B230-284A-BCBD-84C82DDF1B00}"/>
              </a:ext>
            </a:extLst>
          </p:cNvPr>
          <p:cNvSpPr/>
          <p:nvPr/>
        </p:nvSpPr>
        <p:spPr>
          <a:xfrm>
            <a:off x="10644932" y="2015798"/>
            <a:ext cx="900682" cy="3939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место</a:t>
            </a:r>
          </a:p>
        </p:txBody>
      </p:sp>
      <p:sp>
        <p:nvSpPr>
          <p:cNvPr id="11" name="Заголовок 1">
            <a:extLst>
              <a:ext uri="{FF2B5EF4-FFF2-40B4-BE49-F238E27FC236}">
                <a16:creationId xmlns:a16="http://schemas.microsoft.com/office/drawing/2014/main" id="{BF84A6B7-B7C5-794B-BAE9-B5FF39098749}"/>
              </a:ext>
            </a:extLst>
          </p:cNvPr>
          <p:cNvSpPr txBox="1">
            <a:spLocks/>
          </p:cNvSpPr>
          <p:nvPr/>
        </p:nvSpPr>
        <p:spPr>
          <a:xfrm>
            <a:off x="6377370" y="3110585"/>
            <a:ext cx="5542894" cy="51630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all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8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cap="smal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Закредитованность</a:t>
            </a:r>
            <a:r>
              <a:rPr lang="ru-RU" sz="18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потребительские кредиты без кредитных карт</a:t>
            </a: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EB283B89-FF61-7941-98F0-3FE2F8E1766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29630" y="3590220"/>
            <a:ext cx="6235700" cy="2743200"/>
          </a:xfrm>
          <a:prstGeom prst="rect">
            <a:avLst/>
          </a:prstGeom>
        </p:spPr>
      </p:pic>
      <p:sp>
        <p:nvSpPr>
          <p:cNvPr id="13" name="Скругленный прямоугольник 12">
            <a:extLst>
              <a:ext uri="{FF2B5EF4-FFF2-40B4-BE49-F238E27FC236}">
                <a16:creationId xmlns:a16="http://schemas.microsoft.com/office/drawing/2014/main" id="{2A0D0D1E-0236-EA44-B324-CEC7F9A41224}"/>
              </a:ext>
            </a:extLst>
          </p:cNvPr>
          <p:cNvSpPr/>
          <p:nvPr/>
        </p:nvSpPr>
        <p:spPr>
          <a:xfrm>
            <a:off x="6509111" y="4598118"/>
            <a:ext cx="900682" cy="3939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место</a:t>
            </a:r>
          </a:p>
        </p:txBody>
      </p:sp>
      <p:sp>
        <p:nvSpPr>
          <p:cNvPr id="14" name="Заголовок 1">
            <a:extLst>
              <a:ext uri="{FF2B5EF4-FFF2-40B4-BE49-F238E27FC236}">
                <a16:creationId xmlns:a16="http://schemas.microsoft.com/office/drawing/2014/main" id="{FE360A30-E7B5-F24B-9D5A-79EE98189DAF}"/>
              </a:ext>
            </a:extLst>
          </p:cNvPr>
          <p:cNvSpPr txBox="1">
            <a:spLocks/>
          </p:cNvSpPr>
          <p:nvPr/>
        </p:nvSpPr>
        <p:spPr>
          <a:xfrm>
            <a:off x="7320385" y="4487736"/>
            <a:ext cx="4871615" cy="51630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all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8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cap="smal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Закредитованность</a:t>
            </a:r>
            <a:r>
              <a:rPr lang="ru-RU" sz="18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(всего; включая задолженность по займам МФО, автокредитам и кредитным картам)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929D7FCE-067E-7D47-9591-4F24591A9D3B}"/>
              </a:ext>
            </a:extLst>
          </p:cNvPr>
          <p:cNvSpPr/>
          <p:nvPr/>
        </p:nvSpPr>
        <p:spPr>
          <a:xfrm>
            <a:off x="236482" y="6333420"/>
            <a:ext cx="8215997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Составлено по: Анализ динамики долговой нагрузки населения России в 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IV 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квартале 2019 – 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квартале 2020 г. на основе данных бюро кредитных историй. Информационно-аналитический материал. Москва 2020.  </a:t>
            </a:r>
            <a:r>
              <a:rPr lang="ru-RU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https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://</a:t>
            </a:r>
            <a:r>
              <a:rPr lang="ru-RU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cbr.ru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content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document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file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/112270/inf-material_bki_2020q1.pdf </a:t>
            </a:r>
          </a:p>
          <a:p>
            <a:endParaRPr lang="ru-RU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Скругленный прямоугольник 15">
            <a:extLst>
              <a:ext uri="{FF2B5EF4-FFF2-40B4-BE49-F238E27FC236}">
                <a16:creationId xmlns:a16="http://schemas.microsoft.com/office/drawing/2014/main" id="{81A89C89-913D-D643-8A82-4E97E30120C6}"/>
              </a:ext>
            </a:extLst>
          </p:cNvPr>
          <p:cNvSpPr/>
          <p:nvPr/>
        </p:nvSpPr>
        <p:spPr>
          <a:xfrm>
            <a:off x="5051586" y="3225296"/>
            <a:ext cx="1457525" cy="32619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01.04.2020</a:t>
            </a:r>
          </a:p>
        </p:txBody>
      </p:sp>
    </p:spTree>
    <p:extLst>
      <p:ext uri="{BB962C8B-B14F-4D97-AF65-F5344CB8AC3E}">
        <p14:creationId xmlns:p14="http://schemas.microsoft.com/office/powerpoint/2010/main" val="12947441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308D9E-911A-6743-BE94-F656C5435B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1848" y="347171"/>
            <a:ext cx="10762593" cy="813718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Факторы, содействующие получению и развитию образования в области финансовой грамотности </a:t>
            </a:r>
          </a:p>
        </p:txBody>
      </p:sp>
      <p:sp>
        <p:nvSpPr>
          <p:cNvPr id="6" name="Скругленный прямоугольник 5">
            <a:extLst>
              <a:ext uri="{FF2B5EF4-FFF2-40B4-BE49-F238E27FC236}">
                <a16:creationId xmlns:a16="http://schemas.microsoft.com/office/drawing/2014/main" id="{4E1CC8DC-4A73-2A47-8632-6FEB5DA3DF54}"/>
              </a:ext>
            </a:extLst>
          </p:cNvPr>
          <p:cNvSpPr/>
          <p:nvPr/>
        </p:nvSpPr>
        <p:spPr>
          <a:xfrm>
            <a:off x="3594138" y="4742955"/>
            <a:ext cx="2081448" cy="1384575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Мотивация к обучению</a:t>
            </a:r>
          </a:p>
        </p:txBody>
      </p:sp>
      <p:sp>
        <p:nvSpPr>
          <p:cNvPr id="7" name="Скругленный прямоугольник 6">
            <a:extLst>
              <a:ext uri="{FF2B5EF4-FFF2-40B4-BE49-F238E27FC236}">
                <a16:creationId xmlns:a16="http://schemas.microsoft.com/office/drawing/2014/main" id="{72FFB027-E0E4-1C42-AEE0-2FBD0B29B5C2}"/>
              </a:ext>
            </a:extLst>
          </p:cNvPr>
          <p:cNvSpPr/>
          <p:nvPr/>
        </p:nvSpPr>
        <p:spPr>
          <a:xfrm>
            <a:off x="8092165" y="3096543"/>
            <a:ext cx="3742481" cy="935749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Дизайн учебной дисциплины (модуля)</a:t>
            </a:r>
          </a:p>
        </p:txBody>
      </p:sp>
      <p:sp>
        <p:nvSpPr>
          <p:cNvPr id="8" name="Скругленный прямоугольник 7">
            <a:extLst>
              <a:ext uri="{FF2B5EF4-FFF2-40B4-BE49-F238E27FC236}">
                <a16:creationId xmlns:a16="http://schemas.microsoft.com/office/drawing/2014/main" id="{C4F55751-7A14-2844-80D8-CF26495F0D63}"/>
              </a:ext>
            </a:extLst>
          </p:cNvPr>
          <p:cNvSpPr/>
          <p:nvPr/>
        </p:nvSpPr>
        <p:spPr>
          <a:xfrm>
            <a:off x="357354" y="3131677"/>
            <a:ext cx="3437676" cy="935749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практических заданий, развивающих навыки расчетов</a:t>
            </a:r>
          </a:p>
        </p:txBody>
      </p:sp>
      <p:sp>
        <p:nvSpPr>
          <p:cNvPr id="9" name="Скругленный прямоугольник 8">
            <a:extLst>
              <a:ext uri="{FF2B5EF4-FFF2-40B4-BE49-F238E27FC236}">
                <a16:creationId xmlns:a16="http://schemas.microsoft.com/office/drawing/2014/main" id="{AC9C8567-F766-B34F-B848-460D73DD353F}"/>
              </a:ext>
            </a:extLst>
          </p:cNvPr>
          <p:cNvSpPr/>
          <p:nvPr/>
        </p:nvSpPr>
        <p:spPr>
          <a:xfrm>
            <a:off x="357354" y="4742955"/>
            <a:ext cx="2858812" cy="1384575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Учет поведенческих установок новых поколений студентов – поколение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кругленный прямоугольник 9">
            <a:extLst>
              <a:ext uri="{FF2B5EF4-FFF2-40B4-BE49-F238E27FC236}">
                <a16:creationId xmlns:a16="http://schemas.microsoft.com/office/drawing/2014/main" id="{87FEEA37-DF13-4345-A9CA-18FCC834B950}"/>
              </a:ext>
            </a:extLst>
          </p:cNvPr>
          <p:cNvSpPr/>
          <p:nvPr/>
        </p:nvSpPr>
        <p:spPr>
          <a:xfrm>
            <a:off x="8471338" y="4742955"/>
            <a:ext cx="3363308" cy="1384575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Наличия профессиональной компетенции у профессорского преподавательского состава </a:t>
            </a:r>
          </a:p>
        </p:txBody>
      </p:sp>
      <p:sp>
        <p:nvSpPr>
          <p:cNvPr id="11" name="Скругленный прямоугольник 10">
            <a:extLst>
              <a:ext uri="{FF2B5EF4-FFF2-40B4-BE49-F238E27FC236}">
                <a16:creationId xmlns:a16="http://schemas.microsoft.com/office/drawing/2014/main" id="{E2A6A789-EBE9-9D4C-AF11-34A491941632}"/>
              </a:ext>
            </a:extLst>
          </p:cNvPr>
          <p:cNvSpPr/>
          <p:nvPr/>
        </p:nvSpPr>
        <p:spPr>
          <a:xfrm>
            <a:off x="8092165" y="1531964"/>
            <a:ext cx="3742480" cy="935749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экспертов, представляющих финансовые институты</a:t>
            </a:r>
          </a:p>
        </p:txBody>
      </p:sp>
      <p:sp>
        <p:nvSpPr>
          <p:cNvPr id="12" name="Скругленный прямоугольник 11">
            <a:extLst>
              <a:ext uri="{FF2B5EF4-FFF2-40B4-BE49-F238E27FC236}">
                <a16:creationId xmlns:a16="http://schemas.microsoft.com/office/drawing/2014/main" id="{C1A42E88-4B3E-3C40-A1EF-193F1ED80B1B}"/>
              </a:ext>
            </a:extLst>
          </p:cNvPr>
          <p:cNvSpPr/>
          <p:nvPr/>
        </p:nvSpPr>
        <p:spPr>
          <a:xfrm>
            <a:off x="4139859" y="2943902"/>
            <a:ext cx="3607477" cy="1241029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Универсальная компетенция </a:t>
            </a:r>
          </a:p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области экономической культуры, в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т.ч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финансовой грамотности в ФГОС ВО3++  </a:t>
            </a:r>
          </a:p>
        </p:txBody>
      </p:sp>
      <p:sp>
        <p:nvSpPr>
          <p:cNvPr id="13" name="Скругленный прямоугольник 12">
            <a:extLst>
              <a:ext uri="{FF2B5EF4-FFF2-40B4-BE49-F238E27FC236}">
                <a16:creationId xmlns:a16="http://schemas.microsoft.com/office/drawing/2014/main" id="{DDA0A5B5-7FF9-8D48-9371-A7202712546F}"/>
              </a:ext>
            </a:extLst>
          </p:cNvPr>
          <p:cNvSpPr/>
          <p:nvPr/>
        </p:nvSpPr>
        <p:spPr>
          <a:xfrm>
            <a:off x="4224759" y="1548298"/>
            <a:ext cx="3437676" cy="935749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Региональная специфика</a:t>
            </a:r>
          </a:p>
        </p:txBody>
      </p:sp>
      <p:sp>
        <p:nvSpPr>
          <p:cNvPr id="14" name="Скругленный прямоугольник 13">
            <a:extLst>
              <a:ext uri="{FF2B5EF4-FFF2-40B4-BE49-F238E27FC236}">
                <a16:creationId xmlns:a16="http://schemas.microsoft.com/office/drawing/2014/main" id="{942B5A4F-2C46-6649-A976-24EDC0B82B51}"/>
              </a:ext>
            </a:extLst>
          </p:cNvPr>
          <p:cNvSpPr/>
          <p:nvPr/>
        </p:nvSpPr>
        <p:spPr>
          <a:xfrm>
            <a:off x="357354" y="1548298"/>
            <a:ext cx="3437676" cy="935749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Потребности</a:t>
            </a:r>
          </a:p>
          <a:p>
            <a:pPr algn="ctr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(факторы и проблемы)</a:t>
            </a:r>
          </a:p>
        </p:txBody>
      </p:sp>
      <p:sp>
        <p:nvSpPr>
          <p:cNvPr id="15" name="Скругленный прямоугольник 14">
            <a:extLst>
              <a:ext uri="{FF2B5EF4-FFF2-40B4-BE49-F238E27FC236}">
                <a16:creationId xmlns:a16="http://schemas.microsoft.com/office/drawing/2014/main" id="{39B83D6E-A173-C848-B872-7E4421C66606}"/>
              </a:ext>
            </a:extLst>
          </p:cNvPr>
          <p:cNvSpPr/>
          <p:nvPr/>
        </p:nvSpPr>
        <p:spPr>
          <a:xfrm>
            <a:off x="6053558" y="4751000"/>
            <a:ext cx="2081448" cy="1384575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Присутствие ФСМЦ в регионе</a:t>
            </a:r>
          </a:p>
        </p:txBody>
      </p:sp>
    </p:spTree>
    <p:extLst>
      <p:ext uri="{BB962C8B-B14F-4D97-AF65-F5344CB8AC3E}">
        <p14:creationId xmlns:p14="http://schemas.microsoft.com/office/powerpoint/2010/main" val="10114014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>
            <a:extLst>
              <a:ext uri="{FF2B5EF4-FFF2-40B4-BE49-F238E27FC236}">
                <a16:creationId xmlns:a16="http://schemas.microsoft.com/office/drawing/2014/main" id="{A6738B81-1C81-6C49-891F-17B61E7F05A6}"/>
              </a:ext>
            </a:extLst>
          </p:cNvPr>
          <p:cNvSpPr/>
          <p:nvPr/>
        </p:nvSpPr>
        <p:spPr>
          <a:xfrm>
            <a:off x="2869324" y="310519"/>
            <a:ext cx="5885793" cy="50449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Экономический факультет МГУ имени М.В. Ломоносова</a:t>
            </a:r>
          </a:p>
        </p:txBody>
      </p:sp>
      <p:sp>
        <p:nvSpPr>
          <p:cNvPr id="5" name="Скругленный прямоугольник 4">
            <a:extLst>
              <a:ext uri="{FF2B5EF4-FFF2-40B4-BE49-F238E27FC236}">
                <a16:creationId xmlns:a16="http://schemas.microsoft.com/office/drawing/2014/main" id="{57E43388-A13C-CB41-85CC-606DDC3418AC}"/>
              </a:ext>
            </a:extLst>
          </p:cNvPr>
          <p:cNvSpPr/>
          <p:nvPr/>
        </p:nvSpPr>
        <p:spPr>
          <a:xfrm>
            <a:off x="1849819" y="1014970"/>
            <a:ext cx="8124497" cy="105008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сетевой методический центр для повышения квалификации преподавателей вузов и развития программ повышения финансовой грамотности студентов (ФСМЦ)</a:t>
            </a:r>
          </a:p>
        </p:txBody>
      </p:sp>
      <p:sp>
        <p:nvSpPr>
          <p:cNvPr id="6" name="Скругленный прямоугольник 5">
            <a:extLst>
              <a:ext uri="{FF2B5EF4-FFF2-40B4-BE49-F238E27FC236}">
                <a16:creationId xmlns:a16="http://schemas.microsoft.com/office/drawing/2014/main" id="{DCAA8374-E219-3E41-BEB1-4EC353BFA7D3}"/>
              </a:ext>
            </a:extLst>
          </p:cNvPr>
          <p:cNvSpPr/>
          <p:nvPr/>
        </p:nvSpPr>
        <p:spPr>
          <a:xfrm>
            <a:off x="1849819" y="2238473"/>
            <a:ext cx="8124497" cy="972683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Вуз – партнер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Южный федеральный университет</a:t>
            </a:r>
          </a:p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Экономический факультет</a:t>
            </a:r>
          </a:p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Региональный координатор ФСМЦ</a:t>
            </a:r>
          </a:p>
        </p:txBody>
      </p:sp>
      <p:sp>
        <p:nvSpPr>
          <p:cNvPr id="7" name="Скругленный прямоугольник 6">
            <a:extLst>
              <a:ext uri="{FF2B5EF4-FFF2-40B4-BE49-F238E27FC236}">
                <a16:creationId xmlns:a16="http://schemas.microsoft.com/office/drawing/2014/main" id="{3CC25DB2-C132-6246-8813-451EA4909493}"/>
              </a:ext>
            </a:extLst>
          </p:cNvPr>
          <p:cNvSpPr/>
          <p:nvPr/>
        </p:nvSpPr>
        <p:spPr>
          <a:xfrm>
            <a:off x="1792013" y="3378843"/>
            <a:ext cx="8182303" cy="244795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Вузы региона</a:t>
            </a:r>
          </a:p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Ростовский государственный экономический университет (РГЭУ (РИНХ))</a:t>
            </a:r>
          </a:p>
          <a:p>
            <a:pPr algn="ctr"/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Южно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Российский институт управления – филиал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РАНХиГС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Донской государственный технический университет (ДГТУ)</a:t>
            </a:r>
          </a:p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Ростовский государственный университет путей сообщения (РГУПС)</a:t>
            </a:r>
          </a:p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Ростовский филиал государственного казенного ОУ ВО </a:t>
            </a:r>
          </a:p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«Российская таможенная академия»</a:t>
            </a:r>
          </a:p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Другие вузы региона</a:t>
            </a:r>
          </a:p>
          <a:p>
            <a:pPr algn="ctr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кругленный прямоугольник 7">
            <a:extLst>
              <a:ext uri="{FF2B5EF4-FFF2-40B4-BE49-F238E27FC236}">
                <a16:creationId xmlns:a16="http://schemas.microsoft.com/office/drawing/2014/main" id="{D871546A-5825-BC41-A811-D292889E2260}"/>
              </a:ext>
            </a:extLst>
          </p:cNvPr>
          <p:cNvSpPr/>
          <p:nvPr/>
        </p:nvSpPr>
        <p:spPr>
          <a:xfrm>
            <a:off x="2869324" y="6064004"/>
            <a:ext cx="5885793" cy="50449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Преподаватели вузов региона</a:t>
            </a:r>
          </a:p>
        </p:txBody>
      </p:sp>
    </p:spTree>
    <p:extLst>
      <p:ext uri="{BB962C8B-B14F-4D97-AF65-F5344CB8AC3E}">
        <p14:creationId xmlns:p14="http://schemas.microsoft.com/office/powerpoint/2010/main" val="34747850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33C4BB-0409-C94A-A018-9E767D18BA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0483" y="741813"/>
            <a:ext cx="6503874" cy="677083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20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Показатели реализации </a:t>
            </a:r>
            <a:br>
              <a:rPr lang="ru-RU" sz="20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повышения квалификации ФСМЦ «Разработка и реализация рабочих программ дисциплин (модулей) по финансовой грамотности для студентов образовательных организаций высшего образования» </a:t>
            </a:r>
            <a:br>
              <a:rPr lang="ru-RU" sz="20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период январь 2019 г. - ноябрь 2020 г.: </a:t>
            </a:r>
            <a:br>
              <a:rPr lang="ru-RU" sz="20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вузы Ростовской области</a:t>
            </a:r>
            <a:r>
              <a:rPr lang="ru-RU" sz="20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2B54835-4A58-D647-88D7-AD4DC3F9F0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249" y="320567"/>
            <a:ext cx="5097518" cy="3316012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22DAD102-3DC7-A140-9699-B392B1619B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5214" y="3855690"/>
            <a:ext cx="11161986" cy="2681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08935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>
            <a:extLst>
              <a:ext uri="{FF2B5EF4-FFF2-40B4-BE49-F238E27FC236}">
                <a16:creationId xmlns:a16="http://schemas.microsoft.com/office/drawing/2014/main" id="{3A81F009-C140-C643-8C2F-499307DC0B29}"/>
              </a:ext>
            </a:extLst>
          </p:cNvPr>
          <p:cNvSpPr/>
          <p:nvPr/>
        </p:nvSpPr>
        <p:spPr>
          <a:xfrm>
            <a:off x="919654" y="2254472"/>
            <a:ext cx="4009697" cy="125073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бакалавриата 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специалитета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неэкономические направления наборы 2019 г. и 2020 г.</a:t>
            </a:r>
          </a:p>
        </p:txBody>
      </p:sp>
      <p:sp>
        <p:nvSpPr>
          <p:cNvPr id="19" name="Скругленный прямоугольник 18">
            <a:extLst>
              <a:ext uri="{FF2B5EF4-FFF2-40B4-BE49-F238E27FC236}">
                <a16:creationId xmlns:a16="http://schemas.microsoft.com/office/drawing/2014/main" id="{CB44F6A7-B3B6-AB4A-92A6-B19E6701BBA4}"/>
              </a:ext>
            </a:extLst>
          </p:cNvPr>
          <p:cNvSpPr/>
          <p:nvPr/>
        </p:nvSpPr>
        <p:spPr>
          <a:xfrm>
            <a:off x="1776247" y="273269"/>
            <a:ext cx="8029904" cy="972211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универсальной компетенции </a:t>
            </a:r>
          </a:p>
          <a:p>
            <a:pPr algn="ctr"/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«Экономическая культура, в том числе Финансовая грамотность»</a:t>
            </a:r>
          </a:p>
        </p:txBody>
      </p:sp>
      <p:sp>
        <p:nvSpPr>
          <p:cNvPr id="21" name="Скругленный прямоугольник 20">
            <a:extLst>
              <a:ext uri="{FF2B5EF4-FFF2-40B4-BE49-F238E27FC236}">
                <a16:creationId xmlns:a16="http://schemas.microsoft.com/office/drawing/2014/main" id="{240BF482-F11B-F642-8822-37625F590D94}"/>
              </a:ext>
            </a:extLst>
          </p:cNvPr>
          <p:cNvSpPr/>
          <p:nvPr/>
        </p:nvSpPr>
        <p:spPr>
          <a:xfrm>
            <a:off x="3578773" y="1482631"/>
            <a:ext cx="4866290" cy="63455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Опыт Южного федерального университета</a:t>
            </a:r>
          </a:p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наборы 2019 г. и 2020 г.</a:t>
            </a:r>
          </a:p>
        </p:txBody>
      </p:sp>
      <p:sp>
        <p:nvSpPr>
          <p:cNvPr id="22" name="Скругленный прямоугольник 21">
            <a:extLst>
              <a:ext uri="{FF2B5EF4-FFF2-40B4-BE49-F238E27FC236}">
                <a16:creationId xmlns:a16="http://schemas.microsoft.com/office/drawing/2014/main" id="{2660A650-A628-6446-9386-C1E71460A164}"/>
              </a:ext>
            </a:extLst>
          </p:cNvPr>
          <p:cNvSpPr/>
          <p:nvPr/>
        </p:nvSpPr>
        <p:spPr>
          <a:xfrm>
            <a:off x="252249" y="3959766"/>
            <a:ext cx="5654566" cy="242263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Дисциплины</a:t>
            </a:r>
          </a:p>
          <a:p>
            <a:pPr marL="342900" indent="-342900" algn="ctr"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Экономика и право – 5 ЗЕТ</a:t>
            </a:r>
          </a:p>
          <a:p>
            <a:pPr algn="ctr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(Тема экономические основы финансовой грамотности)</a:t>
            </a:r>
          </a:p>
          <a:p>
            <a:pPr algn="ctr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МУАМ «Финансовая грамотность» -  5 ЗЕТ</a:t>
            </a:r>
          </a:p>
          <a:p>
            <a:pPr algn="ctr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МУАМ «Экономическая безопасность личности» - 5 ЗЕТ</a:t>
            </a:r>
          </a:p>
        </p:txBody>
      </p:sp>
      <p:sp>
        <p:nvSpPr>
          <p:cNvPr id="23" name="Скругленный прямоугольник 22">
            <a:extLst>
              <a:ext uri="{FF2B5EF4-FFF2-40B4-BE49-F238E27FC236}">
                <a16:creationId xmlns:a16="http://schemas.microsoft.com/office/drawing/2014/main" id="{71BCE70F-0F4A-6D42-A591-4290255C3E3C}"/>
              </a:ext>
            </a:extLst>
          </p:cNvPr>
          <p:cNvSpPr/>
          <p:nvPr/>
        </p:nvSpPr>
        <p:spPr>
          <a:xfrm>
            <a:off x="7509642" y="2254472"/>
            <a:ext cx="3762704" cy="125073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бакалавриата направления </a:t>
            </a:r>
          </a:p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38.03.03 «Управление персоналом» набор 2020 г.</a:t>
            </a:r>
          </a:p>
        </p:txBody>
      </p:sp>
      <p:sp>
        <p:nvSpPr>
          <p:cNvPr id="24" name="Скругленный прямоугольник 23">
            <a:extLst>
              <a:ext uri="{FF2B5EF4-FFF2-40B4-BE49-F238E27FC236}">
                <a16:creationId xmlns:a16="http://schemas.microsoft.com/office/drawing/2014/main" id="{3802F8E1-2DEF-2040-9E9B-105454F53627}"/>
              </a:ext>
            </a:extLst>
          </p:cNvPr>
          <p:cNvSpPr/>
          <p:nvPr/>
        </p:nvSpPr>
        <p:spPr>
          <a:xfrm>
            <a:off x="6800194" y="3955828"/>
            <a:ext cx="5139557" cy="242263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Дисциплины</a:t>
            </a:r>
          </a:p>
          <a:p>
            <a:pPr marL="342900" indent="-342900" algn="ctr"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благополучием персонала – 5 ЗЕТ</a:t>
            </a:r>
          </a:p>
          <a:p>
            <a:pPr algn="ctr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Факультатив «Финансовая грамотность» -  5 ЗЕТ</a:t>
            </a:r>
          </a:p>
        </p:txBody>
      </p:sp>
    </p:spTree>
    <p:extLst>
      <p:ext uri="{BB962C8B-B14F-4D97-AF65-F5344CB8AC3E}">
        <p14:creationId xmlns:p14="http://schemas.microsoft.com/office/powerpoint/2010/main" val="2978920680"/>
      </p:ext>
    </p:extLst>
  </p:cSld>
  <p:clrMapOvr>
    <a:masterClrMapping/>
  </p:clrMapOvr>
</p:sld>
</file>

<file path=ppt/theme/theme1.xml><?xml version="1.0" encoding="utf-8"?>
<a:theme xmlns:a="http://schemas.openxmlformats.org/drawingml/2006/main" name="Галерея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Галерея</Template>
  <TotalTime>929</TotalTime>
  <Words>908</Words>
  <Application>Microsoft Macintosh PowerPoint</Application>
  <PresentationFormat>Широкоэкранный</PresentationFormat>
  <Paragraphs>148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Gill Sans MT</vt:lpstr>
      <vt:lpstr>Times New Roman</vt:lpstr>
      <vt:lpstr>Wingdings</vt:lpstr>
      <vt:lpstr>Галерея</vt:lpstr>
      <vt:lpstr>Презентация PowerPoint</vt:lpstr>
      <vt:lpstr>универсальная компетенция в области финансовой грамотности </vt:lpstr>
      <vt:lpstr>Финансовая устойчивость семьи и формирование сбережений:  Южный федеральный округ; возраст 18-24 лет; 2019 г. </vt:lpstr>
      <vt:lpstr>Презентация PowerPoint</vt:lpstr>
      <vt:lpstr>Презентация PowerPoint</vt:lpstr>
      <vt:lpstr>Факторы, содействующие получению и развитию образования в области финансовой грамотности </vt:lpstr>
      <vt:lpstr>Презентация PowerPoint</vt:lpstr>
      <vt:lpstr>Показатели реализации  Программы повышения квалификации ФСМЦ «Разработка и реализация рабочих программ дисциплин (модулей) по финансовой грамотности для студентов образовательных организаций высшего образования»  за период январь 2019 г. - ноябрь 2020 г.:  вузы Ростовской области 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Светлана Писанка</dc:creator>
  <cp:lastModifiedBy>Светлана Писанка</cp:lastModifiedBy>
  <cp:revision>34</cp:revision>
  <dcterms:created xsi:type="dcterms:W3CDTF">2020-11-19T18:52:06Z</dcterms:created>
  <dcterms:modified xsi:type="dcterms:W3CDTF">2020-11-20T18:18:46Z</dcterms:modified>
</cp:coreProperties>
</file>