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32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14E267-6D99-B549-812D-BAD29F50C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 ФСМЦ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экономического факультета ЮФУ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Писанка Светлана Анатольевна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289617D-932C-A14E-9566-27EBBF870904}"/>
              </a:ext>
            </a:extLst>
          </p:cNvPr>
          <p:cNvSpPr txBox="1">
            <a:spLocks/>
          </p:cNvSpPr>
          <p:nvPr/>
        </p:nvSpPr>
        <p:spPr>
          <a:xfrm>
            <a:off x="1324305" y="2097291"/>
            <a:ext cx="10623930" cy="1049235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универсальной компетенции </a:t>
            </a:r>
          </a:p>
          <a:p>
            <a:pPr algn="ctr">
              <a:lnSpc>
                <a:spcPct val="12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финансовой грамотности: </a:t>
            </a:r>
          </a:p>
          <a:p>
            <a:pPr algn="ctr">
              <a:lnSpc>
                <a:spcPct val="12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специфика и возможности</a:t>
            </a:r>
          </a:p>
        </p:txBody>
      </p:sp>
      <p:pic>
        <p:nvPicPr>
          <p:cNvPr id="5" name="Picture 2" descr="Юридический факультет ЮФУ, Россия, Ростов-на-Дону: фото, описание адрес">
            <a:extLst>
              <a:ext uri="{FF2B5EF4-FFF2-40B4-BE49-F238E27FC236}">
                <a16:creationId xmlns:a16="http://schemas.microsoft.com/office/drawing/2014/main" id="{8634906D-3923-E94A-A4FE-5FE83403B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31"/>
          <a:stretch/>
        </p:blipFill>
        <p:spPr bwMode="auto">
          <a:xfrm>
            <a:off x="7400802" y="243538"/>
            <a:ext cx="4317471" cy="112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4">
            <a:extLst>
              <a:ext uri="{FF2B5EF4-FFF2-40B4-BE49-F238E27FC236}">
                <a16:creationId xmlns:a16="http://schemas.microsoft.com/office/drawing/2014/main" id="{4309CBA2-9AF8-FF43-8FB9-7610A4284A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08" y="192075"/>
            <a:ext cx="1323541" cy="1180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1">
            <a:extLst>
              <a:ext uri="{FF2B5EF4-FFF2-40B4-BE49-F238E27FC236}">
                <a16:creationId xmlns:a16="http://schemas.microsoft.com/office/drawing/2014/main" id="{F8BEB253-AF01-6D4B-86F9-D1731A1256D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002" y="81591"/>
            <a:ext cx="1576553" cy="1401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7DD159-4723-FF47-8847-E6D4829EC37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97"/>
          <a:stretch/>
        </p:blipFill>
        <p:spPr>
          <a:xfrm>
            <a:off x="162389" y="337407"/>
            <a:ext cx="4357705" cy="96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4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B44F6A7-B3B6-AB4A-92A6-B19E6701BBA4}"/>
              </a:ext>
            </a:extLst>
          </p:cNvPr>
          <p:cNvSpPr/>
          <p:nvPr/>
        </p:nvSpPr>
        <p:spPr>
          <a:xfrm>
            <a:off x="1912881" y="142225"/>
            <a:ext cx="8029904" cy="8191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формирования универсальной компетенции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«Экономическая культура, в том числе финансовая грамотность»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240BF482-F11B-F642-8822-37625F590D94}"/>
              </a:ext>
            </a:extLst>
          </p:cNvPr>
          <p:cNvSpPr/>
          <p:nvPr/>
        </p:nvSpPr>
        <p:spPr>
          <a:xfrm>
            <a:off x="1660633" y="1064341"/>
            <a:ext cx="8534400" cy="5255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Южного федерального университета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38.03.01 «Экономика», набор 2021 г.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7DBC7EC-4F58-EB4E-AB62-8CECD6A3B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01186"/>
              </p:ext>
            </p:extLst>
          </p:nvPr>
        </p:nvGraphicFramePr>
        <p:xfrm>
          <a:off x="392249" y="1692839"/>
          <a:ext cx="11407501" cy="4919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569">
                  <a:extLst>
                    <a:ext uri="{9D8B030D-6E8A-4147-A177-3AD203B41FA5}">
                      <a16:colId xmlns:a16="http://schemas.microsoft.com/office/drawing/2014/main" val="3835072724"/>
                    </a:ext>
                  </a:extLst>
                </a:gridCol>
                <a:gridCol w="3849312">
                  <a:extLst>
                    <a:ext uri="{9D8B030D-6E8A-4147-A177-3AD203B41FA5}">
                      <a16:colId xmlns:a16="http://schemas.microsoft.com/office/drawing/2014/main" val="2854135276"/>
                    </a:ext>
                  </a:extLst>
                </a:gridCol>
                <a:gridCol w="1486912">
                  <a:extLst>
                    <a:ext uri="{9D8B030D-6E8A-4147-A177-3AD203B41FA5}">
                      <a16:colId xmlns:a16="http://schemas.microsoft.com/office/drawing/2014/main" val="2333163729"/>
                    </a:ext>
                  </a:extLst>
                </a:gridCol>
                <a:gridCol w="1787854">
                  <a:extLst>
                    <a:ext uri="{9D8B030D-6E8A-4147-A177-3AD203B41FA5}">
                      <a16:colId xmlns:a16="http://schemas.microsoft.com/office/drawing/2014/main" val="1206679838"/>
                    </a:ext>
                  </a:extLst>
                </a:gridCol>
                <a:gridCol w="1787854">
                  <a:extLst>
                    <a:ext uri="{9D8B030D-6E8A-4147-A177-3AD203B41FA5}">
                      <a16:colId xmlns:a16="http://schemas.microsoft.com/office/drawing/2014/main" val="464145367"/>
                    </a:ext>
                  </a:extLst>
                </a:gridCol>
              </a:tblGrid>
              <a:tr h="710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Часть программы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дисциплины/модуля дисциплины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обучения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Семестр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ЗЕТ дисциплины / модуля дисциплины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extLst>
                  <a:ext uri="{0D108BD9-81ED-4DB2-BD59-A6C34878D82A}">
                    <a16:rowId xmlns:a16="http://schemas.microsoft.com/office/drawing/2014/main" val="2563944594"/>
                  </a:ext>
                </a:extLst>
              </a:tr>
              <a:tr h="473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«Личные финансы и управление благополучием»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ЗЕТ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(дисциплина)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extLst>
                  <a:ext uri="{0D108BD9-81ED-4DB2-BD59-A6C34878D82A}">
                    <a16:rowId xmlns:a16="http://schemas.microsoft.com/office/drawing/2014/main" val="2080728565"/>
                  </a:ext>
                </a:extLst>
              </a:tr>
              <a:tr h="94624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Часть, формируемая участниками образовательных отношений в рамках индивидуального трека «Финансовая экономика»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 №1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«Монетарная экономика», модуль «Кредиты и займы в контексте управления личными финансами»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ЗЕТ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(модуль дисциплины)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extLst>
                  <a:ext uri="{0D108BD9-81ED-4DB2-BD59-A6C34878D82A}">
                    <a16:rowId xmlns:a16="http://schemas.microsoft.com/office/drawing/2014/main" val="2186366232"/>
                  </a:ext>
                </a:extLst>
              </a:tr>
              <a:tr h="1535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 №2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планирование и консалтинг»,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«Роль и аспекты применения метода финансового планирования в формировании личного бюджет»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ЗЕТ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(модуль дисциплины)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extLst>
                  <a:ext uri="{0D108BD9-81ED-4DB2-BD59-A6C34878D82A}">
                    <a16:rowId xmlns:a16="http://schemas.microsoft.com/office/drawing/2014/main" val="857748714"/>
                  </a:ext>
                </a:extLst>
              </a:tr>
              <a:tr h="118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«Фондовые рынки»,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«Управление личными финансами и инвестирование в ценные бумаги»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ЗЕТ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(модуль дисциплины)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/>
                </a:tc>
                <a:extLst>
                  <a:ext uri="{0D108BD9-81ED-4DB2-BD59-A6C34878D82A}">
                    <a16:rowId xmlns:a16="http://schemas.microsoft.com/office/drawing/2014/main" val="817357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26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6F49F-5674-4C4A-AEEE-479D0019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445" y="198979"/>
            <a:ext cx="9603275" cy="8872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универсальная компетенция в области финансовой грамотности 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A6426A73-0998-B94B-9EB7-7408964A8484}"/>
              </a:ext>
            </a:extLst>
          </p:cNvPr>
          <p:cNvSpPr/>
          <p:nvPr/>
        </p:nvSpPr>
        <p:spPr>
          <a:xfrm>
            <a:off x="4078015" y="1112785"/>
            <a:ext cx="3836275" cy="641130"/>
          </a:xfrm>
          <a:prstGeom prst="roundRect">
            <a:avLst/>
          </a:prstGeom>
          <a:solidFill>
            <a:srgbClr val="7F99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3A64B817-87F0-2745-97CD-A6ED23E04D45}"/>
              </a:ext>
            </a:extLst>
          </p:cNvPr>
          <p:cNvSpPr/>
          <p:nvPr/>
        </p:nvSpPr>
        <p:spPr>
          <a:xfrm>
            <a:off x="1014251" y="2134258"/>
            <a:ext cx="3836275" cy="641130"/>
          </a:xfrm>
          <a:prstGeom prst="roundRect">
            <a:avLst/>
          </a:prstGeom>
          <a:solidFill>
            <a:srgbClr val="7F99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9C1CB519-0F54-B74A-B88D-04194F0AC241}"/>
              </a:ext>
            </a:extLst>
          </p:cNvPr>
          <p:cNvSpPr/>
          <p:nvPr/>
        </p:nvSpPr>
        <p:spPr>
          <a:xfrm>
            <a:off x="7341474" y="2201918"/>
            <a:ext cx="3836275" cy="641130"/>
          </a:xfrm>
          <a:prstGeom prst="roundRect">
            <a:avLst/>
          </a:prstGeom>
          <a:solidFill>
            <a:srgbClr val="7F99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03E7C5AB-0553-8741-A1F0-503041CC32DE}"/>
              </a:ext>
            </a:extLst>
          </p:cNvPr>
          <p:cNvSpPr/>
          <p:nvPr/>
        </p:nvSpPr>
        <p:spPr>
          <a:xfrm>
            <a:off x="420415" y="3097924"/>
            <a:ext cx="4792716" cy="33764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финансовых рынков «мелким инвесторам», распространение новых продуктов и финансовых услуг;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альтернативных финансовых услуг;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реформирование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пенсионной системы;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нерациональное поведение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принятии финансовых решений;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опыта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принятия решений;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экономической активности    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15C7718A-F084-0342-A6AE-3FF9CCB55EC4}"/>
              </a:ext>
            </a:extLst>
          </p:cNvPr>
          <p:cNvSpPr/>
          <p:nvPr/>
        </p:nvSpPr>
        <p:spPr>
          <a:xfrm>
            <a:off x="6863254" y="3097924"/>
            <a:ext cx="4792716" cy="33764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безответственному финансовому поведению;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понимания принципов функционирования финансового рынка;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представлений о ключевых рисках использования финансовых инструментов;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иррациональная вера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наличие явных или подразумеваемых государственных гарантий по операциям с личными финансами населения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98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4DEB6-7D5F-6549-900A-3215DEC4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59" y="203677"/>
            <a:ext cx="12056159" cy="90866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устойчивость семьи и формирование сбережений: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Южный федеральный округ; возраст 18-24 лет; 2019 г.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AE8A49-4856-8B44-A713-50443C6E3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45" y="1376264"/>
            <a:ext cx="8071945" cy="4959527"/>
          </a:xfrm>
          <a:prstGeom prst="rect">
            <a:avLst/>
          </a:prstGeom>
        </p:spPr>
      </p:pic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1C25F958-FE22-684D-A789-A5587048546D}"/>
              </a:ext>
            </a:extLst>
          </p:cNvPr>
          <p:cNvSpPr/>
          <p:nvPr/>
        </p:nvSpPr>
        <p:spPr>
          <a:xfrm>
            <a:off x="8291866" y="4721291"/>
            <a:ext cx="3764291" cy="16212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Вы (Ваша семья) обычно распоряжаетесь доходами в повседневной жизни» 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ответивших «Стараемся сначала что-то отложить, а остальные деньги тратим на текущие нужды»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8325CFA6-6B0A-4946-B1A1-7D5386CB0EC8}"/>
              </a:ext>
            </a:extLst>
          </p:cNvPr>
          <p:cNvSpPr/>
          <p:nvPr/>
        </p:nvSpPr>
        <p:spPr>
          <a:xfrm>
            <a:off x="8291865" y="1194086"/>
            <a:ext cx="3764291" cy="15327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«Если Ваша семья потеряет основной источник дохода, как долго Вы сможете оплачивать все необходимые расходы, не занимая денег?»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ответивших «Не меньше месяца»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270E3029-6FF5-B442-B174-202CECD0FC5C}"/>
              </a:ext>
            </a:extLst>
          </p:cNvPr>
          <p:cNvSpPr/>
          <p:nvPr/>
        </p:nvSpPr>
        <p:spPr>
          <a:xfrm>
            <a:off x="8291865" y="2957688"/>
            <a:ext cx="3764291" cy="15327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Ростовской области: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39% респондентов сможет сохранить привычный уровень жизни;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12% респондентов формируют сбережения по принципу «сначала отложить, оставшееся потратить» 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79A436A-FBCD-C14C-9FFD-C22DA45348AC}"/>
              </a:ext>
            </a:extLst>
          </p:cNvPr>
          <p:cNvSpPr txBox="1">
            <a:spLocks/>
          </p:cNvSpPr>
          <p:nvPr/>
        </p:nvSpPr>
        <p:spPr>
          <a:xfrm>
            <a:off x="451945" y="6254051"/>
            <a:ext cx="6747642" cy="656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4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DB64E39-BF57-9A49-B0D7-88519C700889}"/>
              </a:ext>
            </a:extLst>
          </p:cNvPr>
          <p:cNvSpPr/>
          <p:nvPr/>
        </p:nvSpPr>
        <p:spPr>
          <a:xfrm>
            <a:off x="3137739" y="6335791"/>
            <a:ext cx="3875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Составлено по: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karta.vashifinancy.ru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4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1354B27-FB2B-D340-A3C3-8D943EF891CD}"/>
              </a:ext>
            </a:extLst>
          </p:cNvPr>
          <p:cNvSpPr txBox="1">
            <a:spLocks/>
          </p:cNvSpPr>
          <p:nvPr/>
        </p:nvSpPr>
        <p:spPr>
          <a:xfrm>
            <a:off x="713697" y="34156"/>
            <a:ext cx="5092262" cy="656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заемщиков в различных сегментах по возрастным категориям, Россия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D3CFA5F-9F12-7740-ABF8-56A834758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106" y="548670"/>
            <a:ext cx="5092261" cy="290354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0A0A891-847B-044C-A6E9-6F42A135756A}"/>
              </a:ext>
            </a:extLst>
          </p:cNvPr>
          <p:cNvSpPr txBox="1">
            <a:spLocks/>
          </p:cNvSpPr>
          <p:nvPr/>
        </p:nvSpPr>
        <p:spPr>
          <a:xfrm>
            <a:off x="6291237" y="176059"/>
            <a:ext cx="5927834" cy="3726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проникновения - МФО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AF97E062-E78C-CD47-A0FC-9511DF3D4B52}"/>
              </a:ext>
            </a:extLst>
          </p:cNvPr>
          <p:cNvSpPr/>
          <p:nvPr/>
        </p:nvSpPr>
        <p:spPr>
          <a:xfrm>
            <a:off x="11190091" y="2591482"/>
            <a:ext cx="888921" cy="399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место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2A886-FB63-0D48-AE7E-F8D08A374EB0}"/>
              </a:ext>
            </a:extLst>
          </p:cNvPr>
          <p:cNvSpPr txBox="1">
            <a:spLocks/>
          </p:cNvSpPr>
          <p:nvPr/>
        </p:nvSpPr>
        <p:spPr>
          <a:xfrm>
            <a:off x="110358" y="6148771"/>
            <a:ext cx="5927834" cy="5163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проникновения - ипотека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73FF82A-A8A4-354A-826D-760096F51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20" y="3654009"/>
            <a:ext cx="5360310" cy="2468714"/>
          </a:xfrm>
          <a:prstGeom prst="rect">
            <a:avLst/>
          </a:prstGeom>
        </p:spPr>
      </p:pic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0C8B17A0-9121-D049-9761-02311C2BD480}"/>
              </a:ext>
            </a:extLst>
          </p:cNvPr>
          <p:cNvSpPr/>
          <p:nvPr/>
        </p:nvSpPr>
        <p:spPr>
          <a:xfrm>
            <a:off x="5195318" y="5088062"/>
            <a:ext cx="900682" cy="3939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место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19165B9-E748-6B4E-B01A-D319DB3303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8965" y="3681030"/>
            <a:ext cx="5092262" cy="2402104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66A45DFD-7B92-7443-8D32-499907854A72}"/>
              </a:ext>
            </a:extLst>
          </p:cNvPr>
          <p:cNvSpPr txBox="1">
            <a:spLocks/>
          </p:cNvSpPr>
          <p:nvPr/>
        </p:nvSpPr>
        <p:spPr>
          <a:xfrm>
            <a:off x="6151179" y="6122880"/>
            <a:ext cx="5927834" cy="5163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проникновения – потребительские кредиты без кредитных карт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F2EFBE97-9C7F-2041-98BA-A86465644632}"/>
              </a:ext>
            </a:extLst>
          </p:cNvPr>
          <p:cNvSpPr/>
          <p:nvPr/>
        </p:nvSpPr>
        <p:spPr>
          <a:xfrm>
            <a:off x="11190090" y="4798560"/>
            <a:ext cx="888921" cy="399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место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720C543-D36A-C840-A12D-E46503660AA0}"/>
              </a:ext>
            </a:extLst>
          </p:cNvPr>
          <p:cNvSpPr/>
          <p:nvPr/>
        </p:nvSpPr>
        <p:spPr>
          <a:xfrm>
            <a:off x="110358" y="6381034"/>
            <a:ext cx="82159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Составлено по: Анализ динамики долговой нагрузки населения России в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2019 –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2020 г. на основе данных бюро кредитных историй. Информационно-аналитический материал. Москва 2020. 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cbr.ru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/112270/inf-material_bki_2020q1.pdf 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F61F91F7-EB87-3A44-ABE8-F08737919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50" y="612831"/>
            <a:ext cx="5360310" cy="2839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3589DEA0-2634-7340-B272-5E0AEA263FBB}"/>
              </a:ext>
            </a:extLst>
          </p:cNvPr>
          <p:cNvSpPr/>
          <p:nvPr/>
        </p:nvSpPr>
        <p:spPr>
          <a:xfrm>
            <a:off x="2799564" y="735277"/>
            <a:ext cx="3216962" cy="7718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14% клиентов МФО – менее 25 лет (9% долга)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F690F463-7ADB-044A-B7B3-2FCBA41AC381}"/>
              </a:ext>
            </a:extLst>
          </p:cNvPr>
          <p:cNvSpPr/>
          <p:nvPr/>
        </p:nvSpPr>
        <p:spPr>
          <a:xfrm>
            <a:off x="5397741" y="3353149"/>
            <a:ext cx="1457525" cy="326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01.04.2020</a:t>
            </a:r>
          </a:p>
        </p:txBody>
      </p:sp>
    </p:spTree>
    <p:extLst>
      <p:ext uri="{BB962C8B-B14F-4D97-AF65-F5344CB8AC3E}">
        <p14:creationId xmlns:p14="http://schemas.microsoft.com/office/powerpoint/2010/main" val="244632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08CB17-D18D-694E-A305-F6A3C9EE0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36" y="283779"/>
            <a:ext cx="5047374" cy="2925461"/>
          </a:xfrm>
          <a:prstGeom prst="rect">
            <a:avLst/>
          </a:prstGeom>
        </p:spPr>
      </p:pic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BD9AEB81-440B-5C4B-B0A0-BABA94A9AE55}"/>
              </a:ext>
            </a:extLst>
          </p:cNvPr>
          <p:cNvSpPr/>
          <p:nvPr/>
        </p:nvSpPr>
        <p:spPr>
          <a:xfrm>
            <a:off x="3997139" y="1741114"/>
            <a:ext cx="900682" cy="3939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место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B8F3650-3B23-6A42-937B-41B90DAE3BBB}"/>
              </a:ext>
            </a:extLst>
          </p:cNvPr>
          <p:cNvSpPr txBox="1">
            <a:spLocks/>
          </p:cNvSpPr>
          <p:nvPr/>
        </p:nvSpPr>
        <p:spPr>
          <a:xfrm>
            <a:off x="-131379" y="3158360"/>
            <a:ext cx="5927834" cy="5163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Закредитованность</a:t>
            </a:r>
            <a:r>
              <a:rPr lang="ru-RU" sz="1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ипотека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BF07E62-19DF-4E4B-821B-A413FC979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3779"/>
            <a:ext cx="5720695" cy="2914673"/>
          </a:xfrm>
          <a:prstGeom prst="rect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A5060E2D-B230-284A-BCBD-84C82DDF1B00}"/>
              </a:ext>
            </a:extLst>
          </p:cNvPr>
          <p:cNvSpPr/>
          <p:nvPr/>
        </p:nvSpPr>
        <p:spPr>
          <a:xfrm>
            <a:off x="10644932" y="2015798"/>
            <a:ext cx="900682" cy="3939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место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F84A6B7-B7C5-794B-BAE9-B5FF39098749}"/>
              </a:ext>
            </a:extLst>
          </p:cNvPr>
          <p:cNvSpPr txBox="1">
            <a:spLocks/>
          </p:cNvSpPr>
          <p:nvPr/>
        </p:nvSpPr>
        <p:spPr>
          <a:xfrm>
            <a:off x="6377370" y="3110585"/>
            <a:ext cx="5542894" cy="5163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Закредитованность</a:t>
            </a:r>
            <a:r>
              <a:rPr lang="ru-RU" sz="1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потребительские кредиты без кредитных карт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B283B89-FF61-7941-98F0-3FE2F8E17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9630" y="3590220"/>
            <a:ext cx="6235700" cy="2743200"/>
          </a:xfrm>
          <a:prstGeom prst="rect">
            <a:avLst/>
          </a:prstGeom>
        </p:spPr>
      </p:pic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2A0D0D1E-0236-EA44-B324-CEC7F9A41224}"/>
              </a:ext>
            </a:extLst>
          </p:cNvPr>
          <p:cNvSpPr/>
          <p:nvPr/>
        </p:nvSpPr>
        <p:spPr>
          <a:xfrm>
            <a:off x="6509111" y="4598118"/>
            <a:ext cx="900682" cy="3939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место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FE360A30-E7B5-F24B-9D5A-79EE98189DAF}"/>
              </a:ext>
            </a:extLst>
          </p:cNvPr>
          <p:cNvSpPr txBox="1">
            <a:spLocks/>
          </p:cNvSpPr>
          <p:nvPr/>
        </p:nvSpPr>
        <p:spPr>
          <a:xfrm>
            <a:off x="7320385" y="4487736"/>
            <a:ext cx="4871615" cy="5163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Закредитованность</a:t>
            </a:r>
            <a:r>
              <a:rPr lang="ru-RU" sz="1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(всего; включая задолженность по займам МФО, автокредитам и кредитным картам)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29D7FCE-067E-7D47-9591-4F24591A9D3B}"/>
              </a:ext>
            </a:extLst>
          </p:cNvPr>
          <p:cNvSpPr/>
          <p:nvPr/>
        </p:nvSpPr>
        <p:spPr>
          <a:xfrm>
            <a:off x="236482" y="6333420"/>
            <a:ext cx="82159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Составлено по: Анализ динамики долговой нагрузки населения России в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2019 –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2020 г. на основе данных бюро кредитных историй. Информационно-аналитический материал. Москва 2020. 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cbr.ru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/112270/inf-material_bki_2020q1.pdf 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81A89C89-913D-D643-8A82-4E97E30120C6}"/>
              </a:ext>
            </a:extLst>
          </p:cNvPr>
          <p:cNvSpPr/>
          <p:nvPr/>
        </p:nvSpPr>
        <p:spPr>
          <a:xfrm>
            <a:off x="5051586" y="3225296"/>
            <a:ext cx="1457525" cy="326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01.04.2020</a:t>
            </a:r>
          </a:p>
        </p:txBody>
      </p:sp>
    </p:spTree>
    <p:extLst>
      <p:ext uri="{BB962C8B-B14F-4D97-AF65-F5344CB8AC3E}">
        <p14:creationId xmlns:p14="http://schemas.microsoft.com/office/powerpoint/2010/main" val="129474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08D9E-911A-6743-BE94-F656C543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848" y="347171"/>
            <a:ext cx="10762593" cy="8137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содействующие получению и развитию образования в области финансовой грамотности 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E1CC8DC-4A73-2A47-8632-6FEB5DA3DF54}"/>
              </a:ext>
            </a:extLst>
          </p:cNvPr>
          <p:cNvSpPr/>
          <p:nvPr/>
        </p:nvSpPr>
        <p:spPr>
          <a:xfrm>
            <a:off x="3594138" y="4742955"/>
            <a:ext cx="2081448" cy="13845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к обучению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72FFB027-E0E4-1C42-AEE0-2FBD0B29B5C2}"/>
              </a:ext>
            </a:extLst>
          </p:cNvPr>
          <p:cNvSpPr/>
          <p:nvPr/>
        </p:nvSpPr>
        <p:spPr>
          <a:xfrm>
            <a:off x="8092165" y="3096543"/>
            <a:ext cx="3742481" cy="9357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учебной дисциплины (модуля)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4F55751-7A14-2844-80D8-CF26495F0D63}"/>
              </a:ext>
            </a:extLst>
          </p:cNvPr>
          <p:cNvSpPr/>
          <p:nvPr/>
        </p:nvSpPr>
        <p:spPr>
          <a:xfrm>
            <a:off x="357354" y="3131677"/>
            <a:ext cx="3437676" cy="9357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практических заданий, развивающих навыки расчетов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AC9C8567-F766-B34F-B848-460D73DD353F}"/>
              </a:ext>
            </a:extLst>
          </p:cNvPr>
          <p:cNvSpPr/>
          <p:nvPr/>
        </p:nvSpPr>
        <p:spPr>
          <a:xfrm>
            <a:off x="357354" y="4742955"/>
            <a:ext cx="2858812" cy="13845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поведенческих установок новых поколений студентов – поколение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87FEEA37-DF13-4345-A9CA-18FCC834B950}"/>
              </a:ext>
            </a:extLst>
          </p:cNvPr>
          <p:cNvSpPr/>
          <p:nvPr/>
        </p:nvSpPr>
        <p:spPr>
          <a:xfrm>
            <a:off x="8471338" y="4742955"/>
            <a:ext cx="3363308" cy="13845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профессиональной компетенции у профессорского преподавательского состава 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E2A6A789-EBE9-9D4C-AF11-34A491941632}"/>
              </a:ext>
            </a:extLst>
          </p:cNvPr>
          <p:cNvSpPr/>
          <p:nvPr/>
        </p:nvSpPr>
        <p:spPr>
          <a:xfrm>
            <a:off x="8092165" y="1531964"/>
            <a:ext cx="3742480" cy="9357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экспертов, представляющих финансовые институты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C1A42E88-4B3E-3C40-A1EF-193F1ED80B1B}"/>
              </a:ext>
            </a:extLst>
          </p:cNvPr>
          <p:cNvSpPr/>
          <p:nvPr/>
        </p:nvSpPr>
        <p:spPr>
          <a:xfrm>
            <a:off x="4139859" y="2943902"/>
            <a:ext cx="3607477" cy="12410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Универсальная компетенция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экономической культуры, в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финансовой грамотности в ФГОС ВО3++  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DDA0A5B5-7FF9-8D48-9371-A7202712546F}"/>
              </a:ext>
            </a:extLst>
          </p:cNvPr>
          <p:cNvSpPr/>
          <p:nvPr/>
        </p:nvSpPr>
        <p:spPr>
          <a:xfrm>
            <a:off x="4224759" y="1548298"/>
            <a:ext cx="3437676" cy="9357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специфика</a:t>
            </a: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942B5A4F-2C46-6649-A976-24EDC0B82B51}"/>
              </a:ext>
            </a:extLst>
          </p:cNvPr>
          <p:cNvSpPr/>
          <p:nvPr/>
        </p:nvSpPr>
        <p:spPr>
          <a:xfrm>
            <a:off x="357354" y="1548298"/>
            <a:ext cx="3437676" cy="9357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(факторы и проблемы)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39B83D6E-A173-C848-B872-7E4421C66606}"/>
              </a:ext>
            </a:extLst>
          </p:cNvPr>
          <p:cNvSpPr/>
          <p:nvPr/>
        </p:nvSpPr>
        <p:spPr>
          <a:xfrm>
            <a:off x="6053558" y="4751000"/>
            <a:ext cx="2081448" cy="13845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ФСМЦ в регионе</a:t>
            </a:r>
          </a:p>
        </p:txBody>
      </p:sp>
    </p:spTree>
    <p:extLst>
      <p:ext uri="{BB962C8B-B14F-4D97-AF65-F5344CB8AC3E}">
        <p14:creationId xmlns:p14="http://schemas.microsoft.com/office/powerpoint/2010/main" val="101140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A6738B81-1C81-6C49-891F-17B61E7F05A6}"/>
              </a:ext>
            </a:extLst>
          </p:cNvPr>
          <p:cNvSpPr/>
          <p:nvPr/>
        </p:nvSpPr>
        <p:spPr>
          <a:xfrm>
            <a:off x="2869324" y="310519"/>
            <a:ext cx="5885793" cy="5044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факультет МГУ имени М.В. Ломоносова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57E43388-A13C-CB41-85CC-606DDC3418AC}"/>
              </a:ext>
            </a:extLst>
          </p:cNvPr>
          <p:cNvSpPr/>
          <p:nvPr/>
        </p:nvSpPr>
        <p:spPr>
          <a:xfrm>
            <a:off x="1849819" y="1014970"/>
            <a:ext cx="8124497" cy="10500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сетевой методический центр для повышения квалификации преподавателей вузов и развития программ повышения финансовой грамотности студентов (ФСМЦ)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DCAA8374-E219-3E41-BEB1-4EC353BFA7D3}"/>
              </a:ext>
            </a:extLst>
          </p:cNvPr>
          <p:cNvSpPr/>
          <p:nvPr/>
        </p:nvSpPr>
        <p:spPr>
          <a:xfrm>
            <a:off x="1849819" y="2238473"/>
            <a:ext cx="8124497" cy="9726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 – партнер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Южный федеральный университет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факультет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 ФСМЦ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3CC25DB2-C132-6246-8813-451EA4909493}"/>
              </a:ext>
            </a:extLst>
          </p:cNvPr>
          <p:cNvSpPr/>
          <p:nvPr/>
        </p:nvSpPr>
        <p:spPr>
          <a:xfrm>
            <a:off x="1792013" y="3378843"/>
            <a:ext cx="8182303" cy="24479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Вузы региона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Ростовский государственный экономический университет (РГЭУ (РИНХ))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Южно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Российский институт управления – филиал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Донской государственный технический университет (ДГТУ)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Ростовский государственный университет путей сообщения (РГУПС)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Ростовский филиал государственного казенного ОУ ВО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таможенная академия»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вузы региона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D871546A-5825-BC41-A811-D292889E2260}"/>
              </a:ext>
            </a:extLst>
          </p:cNvPr>
          <p:cNvSpPr/>
          <p:nvPr/>
        </p:nvSpPr>
        <p:spPr>
          <a:xfrm>
            <a:off x="2869324" y="6064004"/>
            <a:ext cx="5885793" cy="5044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вузов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347478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3C4BB-0409-C94A-A018-9E767D18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83" y="741813"/>
            <a:ext cx="6503874" cy="67708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реализации </a:t>
            </a:r>
            <a:b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повышения квалификации ФСМЦ «Разработка и реализация рабочих программ дисциплин (модулей) по финансовой грамотности для студентов образовательных организаций высшего образования» </a:t>
            </a:r>
            <a:b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январь 2019 г. - ноябрь 2020 г.: </a:t>
            </a:r>
            <a:b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вузы Ростовской области</a:t>
            </a:r>
            <a:r>
              <a:rPr lang="ru-RU" sz="2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B54835-4A58-D647-88D7-AD4DC3F9F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49" y="320567"/>
            <a:ext cx="5097518" cy="331601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2DAD102-3DC7-A140-9699-B392B1619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214" y="3855690"/>
            <a:ext cx="11161986" cy="268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9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3A81F009-C140-C643-8C2F-499307DC0B29}"/>
              </a:ext>
            </a:extLst>
          </p:cNvPr>
          <p:cNvSpPr/>
          <p:nvPr/>
        </p:nvSpPr>
        <p:spPr>
          <a:xfrm>
            <a:off x="919654" y="2254472"/>
            <a:ext cx="4009697" cy="12507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бакалавриата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неэкономические направления наборы 2019 г. и 2020 г.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B44F6A7-B3B6-AB4A-92A6-B19E6701BBA4}"/>
              </a:ext>
            </a:extLst>
          </p:cNvPr>
          <p:cNvSpPr/>
          <p:nvPr/>
        </p:nvSpPr>
        <p:spPr>
          <a:xfrm>
            <a:off x="1776247" y="273269"/>
            <a:ext cx="8029904" cy="9722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универсальной компетенции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«Экономическая культура, в том числе Финансовая грамотность»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240BF482-F11B-F642-8822-37625F590D94}"/>
              </a:ext>
            </a:extLst>
          </p:cNvPr>
          <p:cNvSpPr/>
          <p:nvPr/>
        </p:nvSpPr>
        <p:spPr>
          <a:xfrm>
            <a:off x="3578773" y="1482631"/>
            <a:ext cx="4866290" cy="6345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Южного федерального университета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наборы 2019 г. и 2020 г.</a:t>
            </a: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2660A650-A628-6446-9386-C1E71460A164}"/>
              </a:ext>
            </a:extLst>
          </p:cNvPr>
          <p:cNvSpPr/>
          <p:nvPr/>
        </p:nvSpPr>
        <p:spPr>
          <a:xfrm>
            <a:off x="252249" y="3959766"/>
            <a:ext cx="5654566" cy="24226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</a:t>
            </a:r>
          </a:p>
          <a:p>
            <a:pPr marL="342900" indent="-342900" algn="ctr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право – 5 ЗЕТ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(Тема экономические основы финансовой грамотности)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МУАМ «Финансовая грамотность» -  5 ЗЕТ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МУАМ «Экономическая безопасность личности» - 5 ЗЕТ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1BCE70F-0F4A-6D42-A591-4290255C3E3C}"/>
              </a:ext>
            </a:extLst>
          </p:cNvPr>
          <p:cNvSpPr/>
          <p:nvPr/>
        </p:nvSpPr>
        <p:spPr>
          <a:xfrm>
            <a:off x="7509642" y="2254472"/>
            <a:ext cx="3762704" cy="12507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бакалавриата направления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38.03.03 «Управление персоналом» набор 2020 г.</a:t>
            </a: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3802F8E1-2DEF-2040-9E9B-105454F53627}"/>
              </a:ext>
            </a:extLst>
          </p:cNvPr>
          <p:cNvSpPr/>
          <p:nvPr/>
        </p:nvSpPr>
        <p:spPr>
          <a:xfrm>
            <a:off x="6800194" y="3955828"/>
            <a:ext cx="5139557" cy="24226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</a:t>
            </a:r>
          </a:p>
          <a:p>
            <a:pPr marL="342900" indent="-342900" algn="ctr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благополучием персонала – 5 ЗЕТ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Факультатив «Финансовая грамотность» -  5 ЗЕТ</a:t>
            </a:r>
          </a:p>
        </p:txBody>
      </p:sp>
    </p:spTree>
    <p:extLst>
      <p:ext uri="{BB962C8B-B14F-4D97-AF65-F5344CB8AC3E}">
        <p14:creationId xmlns:p14="http://schemas.microsoft.com/office/powerpoint/2010/main" val="297892068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929</TotalTime>
  <Words>908</Words>
  <Application>Microsoft Macintosh PowerPoint</Application>
  <PresentationFormat>Широкоэкранный</PresentationFormat>
  <Paragraphs>148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Times New Roman</vt:lpstr>
      <vt:lpstr>Wingdings</vt:lpstr>
      <vt:lpstr>Галерея</vt:lpstr>
      <vt:lpstr>Презентация PowerPoint</vt:lpstr>
      <vt:lpstr>универсальная компетенция в области финансовой грамотности </vt:lpstr>
      <vt:lpstr>Финансовая устойчивость семьи и формирование сбережений:  Южный федеральный округ; возраст 18-24 лет; 2019 г. </vt:lpstr>
      <vt:lpstr>Презентация PowerPoint</vt:lpstr>
      <vt:lpstr>Презентация PowerPoint</vt:lpstr>
      <vt:lpstr>Факторы, содействующие получению и развитию образования в области финансовой грамотности </vt:lpstr>
      <vt:lpstr>Презентация PowerPoint</vt:lpstr>
      <vt:lpstr>Показатели реализации  Программы повышения квалификации ФСМЦ «Разработка и реализация рабочих программ дисциплин (модулей) по финансовой грамотности для студентов образовательных организаций высшего образования»  за период январь 2019 г. - ноябрь 2020 г.:  вузы Ростовской области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Писанка</dc:creator>
  <cp:lastModifiedBy>Светлана Писанка</cp:lastModifiedBy>
  <cp:revision>34</cp:revision>
  <dcterms:created xsi:type="dcterms:W3CDTF">2020-11-19T18:52:06Z</dcterms:created>
  <dcterms:modified xsi:type="dcterms:W3CDTF">2020-11-20T18:18:46Z</dcterms:modified>
</cp:coreProperties>
</file>