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6" r:id="rId2"/>
    <p:sldId id="348" r:id="rId3"/>
    <p:sldId id="357" r:id="rId4"/>
    <p:sldId id="358" r:id="rId5"/>
    <p:sldId id="351" r:id="rId6"/>
    <p:sldId id="350" r:id="rId7"/>
    <p:sldId id="360" r:id="rId8"/>
    <p:sldId id="354" r:id="rId9"/>
    <p:sldId id="352" r:id="rId10"/>
    <p:sldId id="353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1"/>
    <a:srgbClr val="8DB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5" autoAdjust="0"/>
    <p:restoredTop sz="95884" autoAdjust="0"/>
  </p:normalViewPr>
  <p:slideViewPr>
    <p:cSldViewPr snapToGrid="0">
      <p:cViewPr varScale="1">
        <p:scale>
          <a:sx n="80" d="100"/>
          <a:sy n="80" d="100"/>
        </p:scale>
        <p:origin x="208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1A46EA-9A7D-4D7C-8950-D3CFCC2B91D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80E4D1-5AA1-4E59-95AF-D36A0ED5A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18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0E4D1-5AA1-4E59-95AF-D36A0ED5A59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1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323E-2F31-421F-A786-C8D148D5D5A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2AAE-2D05-436C-A6EA-15E2399DD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B606-E478-4EC2-9199-2BD003E3DA7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B1FD-E781-4C9E-96D3-C8C4E8FA9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6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A167-6342-4D50-AD85-EDD2B3B1A16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F077-89C9-4D47-8D61-887DF592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98C0-997D-424B-9523-529B4C789AC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9C70-922F-47B0-805F-F186182CA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8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0076-6569-4F7C-8072-5A28AA2EA81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A70D-9BBC-4201-B627-27DF2E37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8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84D1-7063-4F22-8F8F-06C78437408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5725-E847-46E9-B064-668548394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5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F257-E3B1-4B9E-A140-7F5105E59CE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FB4B-4D4C-4F26-86DE-F4DE378AA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7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29E2-93AA-467A-BB91-635FF198D1D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42DE-70C3-4C29-8F62-755AF815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61B9-D953-4AB8-B5F2-5D674883485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B17A-BC09-46EC-AED8-6A855E34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6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1A0B-C9CF-4C03-8C79-13EEC607EC7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0416-A909-424F-AE68-38D96F1E3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CA0A2-FD98-41F3-A354-DC34E57502B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5E37-80A4-4965-957B-573981D58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6520B7-0C7F-448A-B57D-A0A8B5BF140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FD5D8-6588-474D-95E2-5EAA4BF2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69418-0835-3344-B746-3A525DE2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2" y="4470400"/>
            <a:ext cx="11992707" cy="2387600"/>
          </a:xfrm>
        </p:spPr>
        <p:txBody>
          <a:bodyPr/>
          <a:lstStyle/>
          <a:p>
            <a:r>
              <a:rPr lang="ru-RU" b="1" dirty="0"/>
              <a:t>Черный лебедь: человеческий фактор или свойство системы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44924-7E02-F246-8878-110A6BDEE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7477" y="119887"/>
            <a:ext cx="2883877" cy="1655762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rgbClr val="0070C0"/>
                </a:solidFill>
              </a:rPr>
              <a:t>Круглый̆ стол </a:t>
            </a:r>
          </a:p>
          <a:p>
            <a:pPr algn="l"/>
            <a:r>
              <a:rPr lang="ru-RU" sz="2200" b="1" dirty="0">
                <a:solidFill>
                  <a:srgbClr val="0070C0"/>
                </a:solidFill>
              </a:rPr>
              <a:t>«О возможности нейроисследованиий финансового и нефинансового поведения 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российского потребителя»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ЛЧ – 2020, 21 октября</a:t>
            </a:r>
          </a:p>
          <a:p>
            <a:pPr algn="l"/>
            <a:endParaRPr lang="ru-RU" sz="2000" b="1" dirty="0">
              <a:solidFill>
                <a:srgbClr val="0070C0"/>
              </a:solidFill>
            </a:endParaRP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Ольга Лаврентьева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Лаборатория финансовой грамотности ЭФ МГУ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2A8483-48C3-9C47-A502-273AD051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04447" cy="49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0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7D547-A420-CB4E-A329-3569AD78E8C1}"/>
              </a:ext>
            </a:extLst>
          </p:cNvPr>
          <p:cNvSpPr txBox="1"/>
          <p:nvPr/>
        </p:nvSpPr>
        <p:spPr>
          <a:xfrm>
            <a:off x="437321" y="181009"/>
            <a:ext cx="11016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При чем тут финансовая грамотность и </a:t>
            </a:r>
            <a:r>
              <a:rPr lang="ru-RU" sz="4400" b="1" dirty="0" err="1">
                <a:solidFill>
                  <a:srgbClr val="0070C0"/>
                </a:solidFill>
                <a:latin typeface="+mn-lt"/>
                <a:cs typeface="Gotham Pro Black"/>
              </a:rPr>
              <a:t>нейроэкономика</a:t>
            </a:r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BC190-2803-BD4C-862F-5DDC3FCA540C}"/>
              </a:ext>
            </a:extLst>
          </p:cNvPr>
          <p:cNvSpPr txBox="1"/>
          <p:nvPr/>
        </p:nvSpPr>
        <p:spPr>
          <a:xfrm>
            <a:off x="1235638" y="2145323"/>
            <a:ext cx="10346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Понимать, с какой системой вы имеете дело и каковы ее допустимые параметры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Понимать, что маленький риск для системы - это большой риск лично для вас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Понимать, что система может «пойти вразнос», даже если до этого 100 раз было все в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30584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Объясняя необъяснимое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BA25-339B-1044-A629-2540DEFD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03A5A-DDA2-2748-8FA8-E9010542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9" y="1698869"/>
            <a:ext cx="3009900" cy="444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FFE79-2E8E-FE43-AF41-FFD9FD728272}"/>
              </a:ext>
            </a:extLst>
          </p:cNvPr>
          <p:cNvSpPr txBox="1"/>
          <p:nvPr/>
        </p:nvSpPr>
        <p:spPr>
          <a:xfrm>
            <a:off x="1100311" y="11752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2007 год (2009)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324CB-5D4C-BA49-B9C3-26117EDED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102" y="1698869"/>
            <a:ext cx="3026720" cy="4445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F40A3F-6315-644A-9EC6-8A40A933E86B}"/>
              </a:ext>
            </a:extLst>
          </p:cNvPr>
          <p:cNvSpPr/>
          <p:nvPr/>
        </p:nvSpPr>
        <p:spPr>
          <a:xfrm>
            <a:off x="4852207" y="1175281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2001 год (2010)</a:t>
            </a:r>
            <a:endParaRPr lang="ru-RU" dirty="0"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638008-F83C-8442-BD9C-80E10BC2C1BD}"/>
              </a:ext>
            </a:extLst>
          </p:cNvPr>
          <p:cNvSpPr/>
          <p:nvPr/>
        </p:nvSpPr>
        <p:spPr>
          <a:xfrm>
            <a:off x="7649307" y="2019663"/>
            <a:ext cx="436098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02122"/>
                </a:solidFill>
              </a:rPr>
              <a:t>Является неожиданным (для наблюдателя)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02122"/>
                </a:solidFill>
              </a:rPr>
              <a:t>Имеет значительные последствия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02122"/>
                </a:solidFill>
              </a:rPr>
              <a:t>Хорошо объясняемо после наступления, в ретроспективе, как если бы было ожидаемым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895CAC-305D-7549-8EC8-DC1FA95769D0}"/>
              </a:ext>
            </a:extLst>
          </p:cNvPr>
          <p:cNvSpPr/>
          <p:nvPr/>
        </p:nvSpPr>
        <p:spPr>
          <a:xfrm>
            <a:off x="7775749" y="1544613"/>
            <a:ext cx="41288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cs typeface="Gotham Pro Black"/>
              </a:rPr>
              <a:t>Событие типа «чёрный лебедь»</a:t>
            </a:r>
          </a:p>
        </p:txBody>
      </p:sp>
    </p:spTree>
    <p:extLst>
      <p:ext uri="{BB962C8B-B14F-4D97-AF65-F5344CB8AC3E}">
        <p14:creationId xmlns:p14="http://schemas.microsoft.com/office/powerpoint/2010/main" val="63515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E4B8A2-C9CB-D34C-B8BF-A9B0AB87FA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1884" y="4140200"/>
            <a:ext cx="4830116" cy="27178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4C1C0-6564-F149-9D2F-63D7AF94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07" y="1190869"/>
            <a:ext cx="3594100" cy="271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FEC92-4654-ED4A-A51A-ACD0B2956CA7}"/>
              </a:ext>
            </a:extLst>
          </p:cNvPr>
          <p:cNvSpPr txBox="1"/>
          <p:nvPr/>
        </p:nvSpPr>
        <p:spPr>
          <a:xfrm>
            <a:off x="437322" y="181009"/>
            <a:ext cx="10359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</a:rPr>
              <a:t>Человеческий фактор имеет значение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0F74BE-C6B4-C143-A19E-807FF8F50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85" y="2549936"/>
            <a:ext cx="2349543" cy="27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8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8FEC92-4654-ED4A-A51A-ACD0B2956CA7}"/>
              </a:ext>
            </a:extLst>
          </p:cNvPr>
          <p:cNvSpPr txBox="1"/>
          <p:nvPr/>
        </p:nvSpPr>
        <p:spPr>
          <a:xfrm>
            <a:off x="437321" y="181009"/>
            <a:ext cx="11578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</a:rPr>
              <a:t>Свойства системы: разброс допустимых значений</a:t>
            </a:r>
          </a:p>
          <a:p>
            <a:endParaRPr lang="ru-RU" sz="4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8E07E-BC09-8940-BFE1-885655FE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99" y="2219926"/>
            <a:ext cx="3753450" cy="3244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24A1BD-C7DA-8041-B62F-4C3CA7EC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8" y="2219926"/>
            <a:ext cx="3420645" cy="3346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8C6FF-E505-394A-A400-A49BFE4CA181}"/>
              </a:ext>
            </a:extLst>
          </p:cNvPr>
          <p:cNvSpPr txBox="1"/>
          <p:nvPr/>
        </p:nvSpPr>
        <p:spPr>
          <a:xfrm>
            <a:off x="1806828" y="5785791"/>
            <a:ext cx="248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0,1 - 10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3DBCB-C06C-6646-8A53-39A3F25486B3}"/>
              </a:ext>
            </a:extLst>
          </p:cNvPr>
          <p:cNvSpPr txBox="1"/>
          <p:nvPr/>
        </p:nvSpPr>
        <p:spPr>
          <a:xfrm>
            <a:off x="7619998" y="5785791"/>
            <a:ext cx="354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0,000… - 10 000 000…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D5D8C-30C2-F444-B83C-5FBBC3D046BA}"/>
              </a:ext>
            </a:extLst>
          </p:cNvPr>
          <p:cNvSpPr txBox="1"/>
          <p:nvPr/>
        </p:nvSpPr>
        <p:spPr>
          <a:xfrm>
            <a:off x="1806828" y="6334780"/>
            <a:ext cx="248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Смерть от ДТП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EFCCF-CEB1-1047-885C-DC0D9A03619E}"/>
              </a:ext>
            </a:extLst>
          </p:cNvPr>
          <p:cNvSpPr txBox="1"/>
          <p:nvPr/>
        </p:nvSpPr>
        <p:spPr>
          <a:xfrm>
            <a:off x="6914148" y="6334780"/>
            <a:ext cx="458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Смерть от </a:t>
            </a:r>
            <a:r>
              <a:rPr lang="en-US" sz="2800" dirty="0">
                <a:solidFill>
                  <a:srgbClr val="0070C0"/>
                </a:solidFill>
              </a:rPr>
              <a:t>COVID-19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1" y="181009"/>
            <a:ext cx="10391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Свойства системы: </a:t>
            </a:r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«толщина хвостов»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13217" y="1555782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2004 год (2006)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2CB12-8FBD-3F45-9B08-119DE4D0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139" y="2053083"/>
            <a:ext cx="3006768" cy="42788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7789F-853F-E244-86CE-72CEDBD85881}"/>
              </a:ext>
            </a:extLst>
          </p:cNvPr>
          <p:cNvSpPr/>
          <p:nvPr/>
        </p:nvSpPr>
        <p:spPr>
          <a:xfrm>
            <a:off x="55133" y="1359480"/>
            <a:ext cx="90818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n-lt"/>
                <a:ea typeface="Times New Roman" panose="02020603050405020304" pitchFamily="18" charset="0"/>
              </a:rPr>
              <a:t>Распределение ежедневных колебаний </a:t>
            </a:r>
            <a:r>
              <a:rPr lang="ru-RU" sz="2400" dirty="0">
                <a:latin typeface="+mn-lt"/>
              </a:rPr>
              <a:t>индекса Доу-Джонса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(стоимость акций крупнейших промышленных компаний в США) </a:t>
            </a:r>
          </a:p>
          <a:p>
            <a:pPr algn="ctr"/>
            <a:r>
              <a:rPr lang="ru-RU" sz="2400" dirty="0">
                <a:latin typeface="+mn-lt"/>
              </a:rPr>
              <a:t>за 1916-2003 годы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 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9B67D79-7040-2942-B42A-EDA7F843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54934"/>
              </p:ext>
            </p:extLst>
          </p:nvPr>
        </p:nvGraphicFramePr>
        <p:xfrm>
          <a:off x="532041" y="2918584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99530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164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теории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реальности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899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Отклонился от среднего значения больше, чем на </a:t>
                      </a:r>
                      <a:r>
                        <a:rPr lang="ru-RU" sz="1800" dirty="0">
                          <a:latin typeface="+mn-lt"/>
                        </a:rPr>
                        <a:t>3,4%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71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1001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961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Отклонился от среднего значения больше, чем на </a:t>
                      </a:r>
                      <a:r>
                        <a:rPr lang="ru-RU" sz="1800" dirty="0">
                          <a:latin typeface="+mn-lt"/>
                        </a:rPr>
                        <a:t>4,5%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366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1998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Отклонился от среднего значения больше, чем на </a:t>
                      </a:r>
                      <a:r>
                        <a:rPr lang="ru-RU" sz="1800" dirty="0">
                          <a:latin typeface="+mn-lt"/>
                        </a:rPr>
                        <a:t>7%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</a:rPr>
                        <a:t>1 день из 300 тысяч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</a:rPr>
                        <a:t>48 дней только в 20 веке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3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3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Свойства системы: </a:t>
            </a:r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эргодичность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9C40AE-13D8-AB43-AA3B-06888D76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665" y="1849551"/>
            <a:ext cx="3045833" cy="44590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29800" y="1327750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2018 год (2018)</a:t>
            </a:r>
            <a:endParaRPr lang="ru-RU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9B82E-2567-3F42-85E2-725F14B01A03}"/>
              </a:ext>
            </a:extLst>
          </p:cNvPr>
          <p:cNvSpPr txBox="1"/>
          <p:nvPr/>
        </p:nvSpPr>
        <p:spPr>
          <a:xfrm>
            <a:off x="241802" y="1483254"/>
            <a:ext cx="412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Эргодичные</a:t>
            </a:r>
            <a:r>
              <a:rPr lang="ru-RU" sz="2800" b="1" dirty="0"/>
              <a:t> системы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27E9FC-28FC-2B44-9A40-0BBC67CC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6" y="2277535"/>
            <a:ext cx="3864895" cy="249395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8CBA2B-E771-2E42-A84F-E54E6B205079}"/>
              </a:ext>
            </a:extLst>
          </p:cNvPr>
          <p:cNvSpPr/>
          <p:nvPr/>
        </p:nvSpPr>
        <p:spPr>
          <a:xfrm>
            <a:off x="4364757" y="1859004"/>
            <a:ext cx="4145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+mn-lt"/>
                <a:ea typeface="Times New Roman" panose="02020603050405020304" pitchFamily="18" charset="0"/>
              </a:rPr>
              <a:t>параметры, полученные в результате долгого наблюдения за одним элементом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7E234-0BDC-5047-9FF1-FE69FE1D5896}"/>
              </a:ext>
            </a:extLst>
          </p:cNvPr>
          <p:cNvSpPr/>
          <p:nvPr/>
        </p:nvSpPr>
        <p:spPr>
          <a:xfrm>
            <a:off x="4298079" y="4217008"/>
            <a:ext cx="4412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параметры, полученные в результате быстрого наблюдения за большим количеством </a:t>
            </a:r>
            <a:r>
              <a:rPr lang="ru-RU" sz="2800" dirty="0"/>
              <a:t>элементов системы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4831DA-816A-A047-A23F-13441E68B4E0}"/>
              </a:ext>
            </a:extLst>
          </p:cNvPr>
          <p:cNvSpPr/>
          <p:nvPr/>
        </p:nvSpPr>
        <p:spPr>
          <a:xfrm>
            <a:off x="4364757" y="3524511"/>
            <a:ext cx="3482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ea typeface="Times New Roman" panose="02020603050405020304" pitchFamily="18" charset="0"/>
              </a:rPr>
              <a:t>=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376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Gotham Pro Black"/>
              </a:rPr>
              <a:t>Измеряем от забора и до обеда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9C40AE-13D8-AB43-AA3B-06888D76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665" y="1849551"/>
            <a:ext cx="3045833" cy="44590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29800" y="1327750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2018 год (2018)</a:t>
            </a:r>
            <a:endParaRPr lang="ru-RU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9B82E-2567-3F42-85E2-725F14B01A03}"/>
              </a:ext>
            </a:extLst>
          </p:cNvPr>
          <p:cNvSpPr txBox="1"/>
          <p:nvPr/>
        </p:nvSpPr>
        <p:spPr>
          <a:xfrm>
            <a:off x="241802" y="1483254"/>
            <a:ext cx="412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Эргодичные</a:t>
            </a:r>
            <a:r>
              <a:rPr lang="ru-RU" sz="2800" b="1" dirty="0"/>
              <a:t> системы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27E9FC-28FC-2B44-9A40-0BBC67CC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6" y="2277535"/>
            <a:ext cx="3864895" cy="24939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7E234-0BDC-5047-9FF1-FE69FE1D5896}"/>
              </a:ext>
            </a:extLst>
          </p:cNvPr>
          <p:cNvSpPr/>
          <p:nvPr/>
        </p:nvSpPr>
        <p:spPr>
          <a:xfrm>
            <a:off x="4478819" y="2070198"/>
            <a:ext cx="4412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/>
              <a:t>Статистические характеристики совокупности (ансамбля) элементов обладают такими же статистическими характеристиками, как один элемент на протяжении всего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96501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Система без памяти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9C40AE-13D8-AB43-AA3B-06888D76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665" y="1849551"/>
            <a:ext cx="3045833" cy="44590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29800" y="1327750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2018 год (2018)</a:t>
            </a:r>
            <a:endParaRPr lang="ru-RU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238CD-ED27-9849-991B-0C3265AB70CB}"/>
              </a:ext>
            </a:extLst>
          </p:cNvPr>
          <p:cNvSpPr txBox="1"/>
          <p:nvPr/>
        </p:nvSpPr>
        <p:spPr>
          <a:xfrm>
            <a:off x="322384" y="1396004"/>
            <a:ext cx="412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Вероятность по ансамблю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CF1866-A95E-FF4F-860B-6A58296B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076" y="1849551"/>
            <a:ext cx="1922903" cy="28817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27E9FC-28FC-2B44-9A40-0BBC67CCD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1" y="2190344"/>
            <a:ext cx="3365500" cy="21717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141BE2-835E-CA46-862A-6824ECCF29B5}"/>
              </a:ext>
            </a:extLst>
          </p:cNvPr>
          <p:cNvSpPr/>
          <p:nvPr/>
        </p:nvSpPr>
        <p:spPr>
          <a:xfrm>
            <a:off x="322384" y="5737170"/>
            <a:ext cx="7959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Times New Roman" panose="02020603050405020304" pitchFamily="18" charset="0"/>
              </a:rPr>
              <a:t>Если результат в конкретный момент времени не влияет на все последующие, то система </a:t>
            </a:r>
            <a:r>
              <a:rPr lang="ru-RU" dirty="0" err="1">
                <a:latin typeface="+mn-lt"/>
                <a:ea typeface="Times New Roman" panose="02020603050405020304" pitchFamily="18" charset="0"/>
              </a:rPr>
              <a:t>эргодична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 (в таких случаях говорят, что она «не имеет памяти»). Если такое влияние есть – то мы имеем дело с </a:t>
            </a:r>
            <a:r>
              <a:rPr lang="ru-RU" dirty="0" err="1">
                <a:latin typeface="+mn-lt"/>
                <a:ea typeface="Times New Roman" panose="02020603050405020304" pitchFamily="18" charset="0"/>
              </a:rPr>
              <a:t>неэргодичной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 системой.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9CBD85-1AC7-DA4B-83F4-5B917D390E71}"/>
              </a:ext>
            </a:extLst>
          </p:cNvPr>
          <p:cNvSpPr txBox="1"/>
          <p:nvPr/>
        </p:nvSpPr>
        <p:spPr>
          <a:xfrm>
            <a:off x="4302368" y="1396004"/>
            <a:ext cx="412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Вероятность по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09397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7D547-A420-CB4E-A329-3569AD78E8C1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Пусть вероятность краха равна 0,1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D2BE90-CDDA-9B41-817B-7F2AD0A8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3" y="1455616"/>
            <a:ext cx="11785600" cy="4064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474A08-CFFC-9544-B3EE-83972D2CB37B}"/>
              </a:ext>
            </a:extLst>
          </p:cNvPr>
          <p:cNvSpPr/>
          <p:nvPr/>
        </p:nvSpPr>
        <p:spPr>
          <a:xfrm>
            <a:off x="437322" y="5519616"/>
            <a:ext cx="5142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+mn-lt"/>
                <a:ea typeface="Times New Roman" panose="02020603050405020304" pitchFamily="18" charset="0"/>
              </a:rPr>
              <a:t>Если эта вероятность по ансамблю, </a:t>
            </a:r>
            <a:br>
              <a:rPr lang="ru-RU" sz="2000" b="1" i="1" dirty="0">
                <a:latin typeface="+mn-lt"/>
                <a:ea typeface="Times New Roman" panose="02020603050405020304" pitchFamily="18" charset="0"/>
              </a:rPr>
            </a:br>
            <a:r>
              <a:rPr lang="ru-RU" sz="2000" b="1" i="1" dirty="0">
                <a:latin typeface="+mn-lt"/>
                <a:ea typeface="Times New Roman" panose="02020603050405020304" pitchFamily="18" charset="0"/>
              </a:rPr>
              <a:t>то 9 из 10 элементов системы продолжат спокойно жить своей жизнью</a:t>
            </a:r>
            <a:r>
              <a:rPr lang="ru-RU" sz="2000" dirty="0">
                <a:latin typeface="+mn-l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46BD36-FE0F-4249-94CE-F14841138572}"/>
              </a:ext>
            </a:extLst>
          </p:cNvPr>
          <p:cNvSpPr/>
          <p:nvPr/>
        </p:nvSpPr>
        <p:spPr>
          <a:xfrm>
            <a:off x="6400800" y="5519616"/>
            <a:ext cx="5685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+mn-lt"/>
              </a:rPr>
              <a:t>Если эта вероятность по времени, 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то в 1 из 10 периодов элемент системы обречен </a:t>
            </a:r>
          </a:p>
        </p:txBody>
      </p:sp>
    </p:spTree>
    <p:extLst>
      <p:ext uri="{BB962C8B-B14F-4D97-AF65-F5344CB8AC3E}">
        <p14:creationId xmlns:p14="http://schemas.microsoft.com/office/powerpoint/2010/main" val="3783893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</TotalTime>
  <Words>403</Words>
  <Application>Microsoft Macintosh PowerPoint</Application>
  <PresentationFormat>Широкоэкранный</PresentationFormat>
  <Paragraphs>64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Gotham Pro Black</vt:lpstr>
      <vt:lpstr>Times New Roman</vt:lpstr>
      <vt:lpstr>Тема Office</vt:lpstr>
      <vt:lpstr>Черный лебедь: человеческий фактор или свойство системы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Лаврентьева Ольга Николаевна</cp:lastModifiedBy>
  <cp:revision>239</cp:revision>
  <dcterms:created xsi:type="dcterms:W3CDTF">2019-04-12T06:20:24Z</dcterms:created>
  <dcterms:modified xsi:type="dcterms:W3CDTF">2020-10-21T13:03:36Z</dcterms:modified>
  <cp:category/>
</cp:coreProperties>
</file>