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80" r:id="rId5"/>
    <p:sldId id="282" r:id="rId6"/>
    <p:sldId id="287" r:id="rId7"/>
    <p:sldId id="283" r:id="rId8"/>
    <p:sldId id="290" r:id="rId9"/>
    <p:sldId id="285" r:id="rId10"/>
    <p:sldId id="286" r:id="rId11"/>
    <p:sldId id="292" r:id="rId12"/>
    <p:sldId id="265" r:id="rId13"/>
    <p:sldId id="289" r:id="rId14"/>
    <p:sldId id="291" r:id="rId15"/>
    <p:sldId id="267" r:id="rId16"/>
    <p:sldId id="275" r:id="rId17"/>
    <p:sldId id="276" r:id="rId18"/>
    <p:sldId id="274" r:id="rId19"/>
    <p:sldId id="277" r:id="rId20"/>
    <p:sldId id="272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85149" autoAdjust="0"/>
  </p:normalViewPr>
  <p:slideViewPr>
    <p:cSldViewPr snapToGrid="0">
      <p:cViewPr varScale="1">
        <p:scale>
          <a:sx n="54" d="100"/>
          <a:sy n="54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DCA2B-A74D-4591-AFF8-521CD3D2750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1323-A0E9-443A-9841-9C05B8D17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3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C9DEB-FFAB-48AE-ABE8-38863B7FA6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1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зимой Сергей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Нижельский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купил дорогую путевку в Египет. Должен был лететь в начале апреля, но не сложилось.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"Я уже было попрощался с деньгами, но где-то на вторую неделю изоляции мне позвонили, и предложили за 20% вернуть полную стоимость путевки. Ребята знали и дату, и время вылета, то есть все детали нашего отдыха. Ну и я согласился", </a:t>
            </a:r>
          </a:p>
          <a:p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Лжефонды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Вкладчики, обманутые дольщики или должники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также попадают в группу риска. Как отмечают в прокуратуре, сегодня активно действуют так называемые «фонды», которые предлагают за энную сумму вернуть потерянные деньги.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фоне экономического кризиса вернулись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раздолжнители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предлагающие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списать долги по кредитам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Граждане, которые находятся сложной ситуации, легко поддаются на обещания мошенников решить все долговые проблемы.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C9DEB-FFAB-48AE-ABE8-38863B7FA6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Что лучше – рубить хвост сразу или по частям?</a:t>
            </a:r>
          </a:p>
          <a:p>
            <a:endParaRPr lang="ru-RU" dirty="0" smtClean="0"/>
          </a:p>
          <a:p>
            <a:r>
              <a:rPr lang="ru-RU" dirty="0" smtClean="0"/>
              <a:t>Последняя капля – налог на депозиты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C9DEB-FFAB-48AE-ABE8-38863B7FA6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3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Эмоциональные механизмы, который в </a:t>
            </a:r>
            <a:r>
              <a:rPr lang="ru-RU" dirty="0" err="1" smtClean="0"/>
              <a:t>т.ч</a:t>
            </a:r>
            <a:r>
              <a:rPr lang="ru-RU" dirty="0" smtClean="0"/>
              <a:t>. Блокируют систему 2, сознательную оценку, расчет выгод и потерь.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C9DEB-FFAB-48AE-ABE8-38863B7FA68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Не все приняли к действию совет о мерах предосторожности и восприняли всерьез новость о риске заразиться и заболеть.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СМИ </a:t>
            </a:r>
            <a:r>
              <a:rPr lang="ru-RU" dirty="0" smtClean="0"/>
              <a:t>наращивают общую тревожность, </a:t>
            </a:r>
            <a:r>
              <a:rPr lang="ru-RU" dirty="0" err="1" smtClean="0"/>
              <a:t>оттржение</a:t>
            </a:r>
            <a:r>
              <a:rPr lang="ru-RU" dirty="0" smtClean="0"/>
              <a:t>, неверия в феномен до момента, пока кто-то из близких – дальних знакомых заболел (информация по личным каналам) НЕФЕЙК</a:t>
            </a:r>
          </a:p>
          <a:p>
            <a:pPr marL="0" indent="0">
              <a:buNone/>
            </a:pPr>
            <a:r>
              <a:rPr lang="ru-RU" dirty="0" smtClean="0"/>
              <a:t>? Критическая масса заболевших (по </a:t>
            </a:r>
            <a:r>
              <a:rPr lang="ru-RU" dirty="0" err="1" smtClean="0"/>
              <a:t>г.Москва</a:t>
            </a:r>
            <a:r>
              <a:rPr lang="ru-RU" dirty="0" smtClean="0"/>
              <a:t>), когда хотя у 70% населения хоть кто-то из знакомых но заболел. Рассчитать. Статистика запаздывает, но хотя бы приблизительно – с какого дня началась смена настроений людей и поведения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C9DEB-FFAB-48AE-ABE8-38863B7FA68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говорит о том, что мы</a:t>
            </a:r>
            <a:r>
              <a:rPr lang="ru-RU" baseline="0" dirty="0" smtClean="0"/>
              <a:t> пренебрегаем статистической информацией при оценке риска и оцениваем его под влиянием субъективной </a:t>
            </a:r>
            <a:r>
              <a:rPr lang="ru-RU" baseline="0" dirty="0" err="1" smtClean="0"/>
              <a:t>напуганности</a:t>
            </a:r>
            <a:r>
              <a:rPr lang="ru-RU" baseline="0" dirty="0" smtClean="0"/>
              <a:t> и потом этот страх влияет на дальнейшие наши действия в экономике – будем ли мы пользоваться такси, ресторанами, ходить в магазины и отдавать ребенка в школу.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C9DEB-FFAB-48AE-ABE8-38863B7FA6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8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говорит о том, что мы</a:t>
            </a:r>
            <a:r>
              <a:rPr lang="ru-RU" baseline="0" dirty="0" smtClean="0"/>
              <a:t> пренебрегаем статистической информацией при оценке риска и оцениваем его под влиянием субъективной </a:t>
            </a:r>
            <a:r>
              <a:rPr lang="ru-RU" baseline="0" dirty="0" err="1" smtClean="0"/>
              <a:t>напуганности</a:t>
            </a:r>
            <a:r>
              <a:rPr lang="ru-RU" baseline="0" dirty="0" smtClean="0"/>
              <a:t> и потом этот страх влияет на дальнейшие наши действия в экономике – то есть даже после снятия карантина на нас будет действовать этот страх, </a:t>
            </a:r>
            <a:r>
              <a:rPr lang="ru-RU" baseline="0" dirty="0" err="1" smtClean="0"/>
              <a:t>окторый</a:t>
            </a:r>
            <a:r>
              <a:rPr lang="ru-RU" baseline="0" dirty="0" smtClean="0"/>
              <a:t> будет определять экономическую ситуацию. будем ли мы пользоваться такси, ресторанами, ходить в магазины и отдавать ребенка в школу.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C9DEB-FFAB-48AE-ABE8-38863B7FA68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8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B01-583E-43F8-8591-B0E3049F1EB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0AF8-83BB-4943-B9DC-AF9EB86D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6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B01-583E-43F8-8591-B0E3049F1EB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0AF8-83BB-4943-B9DC-AF9EB86D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8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B01-583E-43F8-8591-B0E3049F1EB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0AF8-83BB-4943-B9DC-AF9EB86D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8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B01-583E-43F8-8591-B0E3049F1EB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0AF8-83BB-4943-B9DC-AF9EB86D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2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B01-583E-43F8-8591-B0E3049F1EB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0AF8-83BB-4943-B9DC-AF9EB86D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B01-583E-43F8-8591-B0E3049F1EB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0AF8-83BB-4943-B9DC-AF9EB86D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0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B01-583E-43F8-8591-B0E3049F1EB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0AF8-83BB-4943-B9DC-AF9EB86D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3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B01-583E-43F8-8591-B0E3049F1EB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0AF8-83BB-4943-B9DC-AF9EB86D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0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B01-583E-43F8-8591-B0E3049F1EB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0AF8-83BB-4943-B9DC-AF9EB86D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9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B01-583E-43F8-8591-B0E3049F1EB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0AF8-83BB-4943-B9DC-AF9EB86D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4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B01-583E-43F8-8591-B0E3049F1EB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0AF8-83BB-4943-B9DC-AF9EB86D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2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0B01-583E-43F8-8591-B0E3049F1EB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30AF8-83BB-4943-B9DC-AF9EB86DE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2" Type="http://schemas.openxmlformats.org/officeDocument/2006/relationships/hyperlink" Target="http://www.econ.msu.ru/COVID-19/Dekameron2020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0308" y="1688428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err="1" smtClean="0"/>
              <a:t>Цифровизация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когнитивные особенности</a:t>
            </a:r>
            <a:br>
              <a:rPr lang="ru-RU" dirty="0" smtClean="0"/>
            </a:br>
            <a:r>
              <a:rPr lang="ru-RU" dirty="0" smtClean="0"/>
              <a:t>и поведенческие сдвиги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0308" y="4437118"/>
            <a:ext cx="9144000" cy="15333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НАТАЛИЯ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ГАЛКИНА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Генеральный директор АО «</a:t>
            </a:r>
            <a:r>
              <a:rPr lang="ru-RU" dirty="0" err="1" smtClean="0"/>
              <a:t>Нейротренд</a:t>
            </a:r>
            <a:r>
              <a:rPr lang="ru-RU" dirty="0" smtClean="0"/>
              <a:t>»</a:t>
            </a:r>
          </a:p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АННА СОЛОДУХИНА</a:t>
            </a:r>
            <a:r>
              <a:rPr lang="ru-RU" dirty="0" smtClean="0"/>
              <a:t>, доцент ЭФ МГУ,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приглашенный профессор </a:t>
            </a:r>
            <a:r>
              <a:rPr lang="en-US" dirty="0" smtClean="0"/>
              <a:t>Paul-Valery Montpellier</a:t>
            </a:r>
            <a:endParaRPr lang="ru-RU" dirty="0" smtClean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937EC-745A-994A-A164-11A4A2CCFB92}"/>
              </a:ext>
            </a:extLst>
          </p:cNvPr>
          <p:cNvSpPr txBox="1"/>
          <p:nvPr/>
        </p:nvSpPr>
        <p:spPr>
          <a:xfrm>
            <a:off x="3227197" y="6317407"/>
            <a:ext cx="8964807" cy="502766"/>
          </a:xfrm>
          <a:prstGeom prst="rect">
            <a:avLst/>
          </a:prstGeom>
          <a:gradFill flip="none" rotWithShape="1">
            <a:gsLst>
              <a:gs pos="68000">
                <a:srgbClr val="FFF6D6">
                  <a:lumMod val="65000"/>
                  <a:lumOff val="35000"/>
                </a:srgbClr>
              </a:gs>
              <a:gs pos="22000">
                <a:srgbClr val="FDEEC6"/>
              </a:gs>
              <a:gs pos="11000">
                <a:srgbClr val="9E9C9F">
                  <a:alpha val="37000"/>
                </a:srgbClr>
              </a:gs>
              <a:gs pos="3000">
                <a:srgbClr val="FEC004"/>
              </a:gs>
              <a:gs pos="40000">
                <a:srgbClr val="FFFFFF"/>
              </a:gs>
              <a:gs pos="7000">
                <a:srgbClr val="5A9BD5">
                  <a:alpha val="46000"/>
                </a:srgbClr>
              </a:gs>
              <a:gs pos="0">
                <a:srgbClr val="E62D29">
                  <a:alpha val="76000"/>
                </a:srgbClr>
              </a:gs>
              <a:gs pos="83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  <a:alpha val="77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accent1"/>
                </a:solidFill>
                <a:latin typeface="Century Gothic" panose="020B0502020202020204" pitchFamily="34" charset="0"/>
                <a:hlinkClick r:id="rId2"/>
              </a:rPr>
              <a:t>www.econ.msu.ru/COVID-19/Dekameron2020/</a:t>
            </a:r>
            <a:endParaRPr lang="ru-RU" sz="2667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4384816-18CE-4F43-B72A-8F1F5E053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308" y="6229879"/>
            <a:ext cx="648000" cy="64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Изображение выглядит как часы, игр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58B82BA-1C62-D942-88D0-D9EF3A80C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5800" l="10000" r="90000">
                        <a14:foregroundMark x1="52000" y1="7000" x2="52000" y2="7000"/>
                        <a14:foregroundMark x1="48667" y1="48600" x2="48667" y2="48600"/>
                        <a14:foregroundMark x1="53667" y1="44200" x2="53667" y2="44200"/>
                        <a14:foregroundMark x1="56000" y1="40000" x2="51778" y2="46800"/>
                        <a14:foregroundMark x1="51778" y1="46800" x2="41889" y2="53600"/>
                        <a14:foregroundMark x1="41889" y1="53600" x2="41889" y2="53600"/>
                        <a14:foregroundMark x1="39444" y1="39200" x2="54222" y2="61800"/>
                        <a14:foregroundMark x1="54222" y1="61800" x2="62556" y2="72000"/>
                        <a14:foregroundMark x1="62556" y1="72000" x2="64000" y2="53000"/>
                        <a14:foregroundMark x1="64000" y1="53000" x2="60333" y2="45800"/>
                        <a14:foregroundMark x1="60333" y1="45800" x2="52889" y2="38200"/>
                        <a14:foregroundMark x1="52889" y1="38200" x2="49667" y2="44800"/>
                        <a14:foregroundMark x1="49667" y1="44800" x2="47444" y2="67000"/>
                        <a14:foregroundMark x1="47444" y1="67000" x2="47000" y2="95800"/>
                        <a14:foregroundMark x1="47000" y1="95800" x2="46778" y2="95000"/>
                        <a14:foregroundMark x1="50556" y1="2000" x2="50556" y2="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4311" y="6291471"/>
            <a:ext cx="971999" cy="540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66CCF6A-021E-234C-A28D-B0DF52C23C4E}"/>
              </a:ext>
            </a:extLst>
          </p:cNvPr>
          <p:cNvSpPr txBox="1">
            <a:spLocks/>
          </p:cNvSpPr>
          <p:nvPr/>
        </p:nvSpPr>
        <p:spPr>
          <a:xfrm>
            <a:off x="-723172" y="6310146"/>
            <a:ext cx="2377255" cy="505796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Century Gothic" panose="020B0502020202020204" pitchFamily="34" charset="0"/>
              </a:rPr>
              <a:t>EFMSU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 descr="Изображение выглядит как фотография, сидит, стол,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0151998-ED4A-B742-A082-76285732D1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71" t="9217" r="9478" b="16791"/>
          <a:stretch/>
        </p:blipFill>
        <p:spPr>
          <a:xfrm>
            <a:off x="51989" y="6291468"/>
            <a:ext cx="543529" cy="540000"/>
          </a:xfrm>
          <a:prstGeom prst="ellipse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5A02492-2603-3644-ACC0-002E1D267986}"/>
              </a:ext>
            </a:extLst>
          </p:cNvPr>
          <p:cNvGrpSpPr>
            <a:grpSpLocks noChangeAspect="1"/>
          </p:cNvGrpSpPr>
          <p:nvPr/>
        </p:nvGrpSpPr>
        <p:grpSpPr>
          <a:xfrm>
            <a:off x="608116" y="261469"/>
            <a:ext cx="2072192" cy="1317914"/>
            <a:chOff x="567474" y="442086"/>
            <a:chExt cx="3263750" cy="2075745"/>
          </a:xfrm>
        </p:grpSpPr>
        <p:pic>
          <p:nvPicPr>
            <p:cNvPr id="10" name="Изображение 6" descr="fingramota_logo_2.png">
              <a:extLst>
                <a:ext uri="{FF2B5EF4-FFF2-40B4-BE49-F238E27FC236}">
                  <a16:creationId xmlns:a16="http://schemas.microsoft.com/office/drawing/2014/main" id="{BAB1B864-A72B-9E4D-9C98-B86B382FC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74" y="442086"/>
              <a:ext cx="3263750" cy="2075745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DA8E07FB-4C03-CC49-AAE1-021FD9262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225" y="672269"/>
              <a:ext cx="925713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3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173" y="17952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Проранжируйте</a:t>
            </a:r>
            <a:r>
              <a:rPr lang="ru-RU" dirty="0" smtClean="0"/>
              <a:t> </a:t>
            </a:r>
            <a:r>
              <a:rPr lang="ru-RU" dirty="0"/>
              <a:t>эти болезни </a:t>
            </a:r>
            <a:r>
              <a:rPr lang="ru-RU" dirty="0" smtClean="0"/>
              <a:t>по уровню смертности:</a:t>
            </a:r>
            <a:endParaRPr lang="ru-RU" dirty="0"/>
          </a:p>
          <a:p>
            <a:pPr lvl="1"/>
            <a:r>
              <a:rPr lang="ru-RU" sz="2800" dirty="0"/>
              <a:t>Рак</a:t>
            </a:r>
          </a:p>
          <a:p>
            <a:pPr lvl="1"/>
            <a:r>
              <a:rPr lang="ru-RU" sz="2800" dirty="0" smtClean="0"/>
              <a:t>Туберкулез</a:t>
            </a:r>
          </a:p>
          <a:p>
            <a:pPr lvl="1"/>
            <a:r>
              <a:rPr lang="ru-RU" sz="2800" dirty="0" smtClean="0"/>
              <a:t>Альцгеймер и </a:t>
            </a:r>
            <a:r>
              <a:rPr lang="ru-RU" sz="2800" dirty="0" err="1" smtClean="0"/>
              <a:t>др.виды</a:t>
            </a:r>
            <a:r>
              <a:rPr lang="ru-RU" sz="2800" dirty="0" smtClean="0"/>
              <a:t> деменции</a:t>
            </a:r>
            <a:endParaRPr lang="ru-RU" sz="2800" dirty="0"/>
          </a:p>
          <a:p>
            <a:pPr lvl="1"/>
            <a:r>
              <a:rPr lang="ru-RU" sz="2800" dirty="0" smtClean="0"/>
              <a:t>Диабет</a:t>
            </a:r>
            <a:endParaRPr lang="ru-RU" sz="2800" dirty="0" smtClean="0"/>
          </a:p>
          <a:p>
            <a:pPr lvl="1"/>
            <a:r>
              <a:rPr lang="ru-RU" sz="2800" dirty="0" smtClean="0"/>
              <a:t>Инсульт</a:t>
            </a:r>
            <a:endParaRPr lang="ru-RU" sz="2800" dirty="0"/>
          </a:p>
          <a:p>
            <a:pPr lvl="1"/>
            <a:r>
              <a:rPr lang="en-US" sz="2800" dirty="0" smtClean="0"/>
              <a:t>C</a:t>
            </a:r>
            <a:r>
              <a:rPr lang="en-US" sz="2800" dirty="0" smtClean="0"/>
              <a:t>OVID</a:t>
            </a:r>
            <a:r>
              <a:rPr lang="en-US" sz="2800" dirty="0" smtClean="0"/>
              <a:t>-19</a:t>
            </a:r>
            <a:endParaRPr lang="ru-RU" sz="28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268505" y="2481764"/>
            <a:ext cx="0" cy="211433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838199" y="425085"/>
            <a:ext cx="80906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4. Почему мы сначала игнорируем риск, а потом защищаемся долго и упорно?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173" y="17952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Проранжируйте</a:t>
            </a:r>
            <a:r>
              <a:rPr lang="ru-RU" dirty="0" smtClean="0"/>
              <a:t> </a:t>
            </a:r>
            <a:r>
              <a:rPr lang="ru-RU" dirty="0"/>
              <a:t>эти болезни </a:t>
            </a:r>
            <a:r>
              <a:rPr lang="ru-RU" dirty="0" smtClean="0"/>
              <a:t>по уровню смертности: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80883" y="5355637"/>
            <a:ext cx="383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ЭВРИСТИКА ДОСТУПНОСТИ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availability bias)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0883" y="2692965"/>
            <a:ext cx="4146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ОТВЕТЫ: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Рак</a:t>
            </a:r>
            <a:endParaRPr lang="ru-RU" sz="2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COVID-19</a:t>
            </a:r>
            <a:endParaRPr lang="ru-RU" sz="2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Диабет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Инсульт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Туберкулез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Альцгеймер и деменция</a:t>
            </a: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414451" y="2696518"/>
            <a:ext cx="40373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РЕАЛЬНОСТЬ*: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Инсульт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Альцгеймер и деменция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Рак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Диабет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Туберкулез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COVID-19</a:t>
            </a:r>
            <a:endParaRPr lang="ru-RU" sz="2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199" y="425085"/>
            <a:ext cx="80906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4. Почему мы сначала игнорируем риск, а потом защищаемся долго и упорно?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14451" y="5879887"/>
            <a:ext cx="4731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согласно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WHO, Top 10 global causes of deaths,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2016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кроме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COVID-19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нас ждет в </a:t>
            </a:r>
            <a:r>
              <a:rPr lang="ru-RU" dirty="0" smtClean="0"/>
              <a:t>«экономике страха</a:t>
            </a:r>
            <a:r>
              <a:rPr lang="ru-RU" dirty="0" smtClean="0"/>
              <a:t>»?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5A02492-2603-3644-ACC0-002E1D267986}"/>
              </a:ext>
            </a:extLst>
          </p:cNvPr>
          <p:cNvGrpSpPr>
            <a:grpSpLocks noChangeAspect="1"/>
          </p:cNvGrpSpPr>
          <p:nvPr/>
        </p:nvGrpSpPr>
        <p:grpSpPr>
          <a:xfrm>
            <a:off x="831850" y="741923"/>
            <a:ext cx="3043443" cy="1935629"/>
            <a:chOff x="567474" y="442086"/>
            <a:chExt cx="3263750" cy="2075745"/>
          </a:xfrm>
        </p:grpSpPr>
        <p:pic>
          <p:nvPicPr>
            <p:cNvPr id="5" name="Изображение 6" descr="fingramota_logo_2.png">
              <a:extLst>
                <a:ext uri="{FF2B5EF4-FFF2-40B4-BE49-F238E27FC236}">
                  <a16:creationId xmlns:a16="http://schemas.microsoft.com/office/drawing/2014/main" id="{BAB1B864-A72B-9E4D-9C98-B86B382FC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74" y="442086"/>
              <a:ext cx="3263750" cy="2075745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DA8E07FB-4C03-CC49-AAE1-021FD9262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225" y="672269"/>
              <a:ext cx="925713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3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бъект 2"/>
          <p:cNvSpPr txBox="1">
            <a:spLocks/>
          </p:cNvSpPr>
          <p:nvPr/>
        </p:nvSpPr>
        <p:spPr>
          <a:xfrm>
            <a:off x="317183" y="594361"/>
            <a:ext cx="9812656" cy="35176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>
                <a:latin typeface="+mj-lt"/>
                <a:ea typeface="+mj-ea"/>
                <a:cs typeface="+mj-cs"/>
              </a:rPr>
              <a:t>Подверженность массовым истериям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dirty="0">
                <a:latin typeface="+mj-lt"/>
                <a:ea typeface="+mj-ea"/>
                <a:cs typeface="+mj-cs"/>
              </a:rPr>
              <a:t>Потребность в </a:t>
            </a:r>
            <a:r>
              <a:rPr lang="ru-RU" dirty="0" smtClean="0">
                <a:latin typeface="+mj-lt"/>
                <a:ea typeface="+mj-ea"/>
                <a:cs typeface="+mj-cs"/>
              </a:rPr>
              <a:t>безопасности, которая проявляется в:</a:t>
            </a:r>
            <a:endParaRPr lang="ru-RU" dirty="0" smtClean="0">
              <a:latin typeface="+mj-lt"/>
              <a:ea typeface="+mj-ea"/>
              <a:cs typeface="+mj-cs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  <a:ea typeface="+mj-ea"/>
                <a:cs typeface="+mj-cs"/>
              </a:rPr>
              <a:t>предпочтении </a:t>
            </a:r>
            <a:r>
              <a:rPr lang="ru-RU" dirty="0">
                <a:latin typeface="+mj-lt"/>
                <a:ea typeface="+mj-ea"/>
                <a:cs typeface="+mj-cs"/>
              </a:rPr>
              <a:t>продуктов с лейблами «надежно», </a:t>
            </a:r>
            <a:r>
              <a:rPr lang="ru-RU" dirty="0" smtClean="0">
                <a:latin typeface="+mj-lt"/>
                <a:ea typeface="+mj-ea"/>
                <a:cs typeface="+mj-cs"/>
              </a:rPr>
              <a:t>«сертифицировано</a:t>
            </a:r>
            <a:r>
              <a:rPr lang="ru-RU" dirty="0">
                <a:latin typeface="+mj-lt"/>
                <a:ea typeface="+mj-ea"/>
                <a:cs typeface="+mj-cs"/>
              </a:rPr>
              <a:t>», </a:t>
            </a:r>
            <a:r>
              <a:rPr lang="ru-RU" dirty="0" smtClean="0">
                <a:latin typeface="+mj-lt"/>
                <a:ea typeface="+mj-ea"/>
                <a:cs typeface="+mj-cs"/>
              </a:rPr>
              <a:t>«без </a:t>
            </a:r>
            <a:r>
              <a:rPr lang="ru-RU" dirty="0">
                <a:latin typeface="+mj-lt"/>
                <a:ea typeface="+mj-ea"/>
                <a:cs typeface="+mj-cs"/>
              </a:rPr>
              <a:t>вирусов</a:t>
            </a:r>
            <a:r>
              <a:rPr lang="ru-RU" dirty="0" smtClean="0">
                <a:latin typeface="+mj-lt"/>
                <a:ea typeface="+mj-ea"/>
                <a:cs typeface="+mj-cs"/>
              </a:rPr>
              <a:t>»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  <a:ea typeface="+mj-ea"/>
                <a:cs typeface="+mj-cs"/>
              </a:rPr>
              <a:t>нетрадиционных способах обезопасить себя </a:t>
            </a:r>
            <a:r>
              <a:rPr lang="ru-RU" dirty="0" smtClean="0">
                <a:latin typeface="+mj-lt"/>
                <a:ea typeface="+mj-ea"/>
                <a:cs typeface="+mj-cs"/>
              </a:rPr>
              <a:t>(обереги, амулеты, …)</a:t>
            </a:r>
            <a:endParaRPr lang="ru-RU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+mj-lt"/>
                <a:ea typeface="+mj-ea"/>
                <a:cs typeface="+mj-cs"/>
              </a:rPr>
              <a:t>	</a:t>
            </a:r>
            <a:r>
              <a:rPr lang="ru-RU" dirty="0" smtClean="0">
                <a:latin typeface="+mj-lt"/>
                <a:ea typeface="+mj-ea"/>
                <a:cs typeface="+mj-cs"/>
              </a:rPr>
              <a:t>а </a:t>
            </a:r>
            <a:r>
              <a:rPr lang="ru-RU" dirty="0">
                <a:latin typeface="+mj-lt"/>
                <a:ea typeface="+mj-ea"/>
                <a:cs typeface="+mj-cs"/>
              </a:rPr>
              <a:t>не </a:t>
            </a:r>
            <a:r>
              <a:rPr lang="ru-RU" dirty="0" smtClean="0">
                <a:latin typeface="+mj-lt"/>
                <a:ea typeface="+mj-ea"/>
                <a:cs typeface="+mj-cs"/>
              </a:rPr>
              <a:t>в </a:t>
            </a:r>
            <a:r>
              <a:rPr lang="ru-RU" dirty="0" smtClean="0">
                <a:latin typeface="+mj-lt"/>
                <a:ea typeface="+mj-ea"/>
                <a:cs typeface="+mj-cs"/>
              </a:rPr>
              <a:t>финансово грамот</a:t>
            </a:r>
            <a:r>
              <a:rPr lang="ru-RU" dirty="0" smtClean="0">
                <a:latin typeface="+mj-lt"/>
                <a:ea typeface="+mj-ea"/>
                <a:cs typeface="+mj-cs"/>
              </a:rPr>
              <a:t>ных шагах: </a:t>
            </a:r>
            <a:endParaRPr lang="ru-RU" dirty="0" smtClean="0">
              <a:latin typeface="+mj-lt"/>
              <a:ea typeface="+mj-ea"/>
              <a:cs typeface="+mj-cs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  <a:ea typeface="+mj-ea"/>
                <a:cs typeface="+mj-cs"/>
              </a:rPr>
              <a:t>страхование </a:t>
            </a:r>
            <a:r>
              <a:rPr lang="ru-RU" dirty="0">
                <a:latin typeface="+mj-lt"/>
                <a:ea typeface="+mj-ea"/>
                <a:cs typeface="+mj-cs"/>
              </a:rPr>
              <a:t>своих потенциальных рисков (от потери нетрудоспособности, страхование кредитов и пр.) </a:t>
            </a:r>
            <a:endParaRPr lang="ru-RU" dirty="0" smtClean="0">
              <a:latin typeface="+mj-lt"/>
              <a:ea typeface="+mj-ea"/>
              <a:cs typeface="+mj-cs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  <a:ea typeface="+mj-ea"/>
                <a:cs typeface="+mj-cs"/>
              </a:rPr>
              <a:t>ф</a:t>
            </a:r>
            <a:r>
              <a:rPr lang="ru-RU" dirty="0" smtClean="0">
                <a:latin typeface="+mj-lt"/>
                <a:ea typeface="+mj-ea"/>
                <a:cs typeface="+mj-cs"/>
              </a:rPr>
              <a:t>инансовая подушка безопасности</a:t>
            </a:r>
            <a:endParaRPr lang="ru-RU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183" y="4008498"/>
            <a:ext cx="1164593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ea typeface="+mj-ea"/>
                <a:cs typeface="+mj-cs"/>
              </a:rPr>
              <a:t>Желание кооперироваться, чтобы снизить чувство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тревожности:</a:t>
            </a:r>
            <a:endParaRPr lang="en-US" sz="2800" dirty="0" smtClean="0">
              <a:latin typeface="+mj-lt"/>
              <a:ea typeface="+mj-ea"/>
              <a:cs typeface="+mj-cs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	легче </a:t>
            </a:r>
            <a:r>
              <a:rPr lang="ru-RU" sz="2400" dirty="0">
                <a:latin typeface="+mj-lt"/>
                <a:ea typeface="+mj-ea"/>
                <a:cs typeface="+mj-cs"/>
              </a:rPr>
              <a:t>переживать страх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вместе </a:t>
            </a:r>
            <a:r>
              <a:rPr lang="ru-RU" sz="2400" dirty="0">
                <a:latin typeface="+mj-lt"/>
                <a:ea typeface="+mj-ea"/>
                <a:cs typeface="+mj-cs"/>
              </a:rPr>
              <a:t>– локальные группы по интересам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ea typeface="+mj-ea"/>
                <a:cs typeface="+mj-cs"/>
              </a:rPr>
              <a:t>Отказ от товаров/услуг совместного пользования (из-за возможных рисков заражения)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: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	такси</a:t>
            </a:r>
            <a:r>
              <a:rPr lang="ru-RU" sz="2400" dirty="0">
                <a:latin typeface="+mj-lt"/>
                <a:ea typeface="+mj-ea"/>
                <a:cs typeface="+mj-cs"/>
              </a:rPr>
              <a:t>, </a:t>
            </a:r>
            <a:r>
              <a:rPr lang="ru-RU" sz="2400" dirty="0" err="1">
                <a:latin typeface="+mj-lt"/>
                <a:ea typeface="+mj-ea"/>
                <a:cs typeface="+mj-cs"/>
              </a:rPr>
              <a:t>каршеринг</a:t>
            </a:r>
            <a:r>
              <a:rPr lang="ru-RU" sz="2400" dirty="0">
                <a:latin typeface="+mj-lt"/>
                <a:ea typeface="+mj-ea"/>
                <a:cs typeface="+mj-cs"/>
              </a:rPr>
              <a:t>, фитнес и спортзал,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кинотеатры</a:t>
            </a:r>
            <a:r>
              <a:rPr lang="ru-RU" sz="2400" dirty="0">
                <a:latin typeface="+mj-lt"/>
                <a:ea typeface="+mj-ea"/>
                <a:cs typeface="+mj-cs"/>
              </a:rPr>
              <a:t>, концерты и другие массовые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	скопления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людей 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35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65175"/>
            <a:ext cx="10515600" cy="1325563"/>
          </a:xfrm>
        </p:spPr>
        <p:txBody>
          <a:bodyPr/>
          <a:lstStyle/>
          <a:p>
            <a:r>
              <a:rPr lang="ru-RU" dirty="0" smtClean="0"/>
              <a:t>Жизнь после карантина: Франция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911512"/>
              </p:ext>
            </p:extLst>
          </p:nvPr>
        </p:nvGraphicFramePr>
        <p:xfrm>
          <a:off x="616323" y="857446"/>
          <a:ext cx="11235018" cy="597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6440">
                  <a:extLst>
                    <a:ext uri="{9D8B030D-6E8A-4147-A177-3AD203B41FA5}">
                      <a16:colId xmlns:a16="http://schemas.microsoft.com/office/drawing/2014/main" val="2247073875"/>
                    </a:ext>
                  </a:extLst>
                </a:gridCol>
                <a:gridCol w="5072989">
                  <a:extLst>
                    <a:ext uri="{9D8B030D-6E8A-4147-A177-3AD203B41FA5}">
                      <a16:colId xmlns:a16="http://schemas.microsoft.com/office/drawing/2014/main" val="2560803743"/>
                    </a:ext>
                  </a:extLst>
                </a:gridCol>
                <a:gridCol w="4135589">
                  <a:extLst>
                    <a:ext uri="{9D8B030D-6E8A-4147-A177-3AD203B41FA5}">
                      <a16:colId xmlns:a16="http://schemas.microsoft.com/office/drawing/2014/main" val="4184703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Сфера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Открыли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 открыли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Общественный транспорт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Метро, автобусы: меньше</a:t>
                      </a:r>
                      <a:r>
                        <a:rPr lang="ru-RU" baseline="0" dirty="0" smtClean="0"/>
                        <a:t> сидений + разметка на полу для соблюдения дистанции + маски обязательно + полиция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Каршеринг</a:t>
                      </a:r>
                      <a:r>
                        <a:rPr lang="ru-RU" dirty="0" smtClean="0"/>
                        <a:t>:</a:t>
                      </a:r>
                      <a:r>
                        <a:rPr lang="ru-RU" baseline="0" dirty="0" smtClean="0"/>
                        <a:t> антисептик + инструкция</a:t>
                      </a:r>
                    </a:p>
                    <a:p>
                      <a:r>
                        <a:rPr lang="en-US" baseline="0" dirty="0" smtClean="0"/>
                        <a:t>Carpooling:</a:t>
                      </a:r>
                      <a:r>
                        <a:rPr lang="ru-RU" baseline="0" dirty="0" smtClean="0"/>
                        <a:t> 2 чел-ка + посадка и проветривание по схеме</a:t>
                      </a:r>
                    </a:p>
                    <a:p>
                      <a:r>
                        <a:rPr lang="ru-RU" baseline="0" dirty="0" smtClean="0"/>
                        <a:t>Такси: перегородка или </a:t>
                      </a:r>
                      <a:r>
                        <a:rPr lang="ru-RU" baseline="0" dirty="0" err="1" smtClean="0"/>
                        <a:t>маска+антисептик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9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Индивидуальные виды спорта на открытом воздухе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крытые спортзалы, тренажерные залы, бассейны, стадионы;</a:t>
                      </a:r>
                      <a:r>
                        <a:rPr lang="ru-RU" baseline="0" dirty="0" smtClean="0"/>
                        <a:t> коллективные виды спорта запрещены.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76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Парикмахерские: меньше мест +</a:t>
                      </a:r>
                      <a:r>
                        <a:rPr lang="ru-RU" baseline="0" dirty="0" smtClean="0"/>
                        <a:t> дистанция + часы; страх наказания</a:t>
                      </a:r>
                    </a:p>
                    <a:p>
                      <a:r>
                        <a:rPr lang="ru-RU" baseline="0" dirty="0" smtClean="0"/>
                        <a:t>Библиотеки: книги на карантин</a:t>
                      </a:r>
                    </a:p>
                    <a:p>
                      <a:r>
                        <a:rPr lang="ru-RU" baseline="0" dirty="0" smtClean="0"/>
                        <a:t>Маленькие магазины: дезинфицирование + примерочные закрыты + одежда на карантин</a:t>
                      </a:r>
                    </a:p>
                    <a:p>
                      <a:r>
                        <a:rPr lang="ru-RU" baseline="0" dirty="0" smtClean="0"/>
                        <a:t>Отели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Кино,</a:t>
                      </a:r>
                      <a:r>
                        <a:rPr lang="ru-RU" baseline="0" dirty="0" smtClean="0"/>
                        <a:t> Театры, Концертные площадки, цирки, парки развлечений</a:t>
                      </a:r>
                    </a:p>
                    <a:p>
                      <a:r>
                        <a:rPr lang="ru-RU" baseline="0" dirty="0" smtClean="0"/>
                        <a:t>Бары, кафе, рестораны</a:t>
                      </a:r>
                    </a:p>
                    <a:p>
                      <a:r>
                        <a:rPr lang="ru-RU" baseline="0" dirty="0" smtClean="0"/>
                        <a:t>Спортивные мероприятия</a:t>
                      </a:r>
                    </a:p>
                    <a:p>
                      <a:r>
                        <a:rPr lang="ru-RU" baseline="0" dirty="0" smtClean="0"/>
                        <a:t>Торговые центры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07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Школы до 15 лет: 1 ученик за партой + 10 из 20 в классе + столовые закрыты + игры на перемене запрещены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Лицеи и университеты ( старше 15 лет): </a:t>
                      </a:r>
                      <a:r>
                        <a:rPr lang="ru-RU" dirty="0" err="1" smtClean="0"/>
                        <a:t>дистант</a:t>
                      </a:r>
                      <a:r>
                        <a:rPr lang="ru-RU" dirty="0" smtClean="0"/>
                        <a:t> + экзамены отменены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9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35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144" y="2298913"/>
            <a:ext cx="10515600" cy="2852737"/>
          </a:xfrm>
        </p:spPr>
        <p:txBody>
          <a:bodyPr/>
          <a:lstStyle/>
          <a:p>
            <a:r>
              <a:rPr lang="ru-RU" dirty="0" smtClean="0"/>
              <a:t>Как жить при неизбежных сбоях в алгоритмах цифровой экономики?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5A02492-2603-3644-ACC0-002E1D267986}"/>
              </a:ext>
            </a:extLst>
          </p:cNvPr>
          <p:cNvGrpSpPr>
            <a:grpSpLocks noChangeAspect="1"/>
          </p:cNvGrpSpPr>
          <p:nvPr/>
        </p:nvGrpSpPr>
        <p:grpSpPr>
          <a:xfrm>
            <a:off x="533960" y="270523"/>
            <a:ext cx="3287545" cy="2090878"/>
            <a:chOff x="567474" y="442086"/>
            <a:chExt cx="3263750" cy="2075745"/>
          </a:xfrm>
        </p:grpSpPr>
        <p:pic>
          <p:nvPicPr>
            <p:cNvPr id="4" name="Изображение 6" descr="fingramota_logo_2.png">
              <a:extLst>
                <a:ext uri="{FF2B5EF4-FFF2-40B4-BE49-F238E27FC236}">
                  <a16:creationId xmlns:a16="http://schemas.microsoft.com/office/drawing/2014/main" id="{BAB1B864-A72B-9E4D-9C98-B86B382FC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74" y="442086"/>
              <a:ext cx="3263750" cy="2075745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DA8E07FB-4C03-CC49-AAE1-021FD9262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225" y="672269"/>
              <a:ext cx="925713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1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95518" y="121916"/>
            <a:ext cx="9019970" cy="1356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Немного об искусственном интеллекте (</a:t>
            </a:r>
            <a:r>
              <a:rPr lang="en-US" dirty="0" smtClean="0"/>
              <a:t>AI) – </a:t>
            </a:r>
            <a:r>
              <a:rPr lang="ru-RU" dirty="0" smtClean="0"/>
              <a:t>2 и 3 поколение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83973"/>
              </p:ext>
            </p:extLst>
          </p:nvPr>
        </p:nvGraphicFramePr>
        <p:xfrm>
          <a:off x="595518" y="1919308"/>
          <a:ext cx="10496292" cy="4350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146">
                  <a:extLst>
                    <a:ext uri="{9D8B030D-6E8A-4147-A177-3AD203B41FA5}">
                      <a16:colId xmlns:a16="http://schemas.microsoft.com/office/drawing/2014/main" val="316784885"/>
                    </a:ext>
                  </a:extLst>
                </a:gridCol>
                <a:gridCol w="5248146">
                  <a:extLst>
                    <a:ext uri="{9D8B030D-6E8A-4147-A177-3AD203B41FA5}">
                      <a16:colId xmlns:a16="http://schemas.microsoft.com/office/drawing/2014/main" val="1902133179"/>
                    </a:ext>
                  </a:extLst>
                </a:gridCol>
              </a:tblGrid>
              <a:tr h="7181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2-ое поколение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2000-х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настоящее время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3-е поколение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2020-х по 2030-е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577200"/>
                  </a:ext>
                </a:extLst>
              </a:tr>
              <a:tr h="3557847">
                <a:tc>
                  <a:txBody>
                    <a:bodyPr/>
                    <a:lstStyle/>
                    <a:p>
                      <a:pPr marL="144000" indent="-144000" algn="l" defTabSz="914400" rtl="0" eaLnBrk="1" latinLnBrk="0" hangingPunct="1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Хорошо обучается и воспринимает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но с минимальными способностями может рассуждать (определять причинно-следственные связи) и обобщать</a:t>
                      </a:r>
                    </a:p>
                    <a:p>
                      <a:pPr marL="144000" indent="-144000" algn="l" defTabSz="914400" rtl="0" eaLnBrk="1" latinLnBrk="0" hangingPunct="1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Обучается статистически,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deep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neur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nets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CNNs, RNNs</a:t>
                      </a:r>
                      <a:endParaRPr lang="ru-RU" sz="16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Распознает текст, речь, язык и видео 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 algn="l" defTabSz="914400" rtl="0" eaLnBrk="1" latinLnBrk="0" hangingPunct="1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Отлично умеет воспринимать, учиться и рассуждать, умеет обобщать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Адаптируется 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 контексту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обладает способностью объяснить решения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Может общаться на естественном языке</a:t>
                      </a:r>
                    </a:p>
                    <a:p>
                      <a:pPr marL="144000" indent="-144000" algn="l" defTabSz="914400" rtl="0" eaLnBrk="1" latinLnBrk="0" hangingPunct="1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Требуется гораздо меньше данных для обучения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 defTabSz="914400" rtl="0" eaLnBrk="1" latinLnBrk="0" hangingPunct="1">
                        <a:lnSpc>
                          <a:spcPct val="8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Способен учиться и функционировать с минимальным контролем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0482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9" t="50890" r="59899" b="31176"/>
          <a:stretch/>
        </p:blipFill>
        <p:spPr>
          <a:xfrm>
            <a:off x="3557848" y="4247804"/>
            <a:ext cx="2162878" cy="17515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4" t="70128" r="51318" b="10231"/>
          <a:stretch/>
        </p:blipFill>
        <p:spPr>
          <a:xfrm>
            <a:off x="760789" y="4333844"/>
            <a:ext cx="2881426" cy="16541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4" t="78112" r="27596" b="10641"/>
          <a:stretch/>
        </p:blipFill>
        <p:spPr>
          <a:xfrm>
            <a:off x="6624081" y="5440264"/>
            <a:ext cx="2011680" cy="6829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9" t="68452" r="32992" b="21690"/>
          <a:stretch/>
        </p:blipFill>
        <p:spPr>
          <a:xfrm>
            <a:off x="8913525" y="4954661"/>
            <a:ext cx="1623278" cy="9502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4" t="59241" r="27596" b="31873"/>
          <a:stretch/>
        </p:blipFill>
        <p:spPr>
          <a:xfrm>
            <a:off x="6525510" y="4818910"/>
            <a:ext cx="2011680" cy="5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95518" y="121916"/>
            <a:ext cx="9019970" cy="1356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Проблемы и ограничения алгоритмов ИИ 2-го поколения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8"/>
          <a:stretch/>
        </p:blipFill>
        <p:spPr>
          <a:xfrm>
            <a:off x="515012" y="1562792"/>
            <a:ext cx="10172147" cy="50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o.medium.com/max/825/1*a3Hl_0CJ3ZP3xvknC-LAVg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r="19993" b="28679"/>
          <a:stretch/>
        </p:blipFill>
        <p:spPr bwMode="auto">
          <a:xfrm>
            <a:off x="595518" y="1586393"/>
            <a:ext cx="2033517" cy="233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95518" y="121916"/>
            <a:ext cx="9019970" cy="1356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Пример ИИ 3-го поколения –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Capsule neural network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t="9976" r="-655" b="20332"/>
          <a:stretch/>
        </p:blipFill>
        <p:spPr>
          <a:xfrm>
            <a:off x="3094254" y="1403379"/>
            <a:ext cx="7986728" cy="4124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8" r="79718" b="9035"/>
          <a:stretch/>
        </p:blipFill>
        <p:spPr>
          <a:xfrm>
            <a:off x="631096" y="3990871"/>
            <a:ext cx="2009691" cy="2411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t="86187" r="-655" b="-481"/>
          <a:stretch/>
        </p:blipFill>
        <p:spPr>
          <a:xfrm>
            <a:off x="2769450" y="5793971"/>
            <a:ext cx="9085431" cy="9623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87618" y="5374075"/>
            <a:ext cx="2436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Разбиение сцены на объекты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75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95518" y="121916"/>
            <a:ext cx="901997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Границы </a:t>
            </a:r>
            <a:r>
              <a:rPr lang="ru-RU" dirty="0" err="1" smtClean="0"/>
              <a:t>цифровизации</a:t>
            </a:r>
            <a:r>
              <a:rPr lang="ru-RU" dirty="0" smtClean="0"/>
              <a:t> – </a:t>
            </a:r>
          </a:p>
          <a:p>
            <a:r>
              <a:rPr lang="ru-RU" dirty="0" smtClean="0"/>
              <a:t>баланс искусственного и естественного интеллекта </a:t>
            </a:r>
            <a:endParaRPr lang="ru-RU" dirty="0"/>
          </a:p>
        </p:txBody>
      </p:sp>
      <p:pic>
        <p:nvPicPr>
          <p:cNvPr id="11" name="Picture 2" descr="https://businessman.ru/static/img/n/1/5/2/3/7/3/2/i/1523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93" y="2414588"/>
            <a:ext cx="5076902" cy="338129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65456" y="2129497"/>
            <a:ext cx="7764531" cy="1069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Кто принимает конечное решение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Кто отвечает за ошибки</a:t>
            </a:r>
            <a:endParaRPr lang="en-US" sz="2800" dirty="0" smtClean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ru-RU" sz="2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5456" y="5891885"/>
            <a:ext cx="11436030" cy="9661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dirty="0" smtClean="0"/>
              <a:t>Автоматизация и </a:t>
            </a:r>
            <a:r>
              <a:rPr lang="ru-RU" sz="2800" dirty="0" err="1" smtClean="0"/>
              <a:t>цифровизация</a:t>
            </a:r>
            <a:r>
              <a:rPr lang="ru-RU" sz="2800" dirty="0" smtClean="0"/>
              <a:t> – сокращение издержек и минимизация рутинных операций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65456" y="2914180"/>
            <a:ext cx="7521258" cy="28376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 smtClean="0"/>
              <a:t>Пример: В медицине ИИ </a:t>
            </a:r>
            <a:r>
              <a:rPr lang="ru-RU" sz="2800" dirty="0"/>
              <a:t>в будущем </a:t>
            </a:r>
            <a:r>
              <a:rPr lang="ru-RU" sz="2800" dirty="0" smtClean="0"/>
              <a:t>позволит: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предсказывать </a:t>
            </a:r>
            <a:r>
              <a:rPr lang="ru-RU" sz="2000" dirty="0">
                <a:solidFill>
                  <a:srgbClr val="FF0000"/>
                </a:solidFill>
              </a:rPr>
              <a:t>эпидемии,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повысить </a:t>
            </a:r>
            <a:r>
              <a:rPr lang="ru-RU" sz="2000" dirty="0">
                <a:solidFill>
                  <a:srgbClr val="00B050"/>
                </a:solidFill>
              </a:rPr>
              <a:t>точность диагностики, </a:t>
            </a:r>
            <a:endParaRPr lang="ru-RU" sz="2000" dirty="0" smtClean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C000"/>
                </a:solidFill>
              </a:rPr>
              <a:t>прогнозировать </a:t>
            </a:r>
            <a:r>
              <a:rPr lang="ru-RU" sz="2000" dirty="0">
                <a:solidFill>
                  <a:srgbClr val="FFC000"/>
                </a:solidFill>
              </a:rPr>
              <a:t>развитие заболеваний, </a:t>
            </a:r>
            <a:endParaRPr lang="ru-RU" sz="2000" dirty="0" smtClean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выявлять </a:t>
            </a:r>
            <a:r>
              <a:rPr lang="ru-RU" sz="2000" dirty="0">
                <a:solidFill>
                  <a:srgbClr val="00B050"/>
                </a:solidFill>
              </a:rPr>
              <a:t>группы пациентов с высоким риском, </a:t>
            </a:r>
            <a:endParaRPr lang="ru-RU" sz="2000" dirty="0" smtClean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C000"/>
                </a:solidFill>
              </a:rPr>
              <a:t>адаптировать </a:t>
            </a:r>
            <a:r>
              <a:rPr lang="ru-RU" sz="2000" dirty="0">
                <a:solidFill>
                  <a:srgbClr val="FFC000"/>
                </a:solidFill>
              </a:rPr>
              <a:t>индивидуально для каждого пациента состав лекарств, </a:t>
            </a:r>
            <a:endParaRPr lang="ru-RU" sz="2000" dirty="0" smtClean="0">
              <a:solidFill>
                <a:srgbClr val="FFC00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применять </a:t>
            </a:r>
            <a:r>
              <a:rPr lang="ru-RU" sz="2000" dirty="0">
                <a:solidFill>
                  <a:srgbClr val="00B050"/>
                </a:solidFill>
              </a:rPr>
              <a:t>виртуальных ассистентов для помощи пациенту и </a:t>
            </a:r>
            <a:r>
              <a:rPr lang="ru-RU" sz="2000" dirty="0" smtClean="0">
                <a:solidFill>
                  <a:srgbClr val="00B050"/>
                </a:solidFill>
              </a:rPr>
              <a:t>врачу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68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 чем мы сегодня поговорим: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Почему мы знаем как надо себя вести, но ведем себя по-другому в условиях </a:t>
            </a:r>
            <a:r>
              <a:rPr lang="ru-RU" dirty="0" err="1"/>
              <a:t>коронашока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Что нас ждет в «экономике страха</a:t>
            </a:r>
            <a:r>
              <a:rPr lang="ru-RU" dirty="0" smtClean="0"/>
              <a:t>»?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Как жить при неизбежных сбоях в алгоритмах цифровой экономики?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7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95518" y="121916"/>
            <a:ext cx="901997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Между искусственным интеллектом и человеческими эмоциями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95518" y="1455821"/>
            <a:ext cx="4872013" cy="2905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Общая ситуация для всех, при этом у каждого ситуация своя (индивидуальная)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Право на ошибку (человеческий фактор)</a:t>
            </a:r>
            <a:endParaRPr lang="en-US" sz="28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ru-RU" sz="2800" dirty="0"/>
          </a:p>
        </p:txBody>
      </p:sp>
      <p:pic>
        <p:nvPicPr>
          <p:cNvPr id="3076" name="Picture 4" descr="https://www.buybitcointhailand.net/wp-content/uploads/2019/08/shutterstock_84146302-e1566293090278-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56" y="3886585"/>
            <a:ext cx="4307695" cy="269231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24gadget.ru/uploads/posts/2018-02/1519041914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375" y="1276524"/>
            <a:ext cx="4522113" cy="289415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95517" y="4540243"/>
            <a:ext cx="71434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ea typeface="+mj-ea"/>
                <a:cs typeface="+mj-cs"/>
              </a:rPr>
              <a:t>«хочу чтобы меня выслушали, я все смогу объяснить» - в предложенном интерфейсе нет окошка куда постучать</a:t>
            </a:r>
          </a:p>
        </p:txBody>
      </p:sp>
    </p:spTree>
    <p:extLst>
      <p:ext uri="{BB962C8B-B14F-4D97-AF65-F5344CB8AC3E}">
        <p14:creationId xmlns:p14="http://schemas.microsoft.com/office/powerpoint/2010/main" val="191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087" t="20716" r="32455" b="42008"/>
          <a:stretch/>
        </p:blipFill>
        <p:spPr>
          <a:xfrm>
            <a:off x="1321723" y="4088757"/>
            <a:ext cx="6622127" cy="275187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95518" y="210599"/>
            <a:ext cx="901997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Регулировани</a:t>
            </a:r>
            <a:r>
              <a:rPr lang="ru-RU" dirty="0"/>
              <a:t>е</a:t>
            </a:r>
          </a:p>
        </p:txBody>
      </p:sp>
      <p:pic>
        <p:nvPicPr>
          <p:cNvPr id="5122" name="Picture 2" descr="https://thumbs.dreamstime.com/b/%D0%BA%D0%BE%D0%BC%D0%BF%D1%8C%D1%8E%D1%82%D0%B5%D1%80-%D0%B8-%D0%BF%D1%80%D0%B8%D0%B1%D0%BE%D1%80%D1%8B-%D0%BF%D0%BE%D0%BA%D0%B0%D0%B7%D0%B0%D0%BD%D0%BD%D1%8B%D0%B5-%D0%BD%D0%B0-%D1%84%D1%83%D1%82%D1%83%D1%80%D0%B8%D1%81%D1%82%D0%B8%D1%87%D0%B5%D1%81%D0%BA%D0%BE%D0%BC-%D0%B8%D0%BD%D1%82%D0%B5%D1%80%D1%84%D0%B5%D0%B9%D1%81%D0%B5-%D1%81-%D1%81%D0%B5%D1%82%D1%8C%D1%8E-135634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30" y="3437024"/>
            <a:ext cx="4471865" cy="342097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37296" y="952079"/>
            <a:ext cx="9336414" cy="3936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Замена нормативного </a:t>
            </a:r>
            <a:r>
              <a:rPr lang="ru-RU" sz="2800" dirty="0" smtClean="0"/>
              <a:t>регулирования       регулированием </a:t>
            </a:r>
            <a:r>
              <a:rPr lang="ru-RU" sz="2800" dirty="0"/>
              <a:t>на основе </a:t>
            </a:r>
            <a:r>
              <a:rPr lang="ru-RU" sz="2800" dirty="0" smtClean="0"/>
              <a:t>алгоритмов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err="1" smtClean="0"/>
              <a:t>Неадаптированность</a:t>
            </a:r>
            <a:r>
              <a:rPr lang="ru-RU" sz="2800" dirty="0" smtClean="0"/>
              <a:t> алгоритмов ко </a:t>
            </a:r>
            <a:r>
              <a:rPr lang="ru-RU" sz="2800" dirty="0"/>
              <a:t>всему разнообразию </a:t>
            </a:r>
            <a:r>
              <a:rPr lang="ru-RU" sz="2800" dirty="0" smtClean="0"/>
              <a:t>ситуаций, особенно нестандартных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Для того чтобы быть потребителем, </a:t>
            </a:r>
            <a:r>
              <a:rPr lang="ru-RU" sz="2800" dirty="0" smtClean="0"/>
              <a:t>вы должны </a:t>
            </a:r>
            <a:r>
              <a:rPr lang="ru-RU" sz="2800" dirty="0"/>
              <a:t>стать пользователем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Рост ошибок ведет к ухудшению качества клиентского сервиса, вызывает чувство беззащитности и несправедливости </a:t>
            </a:r>
            <a:endParaRPr lang="en-US" sz="28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13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fntvo.ru/img/2745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5" r="23381"/>
          <a:stretch/>
        </p:blipFill>
        <p:spPr bwMode="auto">
          <a:xfrm>
            <a:off x="8935587" y="3730607"/>
            <a:ext cx="2594158" cy="312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35855" y="412218"/>
            <a:ext cx="9019970" cy="865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Возможности</a:t>
            </a:r>
            <a:endParaRPr lang="ru-RU" dirty="0"/>
          </a:p>
        </p:txBody>
      </p:sp>
      <p:pic>
        <p:nvPicPr>
          <p:cNvPr id="4100" name="Picture 4" descr="https://regnum.ru/uploads/pictures/news/2019/01/14/regnum_picture_1547465330221574_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97" y="1023176"/>
            <a:ext cx="4167739" cy="301819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35855" y="1353256"/>
            <a:ext cx="6446985" cy="29952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Продукты и услуги</a:t>
            </a:r>
            <a:r>
              <a:rPr lang="ru-RU" sz="2800" dirty="0"/>
              <a:t>, </a:t>
            </a:r>
            <a:r>
              <a:rPr lang="ru-RU" sz="2800" dirty="0" smtClean="0"/>
              <a:t>регулирующие </a:t>
            </a:r>
            <a:r>
              <a:rPr lang="ru-RU" sz="2800" dirty="0"/>
              <a:t>взаимоотношения на </a:t>
            </a:r>
            <a:r>
              <a:rPr lang="ru-RU" sz="2800" dirty="0" smtClean="0"/>
              <a:t>границе между ИИ </a:t>
            </a:r>
            <a:r>
              <a:rPr lang="ru-RU" sz="2800" dirty="0"/>
              <a:t>и </a:t>
            </a:r>
            <a:r>
              <a:rPr lang="ru-RU" sz="2800" dirty="0" smtClean="0"/>
              <a:t>человеком (в  том числе, защищающие интересы пользователя, обучающие его)</a:t>
            </a: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Совершенствование ИИ, переход к искусственному супер интеллекту (</a:t>
            </a:r>
            <a:r>
              <a:rPr lang="en-US" sz="2800" dirty="0" smtClean="0"/>
              <a:t>ASI)</a:t>
            </a:r>
            <a:r>
              <a:rPr lang="ru-RU" sz="2800" dirty="0" smtClean="0"/>
              <a:t>, учитывающему когнитивные особенности восприятия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2428" y="4856709"/>
            <a:ext cx="8332935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  <a:ea typeface="+mj-ea"/>
                <a:cs typeface="+mj-cs"/>
              </a:rPr>
              <a:t>Междисциплинарные решения, позволяющие организовать эффективный процесс коммуникаций между экономическими агентами – </a:t>
            </a:r>
            <a:r>
              <a:rPr lang="ru-RU" sz="2800" dirty="0" err="1">
                <a:latin typeface="+mj-lt"/>
                <a:ea typeface="+mj-ea"/>
                <a:cs typeface="+mj-cs"/>
              </a:rPr>
              <a:t>фасилитация</a:t>
            </a:r>
            <a:r>
              <a:rPr lang="ru-RU" sz="2800" dirty="0">
                <a:latin typeface="+mj-lt"/>
                <a:ea typeface="+mj-ea"/>
                <a:cs typeface="+mj-cs"/>
              </a:rPr>
              <a:t> интуитивно понятным интерфейсом</a:t>
            </a:r>
          </a:p>
        </p:txBody>
      </p:sp>
    </p:spTree>
    <p:extLst>
      <p:ext uri="{BB962C8B-B14F-4D97-AF65-F5344CB8AC3E}">
        <p14:creationId xmlns:p14="http://schemas.microsoft.com/office/powerpoint/2010/main" val="40896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24421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мы знаем как надо себя вести, но ведем себя по-другому в условиях </a:t>
            </a:r>
            <a:r>
              <a:rPr lang="ru-RU" dirty="0" err="1" smtClean="0"/>
              <a:t>коронашока</a:t>
            </a:r>
            <a:r>
              <a:rPr lang="ru-RU" dirty="0" smtClean="0"/>
              <a:t>?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5A02492-2603-3644-ACC0-002E1D267986}"/>
              </a:ext>
            </a:extLst>
          </p:cNvPr>
          <p:cNvGrpSpPr>
            <a:grpSpLocks noChangeAspect="1"/>
          </p:cNvGrpSpPr>
          <p:nvPr/>
        </p:nvGrpSpPr>
        <p:grpSpPr>
          <a:xfrm>
            <a:off x="831850" y="449818"/>
            <a:ext cx="3287545" cy="2090878"/>
            <a:chOff x="567474" y="442086"/>
            <a:chExt cx="3263750" cy="2075745"/>
          </a:xfrm>
        </p:grpSpPr>
        <p:pic>
          <p:nvPicPr>
            <p:cNvPr id="5" name="Изображение 6" descr="fingramota_logo_2.png">
              <a:extLst>
                <a:ext uri="{FF2B5EF4-FFF2-40B4-BE49-F238E27FC236}">
                  <a16:creationId xmlns:a16="http://schemas.microsoft.com/office/drawing/2014/main" id="{BAB1B864-A72B-9E4D-9C98-B86B382FC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74" y="442086"/>
              <a:ext cx="3263750" cy="2075745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DA8E07FB-4C03-CC49-AAE1-021FD9262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225" y="672269"/>
              <a:ext cx="925713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0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Человек в цифровом мире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Мир </a:t>
            </a:r>
            <a:r>
              <a:rPr lang="ru-RU" dirty="0" smtClean="0"/>
              <a:t>меняется, а человеческий мозг остается тем </a:t>
            </a:r>
            <a:r>
              <a:rPr lang="ru-RU" dirty="0" smtClean="0"/>
              <a:t>же. </a:t>
            </a:r>
          </a:p>
          <a:p>
            <a:pPr marL="0" indent="0">
              <a:buNone/>
            </a:pPr>
            <a:r>
              <a:rPr lang="ru-RU" dirty="0" smtClean="0"/>
              <a:t>Отсюда </a:t>
            </a:r>
            <a:r>
              <a:rPr lang="ru-RU" dirty="0" smtClean="0"/>
              <a:t>ошибки и делание вопреки знаниям.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38200" y="3177915"/>
            <a:ext cx="2555490" cy="336321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B2FF65"/>
            </a:solidFill>
            <a:miter lim="800000"/>
            <a:headEnd/>
            <a:tailEnd/>
          </a:ln>
        </p:spPr>
        <p:txBody>
          <a:bodyPr wrap="none" anchor="b" anchorCtr="1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2000" b="1">
                <a:latin typeface="Calibri" panose="020F0502020204030204" pitchFamily="34" charset="0"/>
                <a:cs typeface="Calibri" panose="020F0502020204030204" pitchFamily="34" charset="0"/>
              </a:rPr>
              <a:t>Amos Tversky</a:t>
            </a:r>
            <a:endParaRPr lang="ru-RU" altLang="ru-RU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tversky-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7" y="3288153"/>
            <a:ext cx="2380722" cy="287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300939" y="2713220"/>
            <a:ext cx="2555490" cy="3852184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B2FF65"/>
            </a:solidFill>
            <a:miter lim="800000"/>
            <a:headEnd/>
            <a:tailEnd/>
          </a:ln>
        </p:spPr>
        <p:txBody>
          <a:bodyPr wrap="none" anchor="b" anchorCtr="1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2000" b="1">
                <a:latin typeface="Calibri" panose="020F0502020204030204" pitchFamily="34" charset="0"/>
                <a:cs typeface="Calibri" panose="020F0502020204030204" pitchFamily="34" charset="0"/>
              </a:rPr>
              <a:t>Daniel Kahneman</a:t>
            </a:r>
            <a:r>
              <a:rPr lang="ru-RU" altLang="ru-RU" sz="2000" b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eaLnBrk="1" hangingPunct="1"/>
            <a:r>
              <a:rPr lang="ru-RU" altLang="ru-RU" sz="1800">
                <a:latin typeface="Calibri" panose="020F0502020204030204" pitchFamily="34" charset="0"/>
                <a:cs typeface="Calibri" panose="020F0502020204030204" pitchFamily="34" charset="0"/>
              </a:rPr>
              <a:t>Нобелевская премия</a:t>
            </a:r>
          </a:p>
          <a:p>
            <a:pPr eaLnBrk="1" hangingPunct="1"/>
            <a:r>
              <a:rPr lang="ru-RU" altLang="ru-RU" sz="1800">
                <a:latin typeface="Calibri" panose="020F0502020204030204" pitchFamily="34" charset="0"/>
                <a:cs typeface="Calibri" panose="020F0502020204030204" pitchFamily="34" charset="0"/>
              </a:rPr>
              <a:t>по экономике, 2002</a:t>
            </a:r>
          </a:p>
        </p:txBody>
      </p:sp>
      <p:pic>
        <p:nvPicPr>
          <p:cNvPr id="7" name="Picture 6" descr="danielkahn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859" y="2775219"/>
            <a:ext cx="2376839" cy="290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07567" y="3489858"/>
            <a:ext cx="54986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Поведенческая </a:t>
            </a:r>
            <a:r>
              <a:rPr lang="ru-RU" sz="3200" dirty="0" smtClean="0"/>
              <a:t>Экономика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(</a:t>
            </a:r>
            <a:r>
              <a:rPr lang="en-US" sz="3200" dirty="0"/>
              <a:t>Behavioral </a:t>
            </a:r>
            <a:r>
              <a:rPr lang="en-US" sz="3200" dirty="0" smtClean="0"/>
              <a:t>Economics</a:t>
            </a:r>
            <a:r>
              <a:rPr lang="ru-RU" sz="3200" dirty="0"/>
              <a:t>)</a:t>
            </a:r>
            <a:endParaRPr lang="en-US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Человек </a:t>
            </a:r>
            <a:r>
              <a:rPr lang="ru-RU" altLang="ru-RU" sz="2400" dirty="0"/>
              <a:t>нерационален,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altLang="ru-RU" sz="2400" dirty="0"/>
              <a:t>Нерациональные паттерны проявляются </a:t>
            </a:r>
            <a:r>
              <a:rPr lang="ru-RU" altLang="ru-RU" sz="2400" dirty="0" smtClean="0"/>
              <a:t>систематически</a:t>
            </a:r>
            <a:endParaRPr lang="en-US" altLang="ru-RU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Для большинства людей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44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11954"/>
            <a:ext cx="8126507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Почему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мы готовы участвовать в финансовых пирамидах и разоряться еще больше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8564"/>
            <a:ext cx="10515600" cy="4543035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Классические </a:t>
            </a:r>
            <a:r>
              <a:rPr lang="ru-RU" dirty="0" smtClean="0"/>
              <a:t>эксперименты </a:t>
            </a:r>
            <a:r>
              <a:rPr lang="ru-RU" dirty="0" err="1" smtClean="0"/>
              <a:t>Канемана</a:t>
            </a:r>
            <a:r>
              <a:rPr lang="ru-RU" dirty="0" smtClean="0"/>
              <a:t> и </a:t>
            </a:r>
            <a:r>
              <a:rPr lang="ru-RU" dirty="0" err="1" smtClean="0"/>
              <a:t>Тверски</a:t>
            </a:r>
            <a:r>
              <a:rPr lang="ru-RU" dirty="0" smtClean="0"/>
              <a:t>: </a:t>
            </a:r>
          </a:p>
          <a:p>
            <a:pPr lvl="1">
              <a:buFontTx/>
              <a:buNone/>
            </a:pPr>
            <a:r>
              <a:rPr lang="ru-RU" altLang="ru-RU" dirty="0" smtClean="0"/>
              <a:t>Ситуация 1.</a:t>
            </a:r>
            <a:endParaRPr lang="ru-RU" altLang="ru-RU" sz="3200" dirty="0" smtClean="0"/>
          </a:p>
          <a:p>
            <a:pPr lvl="2">
              <a:buFontTx/>
              <a:buNone/>
            </a:pPr>
            <a:r>
              <a:rPr lang="en-US" altLang="ru-RU" sz="2400" dirty="0" smtClean="0"/>
              <a:t>A. </a:t>
            </a:r>
            <a:r>
              <a:rPr lang="ru-RU" altLang="ru-RU" sz="2400" dirty="0" smtClean="0">
                <a:solidFill>
                  <a:srgbClr val="C00000"/>
                </a:solidFill>
              </a:rPr>
              <a:t>(3000)</a:t>
            </a:r>
          </a:p>
          <a:p>
            <a:pPr lvl="2">
              <a:buFontTx/>
              <a:buNone/>
            </a:pPr>
            <a:r>
              <a:rPr lang="en-US" altLang="ru-RU" sz="2400" dirty="0" smtClean="0"/>
              <a:t>B. </a:t>
            </a:r>
            <a:r>
              <a:rPr lang="ru-RU" altLang="ru-RU" sz="2400" dirty="0" smtClean="0">
                <a:solidFill>
                  <a:srgbClr val="C00000"/>
                </a:solidFill>
              </a:rPr>
              <a:t>(4000, 0.8)</a:t>
            </a:r>
            <a:endParaRPr lang="ru-RU" altLang="ru-RU" sz="12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600" dirty="0" smtClean="0"/>
              <a:t> </a:t>
            </a: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3681204" y="26365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Tx/>
              <a:buNone/>
            </a:pPr>
            <a:r>
              <a:rPr lang="ru-RU" altLang="ru-RU" sz="2400" dirty="0" smtClean="0"/>
              <a:t>Ситуация 2.</a:t>
            </a:r>
            <a:endParaRPr lang="ru-RU" altLang="ru-RU" sz="3200" dirty="0" smtClean="0"/>
          </a:p>
          <a:p>
            <a:pPr lvl="2">
              <a:buFontTx/>
              <a:buNone/>
            </a:pPr>
            <a:r>
              <a:rPr lang="en-US" altLang="ru-RU" sz="2400" dirty="0" smtClean="0"/>
              <a:t>A. </a:t>
            </a:r>
            <a:r>
              <a:rPr lang="ru-RU" altLang="ru-RU" sz="2400" dirty="0" smtClean="0">
                <a:solidFill>
                  <a:srgbClr val="C00000"/>
                </a:solidFill>
              </a:rPr>
              <a:t>(-3000)</a:t>
            </a:r>
          </a:p>
          <a:p>
            <a:pPr lvl="2">
              <a:buFontTx/>
              <a:buNone/>
            </a:pPr>
            <a:r>
              <a:rPr lang="en-US" altLang="ru-RU" sz="2400" dirty="0" smtClean="0"/>
              <a:t>B. </a:t>
            </a:r>
            <a:r>
              <a:rPr lang="ru-RU" altLang="ru-RU" sz="2400" dirty="0" smtClean="0">
                <a:solidFill>
                  <a:srgbClr val="C00000"/>
                </a:solidFill>
              </a:rPr>
              <a:t>(-4000, 0.8)</a:t>
            </a:r>
            <a:endParaRPr lang="ru-RU" alt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2249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persuasive-patterns.com/static/imgcache/1845_0_0_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79" y="2466760"/>
            <a:ext cx="4871399" cy="42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/>
              <a:t>Эсперименты</a:t>
            </a:r>
            <a:r>
              <a:rPr lang="ru-RU" dirty="0" smtClean="0"/>
              <a:t> </a:t>
            </a:r>
            <a:r>
              <a:rPr lang="ru-RU" dirty="0" err="1" smtClean="0"/>
              <a:t>Канемана</a:t>
            </a:r>
            <a:r>
              <a:rPr lang="ru-RU" dirty="0" smtClean="0"/>
              <a:t> и </a:t>
            </a:r>
            <a:r>
              <a:rPr lang="ru-RU" dirty="0" err="1" smtClean="0"/>
              <a:t>Тверски</a:t>
            </a:r>
            <a:r>
              <a:rPr lang="ru-RU" dirty="0" smtClean="0"/>
              <a:t>: </a:t>
            </a:r>
          </a:p>
          <a:p>
            <a:pPr lvl="1">
              <a:buFontTx/>
              <a:buNone/>
            </a:pPr>
            <a:r>
              <a:rPr lang="ru-RU" altLang="ru-RU" sz="2600" dirty="0" smtClean="0"/>
              <a:t>Ситуация 1.</a:t>
            </a:r>
            <a:endParaRPr lang="ru-RU" altLang="ru-RU" sz="3500" dirty="0" smtClean="0"/>
          </a:p>
          <a:p>
            <a:pPr lvl="2">
              <a:buFontTx/>
              <a:buNone/>
            </a:pPr>
            <a:r>
              <a:rPr lang="en-US" altLang="ru-RU" sz="2600" dirty="0" smtClean="0"/>
              <a:t>A. </a:t>
            </a:r>
            <a:r>
              <a:rPr lang="ru-RU" altLang="ru-RU" sz="2600" dirty="0" smtClean="0">
                <a:solidFill>
                  <a:srgbClr val="C00000"/>
                </a:solidFill>
              </a:rPr>
              <a:t>(3000)</a:t>
            </a:r>
          </a:p>
          <a:p>
            <a:pPr lvl="2">
              <a:buFontTx/>
              <a:buNone/>
            </a:pPr>
            <a:r>
              <a:rPr lang="en-US" altLang="ru-RU" sz="2600" dirty="0" smtClean="0"/>
              <a:t>B. </a:t>
            </a:r>
            <a:r>
              <a:rPr lang="ru-RU" altLang="ru-RU" sz="2600" dirty="0" smtClean="0">
                <a:solidFill>
                  <a:srgbClr val="C00000"/>
                </a:solidFill>
              </a:rPr>
              <a:t>(4000, 0.8)</a:t>
            </a:r>
            <a:endParaRPr lang="ru-RU" altLang="ru-RU" sz="13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НЕПРИЯТИЕ ПОТЕРЬ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Схемы </a:t>
            </a:r>
            <a:r>
              <a:rPr lang="ru-RU" dirty="0" smtClean="0"/>
              <a:t>мошенничеств:</a:t>
            </a:r>
          </a:p>
          <a:p>
            <a:r>
              <a:rPr lang="ru-RU" sz="2600" dirty="0" smtClean="0"/>
              <a:t>Поможем вернуть деньги за турпутевку</a:t>
            </a:r>
          </a:p>
          <a:p>
            <a:r>
              <a:rPr lang="ru-RU" sz="2600" dirty="0" smtClean="0"/>
              <a:t>«</a:t>
            </a:r>
            <a:r>
              <a:rPr lang="ru-RU" sz="2600" dirty="0" err="1" smtClean="0"/>
              <a:t>Раздолжнители</a:t>
            </a:r>
            <a:r>
              <a:rPr lang="ru-RU" sz="2600" dirty="0" smtClean="0"/>
              <a:t>» и </a:t>
            </a:r>
            <a:r>
              <a:rPr lang="ru-RU" sz="2600" dirty="0" err="1" smtClean="0"/>
              <a:t>лжефонды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 </a:t>
            </a:r>
            <a:endParaRPr lang="ru-RU" dirty="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719328" y="2352935"/>
            <a:ext cx="1441360" cy="46166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Психологическая ценность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897576" y="4234018"/>
            <a:ext cx="1249520" cy="338554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Выигрыш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04984" y="4239616"/>
            <a:ext cx="1005891" cy="36933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Потери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877999" y="6105245"/>
            <a:ext cx="8413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663951" y="3066795"/>
            <a:ext cx="8083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681204" y="25657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Tx/>
              <a:buNone/>
            </a:pPr>
            <a:r>
              <a:rPr lang="ru-RU" altLang="ru-RU" sz="2400" dirty="0" smtClean="0"/>
              <a:t>Ситуация 2.</a:t>
            </a:r>
            <a:endParaRPr lang="ru-RU" altLang="ru-RU" sz="3200" dirty="0" smtClean="0"/>
          </a:p>
          <a:p>
            <a:pPr lvl="2">
              <a:buFontTx/>
              <a:buNone/>
            </a:pPr>
            <a:r>
              <a:rPr lang="en-US" altLang="ru-RU" sz="2400" dirty="0" smtClean="0"/>
              <a:t>A. </a:t>
            </a:r>
            <a:r>
              <a:rPr lang="ru-RU" altLang="ru-RU" sz="2400" dirty="0" smtClean="0">
                <a:solidFill>
                  <a:srgbClr val="C00000"/>
                </a:solidFill>
              </a:rPr>
              <a:t>(-3000)</a:t>
            </a:r>
          </a:p>
          <a:p>
            <a:pPr lvl="2">
              <a:buFontTx/>
              <a:buNone/>
            </a:pPr>
            <a:r>
              <a:rPr lang="en-US" altLang="ru-RU" sz="2400" dirty="0" smtClean="0"/>
              <a:t>B. </a:t>
            </a:r>
            <a:r>
              <a:rPr lang="ru-RU" altLang="ru-RU" sz="2400" dirty="0" smtClean="0">
                <a:solidFill>
                  <a:srgbClr val="C00000"/>
                </a:solidFill>
              </a:rPr>
              <a:t>(-4000, 0.8)</a:t>
            </a:r>
            <a:endParaRPr lang="ru-RU" altLang="ru-RU" sz="1200" dirty="0" smtClean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3406920" y="2897455"/>
            <a:ext cx="548568" cy="507463"/>
          </a:xfrm>
          <a:prstGeom prst="octagon">
            <a:avLst>
              <a:gd name="adj" fmla="val 29287"/>
            </a:avLst>
          </a:prstGeom>
          <a:solidFill>
            <a:srgbClr val="33A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6523178" y="3258571"/>
            <a:ext cx="548568" cy="507463"/>
          </a:xfrm>
          <a:prstGeom prst="octagon">
            <a:avLst>
              <a:gd name="adj" fmla="val 29287"/>
            </a:avLst>
          </a:prstGeom>
          <a:solidFill>
            <a:srgbClr val="33A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</a:t>
            </a:r>
            <a:r>
              <a:rPr lang="ru-RU" altLang="ru-RU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838199" y="711954"/>
            <a:ext cx="8126507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Почему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мы готовы участвовать в финансовых пирамидах и разоряться еще больше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9" y="3969506"/>
            <a:ext cx="5364678" cy="29803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5086" cy="11542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Почему мы так болезненно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реагируем на изменения?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81563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Точка статус-кво: мы медленно адаптируемся к изменениям</a:t>
            </a:r>
          </a:p>
          <a:p>
            <a:pPr marL="0" indent="0">
              <a:buNone/>
            </a:pPr>
            <a:r>
              <a:rPr lang="ru-RU" dirty="0" smtClean="0"/>
              <a:t>Введение карантина:</a:t>
            </a:r>
          </a:p>
          <a:p>
            <a:pPr marL="0" indent="0">
              <a:buNone/>
            </a:pPr>
            <a:r>
              <a:rPr lang="ru-RU" dirty="0"/>
              <a:t>л</a:t>
            </a:r>
            <a:r>
              <a:rPr lang="ru-RU" dirty="0" smtClean="0"/>
              <a:t>учше о</a:t>
            </a:r>
            <a:r>
              <a:rPr lang="ru-RU" dirty="0" smtClean="0"/>
              <a:t>дна </a:t>
            </a:r>
            <a:r>
              <a:rPr lang="ru-RU" dirty="0" smtClean="0"/>
              <a:t>большая плохая новость или много маленьких плохих?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5" descr="http://persuasive-patterns.com/static/imgcache/1845_0_0_5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82" y="2096745"/>
            <a:ext cx="5264375" cy="460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401662" y="2004767"/>
            <a:ext cx="1456838" cy="46166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Психологическая ценность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570951" y="4032072"/>
            <a:ext cx="1539337" cy="338554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Выигрыш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57664" y="4001294"/>
            <a:ext cx="1239200" cy="36933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Потери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531435" y="6029196"/>
            <a:ext cx="858416" cy="43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60643" y="5322202"/>
            <a:ext cx="3521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9214811" y="3854333"/>
            <a:ext cx="230346" cy="2303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460473" y="2428751"/>
            <a:ext cx="1500170" cy="1200329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Точка статус-кво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Status-quo point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960643" y="3168572"/>
            <a:ext cx="254168" cy="574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авая фигурная скобка 21"/>
          <p:cNvSpPr/>
          <p:nvPr/>
        </p:nvSpPr>
        <p:spPr>
          <a:xfrm>
            <a:off x="9389850" y="4001294"/>
            <a:ext cx="153279" cy="13209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9575485" y="3975724"/>
            <a:ext cx="188832" cy="205347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744809" y="4457080"/>
            <a:ext cx="1239200" cy="338554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0077701" y="4803737"/>
            <a:ext cx="1239200" cy="338554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новость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48997" y="379594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769966" y="498333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08310" y="4426302"/>
            <a:ext cx="2926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ЭФФЕКТ СТАТУС-КВО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34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25085"/>
            <a:ext cx="10765221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3. Почему мы недооцениваем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выгоды мер господдержки?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sz="2600" dirty="0" smtClean="0"/>
          </a:p>
          <a:p>
            <a:pPr marL="0" indent="0">
              <a:buNone/>
            </a:pPr>
            <a:r>
              <a:rPr lang="ru-RU" sz="2600" dirty="0"/>
              <a:t> </a:t>
            </a:r>
            <a:endParaRPr lang="ru-RU" dirty="0" smtClean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008528" y="1750648"/>
            <a:ext cx="8494060" cy="4905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r>
              <a:rPr lang="ru-RU" dirty="0"/>
              <a:t>Ипотечные каникулы при 30%-м снижении зарплаты: </a:t>
            </a:r>
          </a:p>
          <a:p>
            <a:pPr lvl="2">
              <a:buNone/>
            </a:pPr>
            <a:r>
              <a:rPr lang="ru-RU" altLang="ru-RU" sz="2400" dirty="0"/>
              <a:t>Зарплата: </a:t>
            </a:r>
            <a:r>
              <a:rPr lang="ru-RU" altLang="ru-RU" sz="2400" dirty="0">
                <a:solidFill>
                  <a:srgbClr val="C00000"/>
                </a:solidFill>
              </a:rPr>
              <a:t>70% </a:t>
            </a:r>
            <a:r>
              <a:rPr lang="en-US" altLang="ru-RU" sz="2400" dirty="0">
                <a:solidFill>
                  <a:srgbClr val="C00000"/>
                </a:solidFill>
              </a:rPr>
              <a:t>W</a:t>
            </a:r>
            <a:endParaRPr lang="ru-RU" altLang="ru-RU" sz="2400" dirty="0">
              <a:solidFill>
                <a:srgbClr val="C00000"/>
              </a:solidFill>
            </a:endParaRPr>
          </a:p>
          <a:p>
            <a:pPr lvl="2">
              <a:buFontTx/>
              <a:buNone/>
            </a:pPr>
            <a:r>
              <a:rPr lang="ru-RU" altLang="ru-RU" sz="2400" dirty="0"/>
              <a:t>Ипотечные платежи:</a:t>
            </a:r>
            <a:r>
              <a:rPr lang="en-US" altLang="ru-RU" sz="2400" dirty="0"/>
              <a:t> </a:t>
            </a:r>
            <a:r>
              <a:rPr lang="ru-RU" altLang="ru-RU" sz="2400" dirty="0">
                <a:solidFill>
                  <a:srgbClr val="C00000"/>
                </a:solidFill>
              </a:rPr>
              <a:t>0 руб.</a:t>
            </a:r>
          </a:p>
          <a:p>
            <a:pPr lvl="2">
              <a:buNone/>
            </a:pPr>
            <a:r>
              <a:rPr lang="ru-RU" sz="2400" dirty="0">
                <a:solidFill>
                  <a:srgbClr val="C00000"/>
                </a:solidFill>
              </a:rPr>
              <a:t>Располагаемый доход: </a:t>
            </a:r>
            <a:r>
              <a:rPr lang="en-US" sz="2400" dirty="0">
                <a:solidFill>
                  <a:srgbClr val="C00000"/>
                </a:solidFill>
              </a:rPr>
              <a:t>7</a:t>
            </a:r>
            <a:r>
              <a:rPr lang="ru-RU" altLang="ru-RU" sz="2400" dirty="0">
                <a:solidFill>
                  <a:srgbClr val="C00000"/>
                </a:solidFill>
              </a:rPr>
              <a:t>0%</a:t>
            </a:r>
            <a:r>
              <a:rPr lang="en-US" altLang="ru-RU" sz="2400" dirty="0">
                <a:solidFill>
                  <a:srgbClr val="C00000"/>
                </a:solidFill>
              </a:rPr>
              <a:t> W</a:t>
            </a:r>
          </a:p>
          <a:p>
            <a:r>
              <a:rPr lang="ru-RU" dirty="0" smtClean="0"/>
              <a:t>Статус-кво</a:t>
            </a:r>
            <a:r>
              <a:rPr lang="ru-RU" dirty="0"/>
              <a:t>:</a:t>
            </a:r>
          </a:p>
          <a:p>
            <a:pPr lvl="2">
              <a:buNone/>
            </a:pPr>
            <a:r>
              <a:rPr lang="ru-RU" altLang="ru-RU" sz="2600" dirty="0"/>
              <a:t>Зарплата: </a:t>
            </a:r>
            <a:r>
              <a:rPr lang="en-US" altLang="ru-RU" sz="2600" dirty="0">
                <a:solidFill>
                  <a:srgbClr val="C00000"/>
                </a:solidFill>
              </a:rPr>
              <a:t>W</a:t>
            </a:r>
          </a:p>
          <a:p>
            <a:pPr lvl="2">
              <a:buFontTx/>
              <a:buNone/>
            </a:pPr>
            <a:r>
              <a:rPr lang="ru-RU" altLang="ru-RU" sz="2600" dirty="0" smtClean="0"/>
              <a:t>Ипотечные </a:t>
            </a:r>
            <a:r>
              <a:rPr lang="ru-RU" altLang="ru-RU" sz="2600" dirty="0"/>
              <a:t>платежи:</a:t>
            </a:r>
            <a:r>
              <a:rPr lang="en-US" altLang="ru-RU" sz="2600" dirty="0"/>
              <a:t> </a:t>
            </a:r>
            <a:r>
              <a:rPr lang="en-US" altLang="ru-RU" sz="2600" dirty="0">
                <a:solidFill>
                  <a:srgbClr val="C00000"/>
                </a:solidFill>
              </a:rPr>
              <a:t>50% W</a:t>
            </a:r>
            <a:r>
              <a:rPr lang="ru-RU" altLang="ru-RU" sz="2600" dirty="0">
                <a:solidFill>
                  <a:srgbClr val="C00000"/>
                </a:solidFill>
              </a:rPr>
              <a:t> </a:t>
            </a:r>
          </a:p>
          <a:p>
            <a:pPr lvl="2">
              <a:buFontTx/>
              <a:buNone/>
            </a:pPr>
            <a:r>
              <a:rPr lang="ru-RU" sz="2600" dirty="0" smtClean="0">
                <a:solidFill>
                  <a:srgbClr val="C00000"/>
                </a:solidFill>
              </a:rPr>
              <a:t>Располагаемый </a:t>
            </a:r>
            <a:r>
              <a:rPr lang="ru-RU" sz="2600" dirty="0">
                <a:solidFill>
                  <a:srgbClr val="C00000"/>
                </a:solidFill>
              </a:rPr>
              <a:t>доход: 100</a:t>
            </a:r>
            <a:r>
              <a:rPr lang="ru-RU" sz="2600" dirty="0" smtClean="0">
                <a:solidFill>
                  <a:srgbClr val="C00000"/>
                </a:solidFill>
              </a:rPr>
              <a:t>% </a:t>
            </a:r>
            <a:r>
              <a:rPr lang="en-US" sz="2600" dirty="0" smtClean="0">
                <a:solidFill>
                  <a:srgbClr val="C00000"/>
                </a:solidFill>
              </a:rPr>
              <a:t>W </a:t>
            </a:r>
            <a:r>
              <a:rPr lang="ru-RU" sz="2600" dirty="0" smtClean="0">
                <a:solidFill>
                  <a:srgbClr val="C00000"/>
                </a:solidFill>
              </a:rPr>
              <a:t>-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ru-RU" sz="2600" dirty="0" smtClean="0">
                <a:solidFill>
                  <a:srgbClr val="C00000"/>
                </a:solidFill>
              </a:rPr>
              <a:t>50%</a:t>
            </a:r>
            <a:r>
              <a:rPr lang="en-US" sz="2600" dirty="0" smtClean="0">
                <a:solidFill>
                  <a:srgbClr val="C00000"/>
                </a:solidFill>
              </a:rPr>
              <a:t> W</a:t>
            </a:r>
            <a:r>
              <a:rPr lang="ru-RU" sz="2600" dirty="0" smtClean="0">
                <a:solidFill>
                  <a:srgbClr val="C00000"/>
                </a:solidFill>
              </a:rPr>
              <a:t> </a:t>
            </a:r>
            <a:r>
              <a:rPr lang="ru-RU" sz="2600" dirty="0">
                <a:solidFill>
                  <a:srgbClr val="C00000"/>
                </a:solidFill>
              </a:rPr>
              <a:t>= 50% </a:t>
            </a:r>
            <a:r>
              <a:rPr lang="en-US" sz="2600" dirty="0" smtClean="0">
                <a:solidFill>
                  <a:srgbClr val="C00000"/>
                </a:solidFill>
              </a:rPr>
              <a:t>W</a:t>
            </a:r>
            <a:endParaRPr lang="ru-RU" dirty="0" smtClean="0"/>
          </a:p>
          <a:p>
            <a:pPr lvl="2">
              <a:buFontTx/>
              <a:buNone/>
            </a:pPr>
            <a:endParaRPr lang="ru-RU" altLang="ru-RU" sz="24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altLang="ru-RU" sz="3000" dirty="0" smtClean="0">
                <a:solidFill>
                  <a:schemeClr val="accent6">
                    <a:lumMod val="50000"/>
                  </a:schemeClr>
                </a:solidFill>
              </a:rPr>
              <a:t>Чистый выигрыш: 20%</a:t>
            </a:r>
            <a:endParaRPr lang="ru-RU" alt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8443644" y="3076211"/>
            <a:ext cx="31597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ЭФФЕКТЫ: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+ СТАТУС-КВО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+ НЕПРИЯТИЕ ПОТЕРЬ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+ ФРЕЙМИНГ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962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25085"/>
            <a:ext cx="8090648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 Почему мы сначала игнорируем риск, а потом защищаемся долго и упорно?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689" y="2193741"/>
            <a:ext cx="10515600" cy="2226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От отрицания рисков и </a:t>
            </a:r>
            <a:r>
              <a:rPr lang="en-US" dirty="0" smtClean="0"/>
              <a:t>COVID-19 </a:t>
            </a:r>
            <a:r>
              <a:rPr lang="ru-RU" dirty="0" smtClean="0"/>
              <a:t>к затяжной паранойе.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Оценка рисков происходит эмоционально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Чем </a:t>
            </a:r>
            <a:r>
              <a:rPr lang="ru-RU" dirty="0" smtClean="0"/>
              <a:t>«эмоциональнее» информация,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 выше </a:t>
            </a:r>
            <a:r>
              <a:rPr lang="ru-RU" dirty="0" smtClean="0"/>
              <a:t>оцениваются риски.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t="15238" r="10688" b="13334"/>
          <a:stretch/>
        </p:blipFill>
        <p:spPr>
          <a:xfrm>
            <a:off x="7177203" y="3650558"/>
            <a:ext cx="4849586" cy="31220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6143" y="424208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11123" lvl="1" indent="-4572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Внимание СМИ		</a:t>
            </a:r>
          </a:p>
          <a:p>
            <a:pPr marL="1211123" lvl="1" indent="-4572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Частота </a:t>
            </a:r>
          </a:p>
          <a:p>
            <a:pPr marL="1211123" lvl="1" indent="-4572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Ужас </a:t>
            </a:r>
          </a:p>
          <a:p>
            <a:pPr marL="1211123" lvl="1" indent="-4572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Случаи, рассказанные по личным каналам</a:t>
            </a:r>
          </a:p>
        </p:txBody>
      </p:sp>
    </p:spTree>
    <p:extLst>
      <p:ext uri="{BB962C8B-B14F-4D97-AF65-F5344CB8AC3E}">
        <p14:creationId xmlns:p14="http://schemas.microsoft.com/office/powerpoint/2010/main" val="36971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1321</Words>
  <Application>Microsoft Office PowerPoint</Application>
  <PresentationFormat>Широкоэкранный</PresentationFormat>
  <Paragraphs>224</Paragraphs>
  <Slides>22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Wingdings</vt:lpstr>
      <vt:lpstr>Тема Office</vt:lpstr>
      <vt:lpstr>Цифровизация, когнитивные особенности и поведенческие сдвиги</vt:lpstr>
      <vt:lpstr>О чем мы сегодня поговорим:</vt:lpstr>
      <vt:lpstr>Почему мы знаем как надо себя вести, но ведем себя по-другому в условиях коронашока?</vt:lpstr>
      <vt:lpstr>Человек в цифровом мире</vt:lpstr>
      <vt:lpstr>1. Почему мы готовы участвовать в финансовых пирамидах и разоряться еще больше? </vt:lpstr>
      <vt:lpstr>1. Почему мы готовы участвовать в финансовых пирамидах и разоряться еще больше? </vt:lpstr>
      <vt:lpstr>2. Почему мы так болезненно реагируем на изменения?</vt:lpstr>
      <vt:lpstr>3. Почему мы недооцениваем выгоды мер господдержки?</vt:lpstr>
      <vt:lpstr>4. Почему мы сначала игнорируем риск, а потом защищаемся долго и упорно?</vt:lpstr>
      <vt:lpstr>Презентация PowerPoint</vt:lpstr>
      <vt:lpstr>Презентация PowerPoint</vt:lpstr>
      <vt:lpstr>Что нас ждет в «экономике страха»?</vt:lpstr>
      <vt:lpstr>Презентация PowerPoint</vt:lpstr>
      <vt:lpstr>Жизнь после карантина: Франция</vt:lpstr>
      <vt:lpstr>Как жить при неизбежных сбоях в алгоритмах цифровой экономики?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asolodukhina@gmail.com</dc:creator>
  <cp:lastModifiedBy>asolodukhina@gmail.com</cp:lastModifiedBy>
  <cp:revision>60</cp:revision>
  <dcterms:created xsi:type="dcterms:W3CDTF">2020-05-06T16:50:21Z</dcterms:created>
  <dcterms:modified xsi:type="dcterms:W3CDTF">2020-05-11T22:18:18Z</dcterms:modified>
</cp:coreProperties>
</file>