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1510" r:id="rId4"/>
    <p:sldId id="396" r:id="rId5"/>
    <p:sldId id="1509" r:id="rId6"/>
    <p:sldId id="1514" r:id="rId7"/>
    <p:sldId id="388" r:id="rId8"/>
    <p:sldId id="1515" r:id="rId9"/>
    <p:sldId id="1517" r:id="rId10"/>
    <p:sldId id="151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5"/>
    <p:restoredTop sz="94692"/>
  </p:normalViewPr>
  <p:slideViewPr>
    <p:cSldViewPr snapToGrid="0">
      <p:cViewPr varScale="1">
        <p:scale>
          <a:sx n="106" d="100"/>
          <a:sy n="106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6A3D7-54C6-4212-8CE8-42FC18A9A1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840F08-8289-444F-9635-0AFD461EFB9D}">
      <dgm:prSet custT="1"/>
      <dgm:spPr/>
      <dgm:t>
        <a:bodyPr/>
        <a:lstStyle/>
        <a:p>
          <a:r>
            <a:rPr lang="ru-RU" sz="1600" dirty="0"/>
            <a:t>Стратегия повышения финансовой грамотности в Российской Федерации на 2017-2023 </a:t>
          </a:r>
          <a:r>
            <a:rPr lang="ru-RU" sz="1600" dirty="0" err="1"/>
            <a:t>гг</a:t>
          </a:r>
          <a:r>
            <a:rPr lang="ru-RU" sz="1600" dirty="0"/>
            <a:t> </a:t>
          </a:r>
          <a:r>
            <a:rPr lang="ru-RU" sz="1600" i="1" dirty="0"/>
            <a:t>(распоряжение Правительства РФ от 25.09.2017 №2039-р</a:t>
          </a:r>
          <a:r>
            <a:rPr lang="ru-RU" sz="1400" i="1" dirty="0"/>
            <a:t>)</a:t>
          </a:r>
          <a:endParaRPr lang="en-US" sz="1400" dirty="0"/>
        </a:p>
      </dgm:t>
    </dgm:pt>
    <dgm:pt modelId="{0F4E47D9-B1BD-43A7-B50E-1516E6679B62}" type="parTrans" cxnId="{2ACED50D-0D09-4A00-AF17-7492D3BD746E}">
      <dgm:prSet/>
      <dgm:spPr/>
      <dgm:t>
        <a:bodyPr/>
        <a:lstStyle/>
        <a:p>
          <a:endParaRPr lang="en-US"/>
        </a:p>
      </dgm:t>
    </dgm:pt>
    <dgm:pt modelId="{DC1344BE-543C-42E9-AEFF-FEF083BC4A05}" type="sibTrans" cxnId="{2ACED50D-0D09-4A00-AF17-7492D3BD746E}">
      <dgm:prSet/>
      <dgm:spPr/>
      <dgm:t>
        <a:bodyPr/>
        <a:lstStyle/>
        <a:p>
          <a:endParaRPr lang="en-US"/>
        </a:p>
      </dgm:t>
    </dgm:pt>
    <dgm:pt modelId="{71531029-26BD-4480-BFD3-B320218F7D76}">
      <dgm:prSet custT="1"/>
      <dgm:spPr/>
      <dgm:t>
        <a:bodyPr/>
        <a:lstStyle/>
        <a:p>
          <a:r>
            <a:rPr lang="ru-RU" sz="1600" dirty="0"/>
            <a:t>Единая рамка компетенций по финансовой грамотности для школьников и взрослых </a:t>
          </a:r>
          <a:r>
            <a:rPr lang="ru-RU" sz="1600" i="1" dirty="0"/>
            <a:t>(утверждена Министерством финансов РФ и Банком России 2021 г. )</a:t>
          </a:r>
          <a:endParaRPr lang="en-US" sz="1600" dirty="0"/>
        </a:p>
      </dgm:t>
    </dgm:pt>
    <dgm:pt modelId="{8B3AD92E-6451-4122-8783-18AEE031CD82}" type="parTrans" cxnId="{724D7349-F526-4411-B7DF-93D9F993D414}">
      <dgm:prSet/>
      <dgm:spPr/>
      <dgm:t>
        <a:bodyPr/>
        <a:lstStyle/>
        <a:p>
          <a:endParaRPr lang="en-US"/>
        </a:p>
      </dgm:t>
    </dgm:pt>
    <dgm:pt modelId="{58B19871-6C59-4DFC-A4CF-8C18222A6C0F}" type="sibTrans" cxnId="{724D7349-F526-4411-B7DF-93D9F993D414}">
      <dgm:prSet/>
      <dgm:spPr/>
      <dgm:t>
        <a:bodyPr/>
        <a:lstStyle/>
        <a:p>
          <a:endParaRPr lang="en-US"/>
        </a:p>
      </dgm:t>
    </dgm:pt>
    <dgm:pt modelId="{1CF98948-04B6-4B41-883D-B4A9AB90BFB0}">
      <dgm:prSet custT="1"/>
      <dgm:spPr/>
      <dgm:t>
        <a:bodyPr/>
        <a:lstStyle/>
        <a:p>
          <a:r>
            <a:rPr lang="ru-RU" sz="1400" dirty="0"/>
            <a:t>Стратегия развития финансового рынка РФ до 2030 г. </a:t>
          </a:r>
          <a:r>
            <a:rPr lang="ru-RU" sz="1400" i="1" dirty="0"/>
            <a:t>(распоряжение Правительства РФ от 29.12.2022 №4355-р)</a:t>
          </a:r>
          <a:endParaRPr lang="en-US" sz="1400" dirty="0"/>
        </a:p>
      </dgm:t>
    </dgm:pt>
    <dgm:pt modelId="{F0F1BFE9-93A5-46E8-988C-B825F67B7A7F}" type="parTrans" cxnId="{8AC9B921-7C8E-40E6-A986-1123C629CFE0}">
      <dgm:prSet/>
      <dgm:spPr/>
      <dgm:t>
        <a:bodyPr/>
        <a:lstStyle/>
        <a:p>
          <a:endParaRPr lang="en-US"/>
        </a:p>
      </dgm:t>
    </dgm:pt>
    <dgm:pt modelId="{ED6FE901-1B1A-49B3-8B7E-6E32AA41876E}" type="sibTrans" cxnId="{8AC9B921-7C8E-40E6-A986-1123C629CFE0}">
      <dgm:prSet/>
      <dgm:spPr/>
      <dgm:t>
        <a:bodyPr/>
        <a:lstStyle/>
        <a:p>
          <a:endParaRPr lang="en-US"/>
        </a:p>
      </dgm:t>
    </dgm:pt>
    <dgm:pt modelId="{8AA9CEE4-10BD-0D40-92F4-E7343725BFE5}" type="pres">
      <dgm:prSet presAssocID="{39C6A3D7-54C6-4212-8CE8-42FC18A9A1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B78E99-3F2A-CA4A-9762-F2867CB0EE31}" type="pres">
      <dgm:prSet presAssocID="{18840F08-8289-444F-9635-0AFD461EFB9D}" presName="hierRoot1" presStyleCnt="0"/>
      <dgm:spPr/>
    </dgm:pt>
    <dgm:pt modelId="{0EF03824-C072-7245-88D2-31ED87BB77C5}" type="pres">
      <dgm:prSet presAssocID="{18840F08-8289-444F-9635-0AFD461EFB9D}" presName="composite" presStyleCnt="0"/>
      <dgm:spPr/>
    </dgm:pt>
    <dgm:pt modelId="{C68AE752-0D3C-9043-AC3B-653475DCFEF6}" type="pres">
      <dgm:prSet presAssocID="{18840F08-8289-444F-9635-0AFD461EFB9D}" presName="background" presStyleLbl="node0" presStyleIdx="0" presStyleCnt="3"/>
      <dgm:spPr>
        <a:solidFill>
          <a:schemeClr val="accent4">
            <a:lumMod val="40000"/>
            <a:lumOff val="60000"/>
          </a:schemeClr>
        </a:solidFill>
      </dgm:spPr>
    </dgm:pt>
    <dgm:pt modelId="{976C1CE2-4E2C-6743-B02F-E7B197D4F307}" type="pres">
      <dgm:prSet presAssocID="{18840F08-8289-444F-9635-0AFD461EFB9D}" presName="text" presStyleLbl="fgAcc0" presStyleIdx="0" presStyleCnt="3" custAng="0" custScaleX="101600" custScaleY="135835" custLinFactNeighborX="419" custLinFactNeighborY="-18651">
        <dgm:presLayoutVars>
          <dgm:chPref val="3"/>
        </dgm:presLayoutVars>
      </dgm:prSet>
      <dgm:spPr/>
    </dgm:pt>
    <dgm:pt modelId="{4F6181A6-A3D6-014C-B422-30A136BCD99D}" type="pres">
      <dgm:prSet presAssocID="{18840F08-8289-444F-9635-0AFD461EFB9D}" presName="hierChild2" presStyleCnt="0"/>
      <dgm:spPr/>
    </dgm:pt>
    <dgm:pt modelId="{4F69B31B-1B1E-9447-AC4E-AE2CB9328B7C}" type="pres">
      <dgm:prSet presAssocID="{71531029-26BD-4480-BFD3-B320218F7D76}" presName="hierRoot1" presStyleCnt="0"/>
      <dgm:spPr/>
    </dgm:pt>
    <dgm:pt modelId="{D8366940-B624-7B46-8BFC-C323758AE112}" type="pres">
      <dgm:prSet presAssocID="{71531029-26BD-4480-BFD3-B320218F7D76}" presName="composite" presStyleCnt="0"/>
      <dgm:spPr/>
    </dgm:pt>
    <dgm:pt modelId="{F3076CAA-064C-6E48-8911-55CD883B9C2D}" type="pres">
      <dgm:prSet presAssocID="{71531029-26BD-4480-BFD3-B320218F7D76}" presName="background" presStyleLbl="node0" presStyleIdx="1" presStyleCnt="3"/>
      <dgm:spPr>
        <a:solidFill>
          <a:schemeClr val="accent4">
            <a:lumMod val="40000"/>
            <a:lumOff val="60000"/>
          </a:schemeClr>
        </a:solidFill>
      </dgm:spPr>
    </dgm:pt>
    <dgm:pt modelId="{121F47C3-CEE4-954C-964B-FDB3F0EE7AAA}" type="pres">
      <dgm:prSet presAssocID="{71531029-26BD-4480-BFD3-B320218F7D76}" presName="text" presStyleLbl="fgAcc0" presStyleIdx="1" presStyleCnt="3" custScaleY="138325" custLinFactNeighborX="-1529" custLinFactNeighborY="-22386">
        <dgm:presLayoutVars>
          <dgm:chPref val="3"/>
        </dgm:presLayoutVars>
      </dgm:prSet>
      <dgm:spPr/>
    </dgm:pt>
    <dgm:pt modelId="{730D944C-194E-0543-A44F-27158028A088}" type="pres">
      <dgm:prSet presAssocID="{71531029-26BD-4480-BFD3-B320218F7D76}" presName="hierChild2" presStyleCnt="0"/>
      <dgm:spPr/>
    </dgm:pt>
    <dgm:pt modelId="{C3CF3F0E-D9A3-A04B-AC48-97D80002FA83}" type="pres">
      <dgm:prSet presAssocID="{1CF98948-04B6-4B41-883D-B4A9AB90BFB0}" presName="hierRoot1" presStyleCnt="0"/>
      <dgm:spPr/>
    </dgm:pt>
    <dgm:pt modelId="{225F6393-BBEB-DD41-B89E-B8627BBBABDA}" type="pres">
      <dgm:prSet presAssocID="{1CF98948-04B6-4B41-883D-B4A9AB90BFB0}" presName="composite" presStyleCnt="0"/>
      <dgm:spPr/>
    </dgm:pt>
    <dgm:pt modelId="{F7C3175A-4D0D-7F44-8624-81D75DB3C692}" type="pres">
      <dgm:prSet presAssocID="{1CF98948-04B6-4B41-883D-B4A9AB90BFB0}" presName="background" presStyleLbl="node0" presStyleIdx="2" presStyleCnt="3"/>
      <dgm:spPr>
        <a:solidFill>
          <a:schemeClr val="accent4">
            <a:lumMod val="40000"/>
            <a:lumOff val="60000"/>
          </a:schemeClr>
        </a:solidFill>
      </dgm:spPr>
    </dgm:pt>
    <dgm:pt modelId="{0E285AC3-D78B-A244-B385-44F004124559}" type="pres">
      <dgm:prSet presAssocID="{1CF98948-04B6-4B41-883D-B4A9AB90BFB0}" presName="text" presStyleLbl="fgAcc0" presStyleIdx="2" presStyleCnt="3" custScaleX="89624" custScaleY="125740" custLinFactNeighborX="293" custLinFactNeighborY="-18877">
        <dgm:presLayoutVars>
          <dgm:chPref val="3"/>
        </dgm:presLayoutVars>
      </dgm:prSet>
      <dgm:spPr/>
    </dgm:pt>
    <dgm:pt modelId="{3C73C720-CD61-DF4A-8826-007CD150DAF4}" type="pres">
      <dgm:prSet presAssocID="{1CF98948-04B6-4B41-883D-B4A9AB90BFB0}" presName="hierChild2" presStyleCnt="0"/>
      <dgm:spPr/>
    </dgm:pt>
  </dgm:ptLst>
  <dgm:cxnLst>
    <dgm:cxn modelId="{2ACED50D-0D09-4A00-AF17-7492D3BD746E}" srcId="{39C6A3D7-54C6-4212-8CE8-42FC18A9A17C}" destId="{18840F08-8289-444F-9635-0AFD461EFB9D}" srcOrd="0" destOrd="0" parTransId="{0F4E47D9-B1BD-43A7-B50E-1516E6679B62}" sibTransId="{DC1344BE-543C-42E9-AEFF-FEF083BC4A05}"/>
    <dgm:cxn modelId="{8AC9B921-7C8E-40E6-A986-1123C629CFE0}" srcId="{39C6A3D7-54C6-4212-8CE8-42FC18A9A17C}" destId="{1CF98948-04B6-4B41-883D-B4A9AB90BFB0}" srcOrd="2" destOrd="0" parTransId="{F0F1BFE9-93A5-46E8-988C-B825F67B7A7F}" sibTransId="{ED6FE901-1B1A-49B3-8B7E-6E32AA41876E}"/>
    <dgm:cxn modelId="{A2BBFB46-7606-6441-83AD-C62DF9111A31}" type="presOf" srcId="{71531029-26BD-4480-BFD3-B320218F7D76}" destId="{121F47C3-CEE4-954C-964B-FDB3F0EE7AAA}" srcOrd="0" destOrd="0" presId="urn:microsoft.com/office/officeart/2005/8/layout/hierarchy1"/>
    <dgm:cxn modelId="{724D7349-F526-4411-B7DF-93D9F993D414}" srcId="{39C6A3D7-54C6-4212-8CE8-42FC18A9A17C}" destId="{71531029-26BD-4480-BFD3-B320218F7D76}" srcOrd="1" destOrd="0" parTransId="{8B3AD92E-6451-4122-8783-18AEE031CD82}" sibTransId="{58B19871-6C59-4DFC-A4CF-8C18222A6C0F}"/>
    <dgm:cxn modelId="{D904EC6F-9CF9-6E45-8AE4-7ECF998C2169}" type="presOf" srcId="{1CF98948-04B6-4B41-883D-B4A9AB90BFB0}" destId="{0E285AC3-D78B-A244-B385-44F004124559}" srcOrd="0" destOrd="0" presId="urn:microsoft.com/office/officeart/2005/8/layout/hierarchy1"/>
    <dgm:cxn modelId="{766DEFB5-B0F5-FE4F-90C2-F465004F22AF}" type="presOf" srcId="{39C6A3D7-54C6-4212-8CE8-42FC18A9A17C}" destId="{8AA9CEE4-10BD-0D40-92F4-E7343725BFE5}" srcOrd="0" destOrd="0" presId="urn:microsoft.com/office/officeart/2005/8/layout/hierarchy1"/>
    <dgm:cxn modelId="{359523DC-4CAF-564B-8D13-DF5A61DB4C32}" type="presOf" srcId="{18840F08-8289-444F-9635-0AFD461EFB9D}" destId="{976C1CE2-4E2C-6743-B02F-E7B197D4F307}" srcOrd="0" destOrd="0" presId="urn:microsoft.com/office/officeart/2005/8/layout/hierarchy1"/>
    <dgm:cxn modelId="{A3D7DED0-41BC-5549-9B4A-E3912C483B85}" type="presParOf" srcId="{8AA9CEE4-10BD-0D40-92F4-E7343725BFE5}" destId="{A7B78E99-3F2A-CA4A-9762-F2867CB0EE31}" srcOrd="0" destOrd="0" presId="urn:microsoft.com/office/officeart/2005/8/layout/hierarchy1"/>
    <dgm:cxn modelId="{D6655DCF-17F3-0E47-89F9-7A1484B2926B}" type="presParOf" srcId="{A7B78E99-3F2A-CA4A-9762-F2867CB0EE31}" destId="{0EF03824-C072-7245-88D2-31ED87BB77C5}" srcOrd="0" destOrd="0" presId="urn:microsoft.com/office/officeart/2005/8/layout/hierarchy1"/>
    <dgm:cxn modelId="{92FBA17F-6B2A-B948-9778-E8C33FB12FBE}" type="presParOf" srcId="{0EF03824-C072-7245-88D2-31ED87BB77C5}" destId="{C68AE752-0D3C-9043-AC3B-653475DCFEF6}" srcOrd="0" destOrd="0" presId="urn:microsoft.com/office/officeart/2005/8/layout/hierarchy1"/>
    <dgm:cxn modelId="{092B925A-68D1-C24B-930B-AFB432CCCC6C}" type="presParOf" srcId="{0EF03824-C072-7245-88D2-31ED87BB77C5}" destId="{976C1CE2-4E2C-6743-B02F-E7B197D4F307}" srcOrd="1" destOrd="0" presId="urn:microsoft.com/office/officeart/2005/8/layout/hierarchy1"/>
    <dgm:cxn modelId="{50EC2BE2-0AA0-C648-A089-022783BF6F6F}" type="presParOf" srcId="{A7B78E99-3F2A-CA4A-9762-F2867CB0EE31}" destId="{4F6181A6-A3D6-014C-B422-30A136BCD99D}" srcOrd="1" destOrd="0" presId="urn:microsoft.com/office/officeart/2005/8/layout/hierarchy1"/>
    <dgm:cxn modelId="{FB08C45F-D456-AA46-A1AE-92247632C4B6}" type="presParOf" srcId="{8AA9CEE4-10BD-0D40-92F4-E7343725BFE5}" destId="{4F69B31B-1B1E-9447-AC4E-AE2CB9328B7C}" srcOrd="1" destOrd="0" presId="urn:microsoft.com/office/officeart/2005/8/layout/hierarchy1"/>
    <dgm:cxn modelId="{74B188D2-8660-6A4D-8C6E-854AB99CD191}" type="presParOf" srcId="{4F69B31B-1B1E-9447-AC4E-AE2CB9328B7C}" destId="{D8366940-B624-7B46-8BFC-C323758AE112}" srcOrd="0" destOrd="0" presId="urn:microsoft.com/office/officeart/2005/8/layout/hierarchy1"/>
    <dgm:cxn modelId="{8E025CB9-19AB-1443-9F14-5DFFC612A4F7}" type="presParOf" srcId="{D8366940-B624-7B46-8BFC-C323758AE112}" destId="{F3076CAA-064C-6E48-8911-55CD883B9C2D}" srcOrd="0" destOrd="0" presId="urn:microsoft.com/office/officeart/2005/8/layout/hierarchy1"/>
    <dgm:cxn modelId="{3AB7C6AC-FF7F-FD4A-A75C-B3CA85FE02A4}" type="presParOf" srcId="{D8366940-B624-7B46-8BFC-C323758AE112}" destId="{121F47C3-CEE4-954C-964B-FDB3F0EE7AAA}" srcOrd="1" destOrd="0" presId="urn:microsoft.com/office/officeart/2005/8/layout/hierarchy1"/>
    <dgm:cxn modelId="{5DA7CDA1-2E5D-4C4B-88F8-948958D48E5B}" type="presParOf" srcId="{4F69B31B-1B1E-9447-AC4E-AE2CB9328B7C}" destId="{730D944C-194E-0543-A44F-27158028A088}" srcOrd="1" destOrd="0" presId="urn:microsoft.com/office/officeart/2005/8/layout/hierarchy1"/>
    <dgm:cxn modelId="{7F5580B3-91BC-9145-812D-D536F57AD57E}" type="presParOf" srcId="{8AA9CEE4-10BD-0D40-92F4-E7343725BFE5}" destId="{C3CF3F0E-D9A3-A04B-AC48-97D80002FA83}" srcOrd="2" destOrd="0" presId="urn:microsoft.com/office/officeart/2005/8/layout/hierarchy1"/>
    <dgm:cxn modelId="{C289448A-F661-EE4E-B3A0-DCDCEE80DF30}" type="presParOf" srcId="{C3CF3F0E-D9A3-A04B-AC48-97D80002FA83}" destId="{225F6393-BBEB-DD41-B89E-B8627BBBABDA}" srcOrd="0" destOrd="0" presId="urn:microsoft.com/office/officeart/2005/8/layout/hierarchy1"/>
    <dgm:cxn modelId="{363EF712-727C-6142-BFE5-A88A936EA9D3}" type="presParOf" srcId="{225F6393-BBEB-DD41-B89E-B8627BBBABDA}" destId="{F7C3175A-4D0D-7F44-8624-81D75DB3C692}" srcOrd="0" destOrd="0" presId="urn:microsoft.com/office/officeart/2005/8/layout/hierarchy1"/>
    <dgm:cxn modelId="{DC581A1A-636B-A847-95CE-085354643F78}" type="presParOf" srcId="{225F6393-BBEB-DD41-B89E-B8627BBBABDA}" destId="{0E285AC3-D78B-A244-B385-44F004124559}" srcOrd="1" destOrd="0" presId="urn:microsoft.com/office/officeart/2005/8/layout/hierarchy1"/>
    <dgm:cxn modelId="{BC69BDB4-FB64-2840-A02F-D050087B1917}" type="presParOf" srcId="{C3CF3F0E-D9A3-A04B-AC48-97D80002FA83}" destId="{3C73C720-CD61-DF4A-8826-007CD150DA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4581B-D2CC-C14A-9C09-3FDB6C3F64EF}" type="doc">
      <dgm:prSet loTypeId="urn:microsoft.com/office/officeart/2005/8/layout/chevron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85F322-30CD-7E42-9B6F-1D142D2CF3AC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Универсальные компетенции</a:t>
          </a:r>
        </a:p>
      </dgm:t>
    </dgm:pt>
    <dgm:pt modelId="{DDC236A8-9EFF-9E4F-921B-619141A874C1}" type="parTrans" cxnId="{E6C788C7-A52D-A743-A52C-7C8C634C3EDA}">
      <dgm:prSet/>
      <dgm:spPr/>
      <dgm:t>
        <a:bodyPr/>
        <a:lstStyle/>
        <a:p>
          <a:endParaRPr lang="ru-RU"/>
        </a:p>
      </dgm:t>
    </dgm:pt>
    <dgm:pt modelId="{AE556B21-A206-BC47-A30D-BB704512855E}" type="sibTrans" cxnId="{E6C788C7-A52D-A743-A52C-7C8C634C3EDA}">
      <dgm:prSet/>
      <dgm:spPr/>
      <dgm:t>
        <a:bodyPr/>
        <a:lstStyle/>
        <a:p>
          <a:endParaRPr lang="ru-RU"/>
        </a:p>
      </dgm:t>
    </dgm:pt>
    <dgm:pt modelId="{55697CA1-94B7-6448-82B1-C38FA9026E82}">
      <dgm:prSet phldrT="[Текст]"/>
      <dgm:spPr/>
      <dgm:t>
        <a:bodyPr/>
        <a:lstStyle/>
        <a:p>
          <a:r>
            <a:rPr lang="ru-RU" dirty="0"/>
            <a:t>Академические программы подготовки бакалавров</a:t>
          </a:r>
        </a:p>
      </dgm:t>
    </dgm:pt>
    <dgm:pt modelId="{B052A44F-21A1-2047-BE01-315405E9BE00}" type="parTrans" cxnId="{E31604DB-8818-4745-82F4-BEE46785E856}">
      <dgm:prSet/>
      <dgm:spPr/>
      <dgm:t>
        <a:bodyPr/>
        <a:lstStyle/>
        <a:p>
          <a:endParaRPr lang="ru-RU"/>
        </a:p>
      </dgm:t>
    </dgm:pt>
    <dgm:pt modelId="{DE952885-6414-D147-9D01-1A6E55B3424E}" type="sibTrans" cxnId="{E31604DB-8818-4745-82F4-BEE46785E856}">
      <dgm:prSet/>
      <dgm:spPr/>
      <dgm:t>
        <a:bodyPr/>
        <a:lstStyle/>
        <a:p>
          <a:endParaRPr lang="ru-RU"/>
        </a:p>
      </dgm:t>
    </dgm:pt>
    <dgm:pt modelId="{BC824032-0659-BD40-A468-99532AAA3B48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Профессиональные компетенции</a:t>
          </a:r>
        </a:p>
      </dgm:t>
    </dgm:pt>
    <dgm:pt modelId="{6D772094-8C1D-334F-946A-4B0FEB18CA4B}" type="parTrans" cxnId="{E08119D0-1232-414A-A2B2-CD4976BF0262}">
      <dgm:prSet/>
      <dgm:spPr/>
      <dgm:t>
        <a:bodyPr/>
        <a:lstStyle/>
        <a:p>
          <a:endParaRPr lang="ru-RU"/>
        </a:p>
      </dgm:t>
    </dgm:pt>
    <dgm:pt modelId="{A2D43018-419F-4043-915D-C22510BCFFC5}" type="sibTrans" cxnId="{E08119D0-1232-414A-A2B2-CD4976BF0262}">
      <dgm:prSet/>
      <dgm:spPr/>
      <dgm:t>
        <a:bodyPr/>
        <a:lstStyle/>
        <a:p>
          <a:endParaRPr lang="ru-RU"/>
        </a:p>
      </dgm:t>
    </dgm:pt>
    <dgm:pt modelId="{16BB6308-008D-9046-BDDF-E395ABEE8FB3}">
      <dgm:prSet phldrT="[Текст]"/>
      <dgm:spPr/>
      <dgm:t>
        <a:bodyPr/>
        <a:lstStyle/>
        <a:p>
          <a:r>
            <a:rPr lang="ru-RU" dirty="0"/>
            <a:t>Академические программы подготовки бакалавров, магистров, специалистов, аспирантов</a:t>
          </a:r>
        </a:p>
      </dgm:t>
    </dgm:pt>
    <dgm:pt modelId="{DC29C9B6-43FF-8A40-A716-F58403E1D79C}" type="sibTrans" cxnId="{779D6BB8-2F9E-244E-8034-ADD76D757946}">
      <dgm:prSet/>
      <dgm:spPr/>
      <dgm:t>
        <a:bodyPr/>
        <a:lstStyle/>
        <a:p>
          <a:endParaRPr lang="ru-RU"/>
        </a:p>
      </dgm:t>
    </dgm:pt>
    <dgm:pt modelId="{19542FEF-F7F7-6F4B-A4D3-E20A08F6093D}" type="parTrans" cxnId="{779D6BB8-2F9E-244E-8034-ADD76D757946}">
      <dgm:prSet/>
      <dgm:spPr/>
      <dgm:t>
        <a:bodyPr/>
        <a:lstStyle/>
        <a:p>
          <a:endParaRPr lang="ru-RU"/>
        </a:p>
      </dgm:t>
    </dgm:pt>
    <dgm:pt modelId="{89EA7D32-8906-2546-8819-7B81FD2E9D47}">
      <dgm:prSet phldrT="[Текст]"/>
      <dgm:spPr/>
      <dgm:t>
        <a:bodyPr/>
        <a:lstStyle/>
        <a:p>
          <a:r>
            <a:rPr lang="ru-RU" dirty="0"/>
            <a:t>Программы повышения квалификации и переподготовки</a:t>
          </a:r>
        </a:p>
      </dgm:t>
    </dgm:pt>
    <dgm:pt modelId="{FBBDC02E-FF9D-8947-9181-EF375FD1D807}" type="sibTrans" cxnId="{59E07B40-FDAC-8B41-895C-234853DBF95C}">
      <dgm:prSet/>
      <dgm:spPr/>
      <dgm:t>
        <a:bodyPr/>
        <a:lstStyle/>
        <a:p>
          <a:endParaRPr lang="ru-RU"/>
        </a:p>
      </dgm:t>
    </dgm:pt>
    <dgm:pt modelId="{8FDABDEB-588F-9849-9FC4-82D0A2340D80}" type="parTrans" cxnId="{59E07B40-FDAC-8B41-895C-234853DBF95C}">
      <dgm:prSet/>
      <dgm:spPr/>
      <dgm:t>
        <a:bodyPr/>
        <a:lstStyle/>
        <a:p>
          <a:endParaRPr lang="ru-RU"/>
        </a:p>
      </dgm:t>
    </dgm:pt>
    <dgm:pt modelId="{1143F162-02E0-A84B-9D0F-0EEDAA7A78FD}" type="pres">
      <dgm:prSet presAssocID="{E2D4581B-D2CC-C14A-9C09-3FDB6C3F64EF}" presName="linearFlow" presStyleCnt="0">
        <dgm:presLayoutVars>
          <dgm:dir/>
          <dgm:animLvl val="lvl"/>
          <dgm:resizeHandles val="exact"/>
        </dgm:presLayoutVars>
      </dgm:prSet>
      <dgm:spPr/>
    </dgm:pt>
    <dgm:pt modelId="{4BAB7613-D474-2746-95D4-3B72BA9D0024}" type="pres">
      <dgm:prSet presAssocID="{DB85F322-30CD-7E42-9B6F-1D142D2CF3AC}" presName="composite" presStyleCnt="0"/>
      <dgm:spPr/>
    </dgm:pt>
    <dgm:pt modelId="{7AAD1687-3150-C345-B501-DA286737965C}" type="pres">
      <dgm:prSet presAssocID="{DB85F322-30CD-7E42-9B6F-1D142D2CF3AC}" presName="parentText" presStyleLbl="alignNode1" presStyleIdx="0" presStyleCnt="2" custScaleX="178774">
        <dgm:presLayoutVars>
          <dgm:chMax val="1"/>
          <dgm:bulletEnabled val="1"/>
        </dgm:presLayoutVars>
      </dgm:prSet>
      <dgm:spPr/>
    </dgm:pt>
    <dgm:pt modelId="{C6B36CD7-EAD4-8245-8B97-59492FA0E2C3}" type="pres">
      <dgm:prSet presAssocID="{DB85F322-30CD-7E42-9B6F-1D142D2CF3AC}" presName="descendantText" presStyleLbl="alignAcc1" presStyleIdx="0" presStyleCnt="2" custScaleX="79452" custLinFactNeighborX="13792" custLinFactNeighborY="1690">
        <dgm:presLayoutVars>
          <dgm:bulletEnabled val="1"/>
        </dgm:presLayoutVars>
      </dgm:prSet>
      <dgm:spPr/>
    </dgm:pt>
    <dgm:pt modelId="{ACB1667C-A750-5D4C-A8A3-3F14FDA1808E}" type="pres">
      <dgm:prSet presAssocID="{AE556B21-A206-BC47-A30D-BB704512855E}" presName="sp" presStyleCnt="0"/>
      <dgm:spPr/>
    </dgm:pt>
    <dgm:pt modelId="{5DF56FD8-DD85-E640-ACDF-3AB66F2A3B83}" type="pres">
      <dgm:prSet presAssocID="{BC824032-0659-BD40-A468-99532AAA3B48}" presName="composite" presStyleCnt="0"/>
      <dgm:spPr/>
    </dgm:pt>
    <dgm:pt modelId="{C734CAE8-6735-8D48-B35F-D1D32E414339}" type="pres">
      <dgm:prSet presAssocID="{BC824032-0659-BD40-A468-99532AAA3B48}" presName="parentText" presStyleLbl="alignNode1" presStyleIdx="1" presStyleCnt="2" custScaleX="179244">
        <dgm:presLayoutVars>
          <dgm:chMax val="1"/>
          <dgm:bulletEnabled val="1"/>
        </dgm:presLayoutVars>
      </dgm:prSet>
      <dgm:spPr/>
    </dgm:pt>
    <dgm:pt modelId="{ECE0D4C1-0E97-1C4F-B511-07884C1B1304}" type="pres">
      <dgm:prSet presAssocID="{BC824032-0659-BD40-A468-99532AAA3B48}" presName="descendantText" presStyleLbl="alignAcc1" presStyleIdx="1" presStyleCnt="2" custScaleX="78697" custLinFactNeighborX="1644" custLinFactNeighborY="-1007">
        <dgm:presLayoutVars>
          <dgm:bulletEnabled val="1"/>
        </dgm:presLayoutVars>
      </dgm:prSet>
      <dgm:spPr/>
    </dgm:pt>
  </dgm:ptLst>
  <dgm:cxnLst>
    <dgm:cxn modelId="{59E07B40-FDAC-8B41-895C-234853DBF95C}" srcId="{BC824032-0659-BD40-A468-99532AAA3B48}" destId="{89EA7D32-8906-2546-8819-7B81FD2E9D47}" srcOrd="1" destOrd="0" parTransId="{8FDABDEB-588F-9849-9FC4-82D0A2340D80}" sibTransId="{FBBDC02E-FF9D-8947-9181-EF375FD1D807}"/>
    <dgm:cxn modelId="{DFDFCE71-14F8-B04F-91F1-5FBBBABE6AFE}" type="presOf" srcId="{89EA7D32-8906-2546-8819-7B81FD2E9D47}" destId="{ECE0D4C1-0E97-1C4F-B511-07884C1B1304}" srcOrd="0" destOrd="1" presId="urn:microsoft.com/office/officeart/2005/8/layout/chevron2"/>
    <dgm:cxn modelId="{B4F7497D-7C7C-1B4C-8326-DA52B5610D7A}" type="presOf" srcId="{DB85F322-30CD-7E42-9B6F-1D142D2CF3AC}" destId="{7AAD1687-3150-C345-B501-DA286737965C}" srcOrd="0" destOrd="0" presId="urn:microsoft.com/office/officeart/2005/8/layout/chevron2"/>
    <dgm:cxn modelId="{F6FEE888-44AE-C347-A4CA-559A4CE679F3}" type="presOf" srcId="{BC824032-0659-BD40-A468-99532AAA3B48}" destId="{C734CAE8-6735-8D48-B35F-D1D32E414339}" srcOrd="0" destOrd="0" presId="urn:microsoft.com/office/officeart/2005/8/layout/chevron2"/>
    <dgm:cxn modelId="{4074B8A7-5E51-1349-B94A-C87604D8D155}" type="presOf" srcId="{16BB6308-008D-9046-BDDF-E395ABEE8FB3}" destId="{ECE0D4C1-0E97-1C4F-B511-07884C1B1304}" srcOrd="0" destOrd="0" presId="urn:microsoft.com/office/officeart/2005/8/layout/chevron2"/>
    <dgm:cxn modelId="{8592C6AC-EDCD-814E-93CD-7ED7EE09FABD}" type="presOf" srcId="{55697CA1-94B7-6448-82B1-C38FA9026E82}" destId="{C6B36CD7-EAD4-8245-8B97-59492FA0E2C3}" srcOrd="0" destOrd="0" presId="urn:microsoft.com/office/officeart/2005/8/layout/chevron2"/>
    <dgm:cxn modelId="{7E53DDB5-CAFB-ED4B-9650-10A4528B6A61}" type="presOf" srcId="{E2D4581B-D2CC-C14A-9C09-3FDB6C3F64EF}" destId="{1143F162-02E0-A84B-9D0F-0EEDAA7A78FD}" srcOrd="0" destOrd="0" presId="urn:microsoft.com/office/officeart/2005/8/layout/chevron2"/>
    <dgm:cxn modelId="{779D6BB8-2F9E-244E-8034-ADD76D757946}" srcId="{BC824032-0659-BD40-A468-99532AAA3B48}" destId="{16BB6308-008D-9046-BDDF-E395ABEE8FB3}" srcOrd="0" destOrd="0" parTransId="{19542FEF-F7F7-6F4B-A4D3-E20A08F6093D}" sibTransId="{DC29C9B6-43FF-8A40-A716-F58403E1D79C}"/>
    <dgm:cxn modelId="{E6C788C7-A52D-A743-A52C-7C8C634C3EDA}" srcId="{E2D4581B-D2CC-C14A-9C09-3FDB6C3F64EF}" destId="{DB85F322-30CD-7E42-9B6F-1D142D2CF3AC}" srcOrd="0" destOrd="0" parTransId="{DDC236A8-9EFF-9E4F-921B-619141A874C1}" sibTransId="{AE556B21-A206-BC47-A30D-BB704512855E}"/>
    <dgm:cxn modelId="{E08119D0-1232-414A-A2B2-CD4976BF0262}" srcId="{E2D4581B-D2CC-C14A-9C09-3FDB6C3F64EF}" destId="{BC824032-0659-BD40-A468-99532AAA3B48}" srcOrd="1" destOrd="0" parTransId="{6D772094-8C1D-334F-946A-4B0FEB18CA4B}" sibTransId="{A2D43018-419F-4043-915D-C22510BCFFC5}"/>
    <dgm:cxn modelId="{E31604DB-8818-4745-82F4-BEE46785E856}" srcId="{DB85F322-30CD-7E42-9B6F-1D142D2CF3AC}" destId="{55697CA1-94B7-6448-82B1-C38FA9026E82}" srcOrd="0" destOrd="0" parTransId="{B052A44F-21A1-2047-BE01-315405E9BE00}" sibTransId="{DE952885-6414-D147-9D01-1A6E55B3424E}"/>
    <dgm:cxn modelId="{7D1E9D40-AF5A-D240-8B2A-57A4C377C98D}" type="presParOf" srcId="{1143F162-02E0-A84B-9D0F-0EEDAA7A78FD}" destId="{4BAB7613-D474-2746-95D4-3B72BA9D0024}" srcOrd="0" destOrd="0" presId="urn:microsoft.com/office/officeart/2005/8/layout/chevron2"/>
    <dgm:cxn modelId="{F8150ACA-E90B-E841-A2A8-B410AA7342E2}" type="presParOf" srcId="{4BAB7613-D474-2746-95D4-3B72BA9D0024}" destId="{7AAD1687-3150-C345-B501-DA286737965C}" srcOrd="0" destOrd="0" presId="urn:microsoft.com/office/officeart/2005/8/layout/chevron2"/>
    <dgm:cxn modelId="{EF6FD40B-6A7B-B041-9A67-666EFF175DE8}" type="presParOf" srcId="{4BAB7613-D474-2746-95D4-3B72BA9D0024}" destId="{C6B36CD7-EAD4-8245-8B97-59492FA0E2C3}" srcOrd="1" destOrd="0" presId="urn:microsoft.com/office/officeart/2005/8/layout/chevron2"/>
    <dgm:cxn modelId="{679163F4-F854-794B-8390-9997E7DAE3A9}" type="presParOf" srcId="{1143F162-02E0-A84B-9D0F-0EEDAA7A78FD}" destId="{ACB1667C-A750-5D4C-A8A3-3F14FDA1808E}" srcOrd="1" destOrd="0" presId="urn:microsoft.com/office/officeart/2005/8/layout/chevron2"/>
    <dgm:cxn modelId="{AED9A3EE-548C-8A4B-A514-5EE05FACA5EA}" type="presParOf" srcId="{1143F162-02E0-A84B-9D0F-0EEDAA7A78FD}" destId="{5DF56FD8-DD85-E640-ACDF-3AB66F2A3B83}" srcOrd="2" destOrd="0" presId="urn:microsoft.com/office/officeart/2005/8/layout/chevron2"/>
    <dgm:cxn modelId="{913C0B10-5319-514F-AB8F-AD35FF3A1935}" type="presParOf" srcId="{5DF56FD8-DD85-E640-ACDF-3AB66F2A3B83}" destId="{C734CAE8-6735-8D48-B35F-D1D32E414339}" srcOrd="0" destOrd="0" presId="urn:microsoft.com/office/officeart/2005/8/layout/chevron2"/>
    <dgm:cxn modelId="{FE01FF74-3BC9-DD4A-BAF3-F79937A9793A}" type="presParOf" srcId="{5DF56FD8-DD85-E640-ACDF-3AB66F2A3B83}" destId="{ECE0D4C1-0E97-1C4F-B511-07884C1B13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AE752-0D3C-9043-AC3B-653475DCFEF6}">
      <dsp:nvSpPr>
        <dsp:cNvPr id="0" name=""/>
        <dsp:cNvSpPr/>
      </dsp:nvSpPr>
      <dsp:spPr>
        <a:xfrm>
          <a:off x="10977" y="370034"/>
          <a:ext cx="2368110" cy="201045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C1CE2-4E2C-6743-B02F-E7B197D4F307}">
      <dsp:nvSpPr>
        <dsp:cNvPr id="0" name=""/>
        <dsp:cNvSpPr/>
      </dsp:nvSpPr>
      <dsp:spPr>
        <a:xfrm>
          <a:off x="269956" y="616065"/>
          <a:ext cx="2368110" cy="2010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Стратегия повышения финансовой грамотности в Российской Федерации на 2017-2023 </a:t>
          </a:r>
          <a:r>
            <a:rPr lang="ru-RU" sz="1600" kern="1200" dirty="0" err="1"/>
            <a:t>гг</a:t>
          </a:r>
          <a:r>
            <a:rPr lang="ru-RU" sz="1600" kern="1200" dirty="0"/>
            <a:t> </a:t>
          </a:r>
          <a:r>
            <a:rPr lang="ru-RU" sz="1600" i="1" kern="1200" dirty="0"/>
            <a:t>(распоряжение Правительства РФ от 25.09.2017 №2039-р</a:t>
          </a:r>
          <a:r>
            <a:rPr lang="ru-RU" sz="1400" i="1" kern="1200" dirty="0"/>
            <a:t>)</a:t>
          </a:r>
          <a:endParaRPr lang="en-US" sz="1400" kern="1200" dirty="0"/>
        </a:p>
      </dsp:txBody>
      <dsp:txXfrm>
        <a:off x="328840" y="674949"/>
        <a:ext cx="2250342" cy="1892683"/>
      </dsp:txXfrm>
    </dsp:sp>
    <dsp:sp modelId="{F3076CAA-064C-6E48-8911-55CD883B9C2D}">
      <dsp:nvSpPr>
        <dsp:cNvPr id="0" name=""/>
        <dsp:cNvSpPr/>
      </dsp:nvSpPr>
      <dsp:spPr>
        <a:xfrm>
          <a:off x="2851642" y="314753"/>
          <a:ext cx="2330817" cy="204730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F47C3-CEE4-954C-964B-FDB3F0EE7AAA}">
      <dsp:nvSpPr>
        <dsp:cNvPr id="0" name=""/>
        <dsp:cNvSpPr/>
      </dsp:nvSpPr>
      <dsp:spPr>
        <a:xfrm>
          <a:off x="3110622" y="560784"/>
          <a:ext cx="2330817" cy="2047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Единая рамка компетенций по финансовой грамотности для школьников и взрослых </a:t>
          </a:r>
          <a:r>
            <a:rPr lang="ru-RU" sz="1600" i="1" kern="1200" dirty="0"/>
            <a:t>(утверждена Министерством финансов РФ и Банком России 2021 г. )</a:t>
          </a:r>
          <a:endParaRPr lang="en-US" sz="1600" kern="1200" dirty="0"/>
        </a:p>
      </dsp:txBody>
      <dsp:txXfrm>
        <a:off x="3170586" y="620748"/>
        <a:ext cx="2210889" cy="1927377"/>
      </dsp:txXfrm>
    </dsp:sp>
    <dsp:sp modelId="{F7C3175A-4D0D-7F44-8624-81D75DB3C692}">
      <dsp:nvSpPr>
        <dsp:cNvPr id="0" name=""/>
        <dsp:cNvSpPr/>
      </dsp:nvSpPr>
      <dsp:spPr>
        <a:xfrm>
          <a:off x="5737269" y="366689"/>
          <a:ext cx="2088971" cy="186103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85AC3-D78B-A244-B385-44F004124559}">
      <dsp:nvSpPr>
        <dsp:cNvPr id="0" name=""/>
        <dsp:cNvSpPr/>
      </dsp:nvSpPr>
      <dsp:spPr>
        <a:xfrm>
          <a:off x="5996249" y="612720"/>
          <a:ext cx="2088971" cy="18610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Стратегия развития финансового рынка РФ до 2030 г. </a:t>
          </a:r>
          <a:r>
            <a:rPr lang="ru-RU" sz="1400" i="1" kern="1200" dirty="0"/>
            <a:t>(распоряжение Правительства РФ от 29.12.2022 №4355-р)</a:t>
          </a:r>
          <a:endParaRPr lang="en-US" sz="1400" kern="1200" dirty="0"/>
        </a:p>
      </dsp:txBody>
      <dsp:txXfrm>
        <a:off x="6050757" y="667228"/>
        <a:ext cx="1979955" cy="1752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D1687-3150-C345-B501-DA286737965C}">
      <dsp:nvSpPr>
        <dsp:cNvPr id="0" name=""/>
        <dsp:cNvSpPr/>
      </dsp:nvSpPr>
      <dsp:spPr>
        <a:xfrm rot="5400000">
          <a:off x="577488" y="-337410"/>
          <a:ext cx="2709083" cy="33901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Универсальные компетенции</a:t>
          </a:r>
        </a:p>
      </dsp:txBody>
      <dsp:txXfrm rot="-5400000">
        <a:off x="236932" y="3146"/>
        <a:ext cx="3390196" cy="2709083"/>
      </dsp:txXfrm>
    </dsp:sp>
    <dsp:sp modelId="{C6B36CD7-EAD4-8245-8B97-59492FA0E2C3}">
      <dsp:nvSpPr>
        <dsp:cNvPr id="0" name=""/>
        <dsp:cNvSpPr/>
      </dsp:nvSpPr>
      <dsp:spPr>
        <a:xfrm rot="5400000">
          <a:off x="5024608" y="-970346"/>
          <a:ext cx="1760904" cy="3767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Академические программы подготовки бакалавров</a:t>
          </a:r>
        </a:p>
      </dsp:txBody>
      <dsp:txXfrm rot="-5400000">
        <a:off x="4021357" y="118865"/>
        <a:ext cx="3681447" cy="1588984"/>
      </dsp:txXfrm>
    </dsp:sp>
    <dsp:sp modelId="{C734CAE8-6735-8D48-B35F-D1D32E414339}">
      <dsp:nvSpPr>
        <dsp:cNvPr id="0" name=""/>
        <dsp:cNvSpPr/>
      </dsp:nvSpPr>
      <dsp:spPr>
        <a:xfrm rot="5400000">
          <a:off x="581945" y="2085005"/>
          <a:ext cx="2709083" cy="33991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Профессиональные компетенции</a:t>
          </a:r>
        </a:p>
      </dsp:txBody>
      <dsp:txXfrm rot="-5400000">
        <a:off x="236933" y="2430017"/>
        <a:ext cx="3399108" cy="2709083"/>
      </dsp:txXfrm>
    </dsp:sp>
    <dsp:sp modelId="{ECE0D4C1-0E97-1C4F-B511-07884C1B1304}">
      <dsp:nvSpPr>
        <dsp:cNvPr id="0" name=""/>
        <dsp:cNvSpPr/>
      </dsp:nvSpPr>
      <dsp:spPr>
        <a:xfrm rot="5400000">
          <a:off x="6277993" y="36467"/>
          <a:ext cx="1760904" cy="6512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Академические программы подготовки бакалавров, магистров, специалистов, аспирантов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Программы повышения квалификации и переподготовки</a:t>
          </a:r>
        </a:p>
      </dsp:txBody>
      <dsp:txXfrm rot="-5400000">
        <a:off x="3902175" y="2498245"/>
        <a:ext cx="6426580" cy="1588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37E89-0506-D442-9025-588E88BDC54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3A2A-4654-3D47-B2BA-F3AE57B62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E3A2A-4654-3D47-B2BA-F3AE57B62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8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30560-E3D4-1113-8F0A-1ECAE0019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D07554-13DA-2A81-A022-475C02663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5DAFE6-22D5-7D46-C4FD-0C69C7C5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F2199-42B7-607B-1F70-E769D05D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6A4EDC-E25A-3C4C-61AE-1419DF27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BC174-CCB5-58A0-8BAD-C903E567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842C9A-83B7-2BD5-F997-0BABA553E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B3AF6-8E0D-CDF6-64DE-8B2A7A0E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7A598-95EA-844B-F630-0DEB2A0C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27196F-9148-5F3A-25A4-B4EE6BAD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4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290F6B-FE54-8F04-E306-A9C89C87A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81DD12-BB08-30F6-440F-2C75BDE04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CC779-BCF4-9C4B-D727-6EC00D549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41B56-D4BE-2F0A-7E0B-2C2460D5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616911-6F81-DCA2-CA85-3431F058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4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0FFDB-C292-F8E8-B49B-0B7E2341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B26D9-93CC-A838-33A8-839E4D9E1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70308-33BD-2F64-7B4F-6D7809DA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96476-BA2C-F71E-236E-16088BA1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B946F7-4C39-AA44-0204-24A3B6D3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1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1BAB5-3BAA-C29F-B02C-6FE5C940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4A5FD6-7996-4434-BE5E-5D78CC24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EFF947-4C07-D80B-7D04-C6C8EE8E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E1A1EE-BD22-6FAD-1FDB-74B0B0DA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C2B3B-349A-5F8C-B8B1-E9A220AC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0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BA080-B4E3-2220-8FD9-5CA096B8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FAF646-34BB-D175-44B9-7D695D5B8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FFB89A-3AB9-F572-81C2-FAB7501E8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835574-5290-7B62-1D2F-DCF21153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2C67BD-DB06-5ECE-F110-2CC1E6F0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BC5FF7-F8E0-5BB9-CD06-03D9E823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3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78A39-752F-DBAF-9B1A-922CEE84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7391D-9835-C310-BCD2-7AD410351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81070D-4C41-6DD9-52CE-4C2828F27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C7F452-EBD8-FEED-309F-34CF124D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CAF558-C609-D22C-B346-5F142EE36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D88F88-8103-5B72-1C6F-BDF5CA16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D3D92C-269D-9221-9E9B-92F98E0B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54EFE2-A165-6ABF-42EC-F74F81B7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2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B31B2-EE68-67CA-1675-F46EB4A3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BDFFDC-54A2-1ECD-6AD2-16DDF957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3861EC-FEB5-7A32-4D1C-550AFE0D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638B60-956A-A657-8822-3260A7E1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5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F91733-47DA-8BDA-E9FA-7CECEA86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36CE1C-7A12-8A5C-F0DE-FED1F84D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20C019-6676-49F6-4D42-6584B58D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6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E5F8F-FDE1-3176-458D-A9322AEC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2A7E0-6AF1-DEDE-D665-4303D7893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40EF08-824C-BF0D-3CE7-2A8644816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2818F2-F610-A6DB-D1DC-314F1DA3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288AF-D1A4-A248-C43C-B73DF9B2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02C72-1051-27EE-2930-B764017D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0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48678-D9FB-48CE-E424-090AF561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20CA27-0973-AD22-6FD8-A05D61630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8629A2-4E3D-2899-443E-C5520071E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7C892B-756A-DE72-2082-E4E68CF8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2E1606-7D2D-5587-8104-3BE07C1F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3407F5-830C-9566-2FB5-A2B8105C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6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C48FD-6AA6-00DA-80DA-06887D67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C55DA0-1BF1-405E-F511-477EFAE1C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8E31FF-1EF6-8ACE-834C-41B30A915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EDDE-9B4D-DB49-85EC-0E24CCB2686E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C4B82D-020E-E1B0-AFD8-B0B976D90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FF25C-F926-50BA-1ED8-7D2C178F0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86A4-3252-594A-B473-7CA7C416C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9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3BA14B-407C-FE1A-90B4-76B383570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019" y="4425868"/>
            <a:ext cx="9840569" cy="2008328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Телешова Ирина Георгиевна,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руководитель ФСМЦ повышения финансовой грамотности студентов,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экономический факультет МГУ имени </a:t>
            </a:r>
            <a:r>
              <a:rPr lang="ru-RU" sz="2000" dirty="0" err="1"/>
              <a:t>М.В.Ломоносова</a:t>
            </a:r>
            <a:endParaRPr lang="ru-RU" sz="2000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Санкт-Петербург, 16 марта 2023 г.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A669E82-1A98-DA11-1DF1-BFC79D312C31}"/>
              </a:ext>
            </a:extLst>
          </p:cNvPr>
          <p:cNvSpPr/>
          <p:nvPr/>
        </p:nvSpPr>
        <p:spPr>
          <a:xfrm>
            <a:off x="2889584" y="324979"/>
            <a:ext cx="6412832" cy="1130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Круглый стол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«Подготовка преподавателей по финансовой грамотности: проблемы и перспективы в условиях дефицита кадров»</a:t>
            </a:r>
            <a:endParaRPr lang="ru-RU" sz="2000" b="1" dirty="0"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98B881F-53BD-0E11-6EE9-673A2534482A}"/>
              </a:ext>
            </a:extLst>
          </p:cNvPr>
          <p:cNvSpPr/>
          <p:nvPr/>
        </p:nvSpPr>
        <p:spPr>
          <a:xfrm>
            <a:off x="2145642" y="2190814"/>
            <a:ext cx="7724274" cy="1500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Формирование компетенций в области финансовой грамотности как область профессиональной деятельности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DE78C02-9BE2-838F-8AA8-4C6AF8522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032" y="324979"/>
            <a:ext cx="2453936" cy="61348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EB53C2-B650-C518-95C0-6BF265580D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32" y="423804"/>
            <a:ext cx="2453936" cy="31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1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6ACC69-2425-28AE-164A-A155D214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274"/>
            <a:ext cx="10515600" cy="5310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ru-RU" sz="3600" dirty="0"/>
              <a:t>Спасибо за внимание</a:t>
            </a:r>
          </a:p>
          <a:p>
            <a:pPr marL="0" indent="0" algn="ctr">
              <a:buNone/>
            </a:pPr>
            <a:r>
              <a:rPr lang="en-US" sz="3600" dirty="0" err="1"/>
              <a:t>teleshova@econ.msu.ru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084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8ADB4-2C96-923E-6293-0A5C8C11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3200" b="1" dirty="0"/>
              <a:t>Финансовая грамотность и рынок труда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Объект 2">
            <a:extLst>
              <a:ext uri="{FF2B5EF4-FFF2-40B4-BE49-F238E27FC236}">
                <a16:creationId xmlns:a16="http://schemas.microsoft.com/office/drawing/2014/main" id="{CE53E3AC-9467-E05E-1091-C7B8CE847D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023663"/>
              </p:ext>
            </p:extLst>
          </p:nvPr>
        </p:nvGraphicFramePr>
        <p:xfrm>
          <a:off x="3801979" y="187335"/>
          <a:ext cx="8085221" cy="3585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>
            <a:extLst>
              <a:ext uri="{FF2B5EF4-FFF2-40B4-BE49-F238E27FC236}">
                <a16:creationId xmlns:a16="http://schemas.microsoft.com/office/drawing/2014/main" id="{F8A1311C-02BD-2014-DD7A-4C026A21EDEB}"/>
              </a:ext>
            </a:extLst>
          </p:cNvPr>
          <p:cNvSpPr/>
          <p:nvPr/>
        </p:nvSpPr>
        <p:spPr>
          <a:xfrm>
            <a:off x="7844589" y="3032242"/>
            <a:ext cx="570015" cy="76889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F381258-9646-5CEE-8B60-13F6F3617061}"/>
              </a:ext>
            </a:extLst>
          </p:cNvPr>
          <p:cNvSpPr/>
          <p:nvPr/>
        </p:nvSpPr>
        <p:spPr>
          <a:xfrm>
            <a:off x="5083022" y="4002539"/>
            <a:ext cx="6051884" cy="7688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Универсальные, общепрофессиональные и профессиональные компетенции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CFDF23A-8B8C-86B9-976C-12B47D6A4316}"/>
              </a:ext>
            </a:extLst>
          </p:cNvPr>
          <p:cNvSpPr/>
          <p:nvPr/>
        </p:nvSpPr>
        <p:spPr>
          <a:xfrm>
            <a:off x="5363112" y="5607188"/>
            <a:ext cx="6051884" cy="924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Учитель, преподаватель, консультант, </a:t>
            </a:r>
            <a:r>
              <a:rPr lang="ru-RU" sz="2800" dirty="0" err="1">
                <a:solidFill>
                  <a:srgbClr val="FF0000"/>
                </a:solidFill>
              </a:rPr>
              <a:t>тьютер</a:t>
            </a:r>
            <a:r>
              <a:rPr lang="ru-RU" sz="2800" dirty="0">
                <a:solidFill>
                  <a:srgbClr val="FF0000"/>
                </a:solidFill>
              </a:rPr>
              <a:t>, волонтер… </a:t>
            </a:r>
          </a:p>
        </p:txBody>
      </p:sp>
      <p:sp>
        <p:nvSpPr>
          <p:cNvPr id="18" name="Стрелка вверх 17">
            <a:extLst>
              <a:ext uri="{FF2B5EF4-FFF2-40B4-BE49-F238E27FC236}">
                <a16:creationId xmlns:a16="http://schemas.microsoft.com/office/drawing/2014/main" id="{A194BBDA-70FF-CCE4-3B3C-FB3A99E0AE2E}"/>
              </a:ext>
            </a:extLst>
          </p:cNvPr>
          <p:cNvSpPr/>
          <p:nvPr/>
        </p:nvSpPr>
        <p:spPr>
          <a:xfrm>
            <a:off x="7819039" y="4804944"/>
            <a:ext cx="570015" cy="76889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Школьный класс со сплошной заливкой">
            <a:extLst>
              <a:ext uri="{FF2B5EF4-FFF2-40B4-BE49-F238E27FC236}">
                <a16:creationId xmlns:a16="http://schemas.microsoft.com/office/drawing/2014/main" id="{44B9D887-5869-F4F8-9769-A9995A45F8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5725" y="5472112"/>
            <a:ext cx="914400" cy="914400"/>
          </a:xfrm>
          <a:prstGeom prst="rect">
            <a:avLst/>
          </a:prstGeom>
        </p:spPr>
      </p:pic>
      <p:pic>
        <p:nvPicPr>
          <p:cNvPr id="12" name="Рисунок 11" descr="Группа женщин со сплошной заливкой">
            <a:extLst>
              <a:ext uri="{FF2B5EF4-FFF2-40B4-BE49-F238E27FC236}">
                <a16:creationId xmlns:a16="http://schemas.microsoft.com/office/drawing/2014/main" id="{43C8EE7A-7311-3223-B1AF-AE56800469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67657" y="400253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2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762AE-73D6-1331-0434-E3C6B808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040" y="-235277"/>
            <a:ext cx="10173010" cy="1554480"/>
          </a:xfrm>
        </p:spPr>
        <p:txBody>
          <a:bodyPr anchor="ctr">
            <a:normAutofit/>
          </a:bodyPr>
          <a:lstStyle/>
          <a:p>
            <a:r>
              <a:rPr lang="ru-RU" sz="3200" b="1" dirty="0"/>
              <a:t>Учитель, преподаватель, консультант, </a:t>
            </a:r>
            <a:r>
              <a:rPr lang="ru-RU" sz="3200" b="1" dirty="0" err="1"/>
              <a:t>тьютер</a:t>
            </a:r>
            <a:r>
              <a:rPr lang="ru-RU" sz="3200" b="1" dirty="0"/>
              <a:t>, волонтер…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B7F6AA5-F0B7-6C74-1C46-3A4263503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905713"/>
              </p:ext>
            </p:extLst>
          </p:nvPr>
        </p:nvGraphicFramePr>
        <p:xfrm>
          <a:off x="265659" y="1159507"/>
          <a:ext cx="11656326" cy="52533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8300">
                  <a:extLst>
                    <a:ext uri="{9D8B030D-6E8A-4147-A177-3AD203B41FA5}">
                      <a16:colId xmlns:a16="http://schemas.microsoft.com/office/drawing/2014/main" val="2252038837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965047095"/>
                    </a:ext>
                  </a:extLst>
                </a:gridCol>
                <a:gridCol w="1852863">
                  <a:extLst>
                    <a:ext uri="{9D8B030D-6E8A-4147-A177-3AD203B41FA5}">
                      <a16:colId xmlns:a16="http://schemas.microsoft.com/office/drawing/2014/main" val="171873672"/>
                    </a:ext>
                  </a:extLst>
                </a:gridCol>
                <a:gridCol w="2073710">
                  <a:extLst>
                    <a:ext uri="{9D8B030D-6E8A-4147-A177-3AD203B41FA5}">
                      <a16:colId xmlns:a16="http://schemas.microsoft.com/office/drawing/2014/main" val="3847364024"/>
                    </a:ext>
                  </a:extLst>
                </a:gridCol>
                <a:gridCol w="2353911">
                  <a:extLst>
                    <a:ext uri="{9D8B030D-6E8A-4147-A177-3AD203B41FA5}">
                      <a16:colId xmlns:a16="http://schemas.microsoft.com/office/drawing/2014/main" val="94990376"/>
                    </a:ext>
                  </a:extLst>
                </a:gridCol>
                <a:gridCol w="2094363">
                  <a:extLst>
                    <a:ext uri="{9D8B030D-6E8A-4147-A177-3AD203B41FA5}">
                      <a16:colId xmlns:a16="http://schemas.microsoft.com/office/drawing/2014/main" val="4118009701"/>
                    </a:ext>
                  </a:extLst>
                </a:gridCol>
              </a:tblGrid>
              <a:tr h="320674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+mn-lt"/>
                        </a:rPr>
                        <a:t>Категория</a:t>
                      </a:r>
                    </a:p>
                    <a:p>
                      <a:pPr algn="ctr"/>
                      <a:r>
                        <a:rPr lang="ru-RU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+mn-lt"/>
                        </a:rPr>
                        <a:t>Уровень образования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+mn-lt"/>
                        </a:rPr>
                        <a:t>Профессиональная деятельность 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801170"/>
                  </a:ext>
                </a:extLst>
              </a:tr>
              <a:tr h="320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+mn-lt"/>
                        </a:rPr>
                        <a:t>Воспитатель, учитель, преподаватель 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+mn-lt"/>
                        </a:rPr>
                        <a:t>тьютер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>
                          <a:effectLst/>
                          <a:latin typeface="+mn-lt"/>
                        </a:rPr>
                        <a:t>консультант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>
                          <a:effectLst/>
                          <a:latin typeface="+mn-lt"/>
                        </a:rPr>
                        <a:t>волонтер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722250"/>
                  </a:ext>
                </a:extLst>
              </a:tr>
              <a:tr h="751295">
                <a:tc rowSpan="2"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дети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Дошкольное образование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Воспитатель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специалист в области образования, сопровождающий дошкольника, школьника или студента на пути индивидуального развития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человек, который добровольно оказывает безвозмездную помощь людям, нуждающимся в особой поддержке и социальной защите, некоммерческим организациям, государству.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944032"/>
                  </a:ext>
                </a:extLst>
              </a:tr>
              <a:tr h="751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Школьное образование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Учитель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284486"/>
                  </a:ext>
                </a:extLst>
              </a:tr>
              <a:tr h="1037611">
                <a:tc rowSpan="2"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молодежь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Среднее профессиональное образование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Преподаватель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профессиональный 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специалист, который предоставляет консультационные услуги в различных областях</a:t>
                      </a:r>
                      <a:endParaRPr lang="ru-RU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986323"/>
                  </a:ext>
                </a:extLst>
              </a:tr>
              <a:tr h="751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Высшее образование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Преподаватель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36027"/>
                  </a:ext>
                </a:extLst>
              </a:tr>
              <a:tr h="72675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взрослые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</a:rPr>
                        <a:t>Дополнительное образование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+mn-lt"/>
                        </a:rPr>
                        <a:t>Преподаватель 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46" marR="44146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9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30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E0F2D-4857-802D-E4F5-D3A29D8E1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-25059"/>
            <a:ext cx="11910060" cy="69786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 «Об Образовании в Российской Федерации»</a:t>
            </a:r>
            <a:endParaRPr lang="ru-RU" sz="32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8271B3C-5E9D-DFAE-2B7C-A752AA3C7C58}"/>
              </a:ext>
            </a:extLst>
          </p:cNvPr>
          <p:cNvSpPr/>
          <p:nvPr/>
        </p:nvSpPr>
        <p:spPr>
          <a:xfrm>
            <a:off x="3522345" y="781127"/>
            <a:ext cx="4549140" cy="115935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7DBB01-E3E3-3D60-CC6A-F83E97FD3093}"/>
              </a:ext>
            </a:extLst>
          </p:cNvPr>
          <p:cNvSpPr/>
          <p:nvPr/>
        </p:nvSpPr>
        <p:spPr>
          <a:xfrm>
            <a:off x="168975" y="2148145"/>
            <a:ext cx="4671905" cy="15478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знаний, умений, навыков и компетенции, характеризующий подготовленность к выполнению определенного </a:t>
            </a: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 профессиональной деятельности </a:t>
            </a:r>
            <a:endParaRPr lang="ru-RU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ст.2 п.5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EDE23B-C2F1-A814-BDC9-8B1AFE3F5561}"/>
              </a:ext>
            </a:extLst>
          </p:cNvPr>
          <p:cNvSpPr/>
          <p:nvPr/>
        </p:nvSpPr>
        <p:spPr>
          <a:xfrm>
            <a:off x="6855019" y="2165417"/>
            <a:ext cx="4941217" cy="13234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присваиваемые по соответствующим </a:t>
            </a:r>
            <a:r>
              <a:rPr lang="ru-RU" sz="18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специальностям и направлениям подготовки </a:t>
            </a:r>
            <a:r>
              <a:rPr lang="ru-RU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</a:p>
          <a:p>
            <a:pPr algn="ctr"/>
            <a:r>
              <a:rPr lang="ru-RU" sz="180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ст.11 п.8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7AE886E-7F13-5682-B1BE-84B8EE6C3DB9}"/>
              </a:ext>
            </a:extLst>
          </p:cNvPr>
          <p:cNvCxnSpPr>
            <a:cxnSpLocks/>
            <a:stCxn id="4" idx="4"/>
          </p:cNvCxnSpPr>
          <p:nvPr/>
        </p:nvCxnSpPr>
        <p:spPr>
          <a:xfrm flipH="1">
            <a:off x="2175510" y="1940482"/>
            <a:ext cx="3621405" cy="224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576B0D23-D13A-44C5-C83E-105DAD68CC33}"/>
              </a:ext>
            </a:extLst>
          </p:cNvPr>
          <p:cNvCxnSpPr>
            <a:cxnSpLocks/>
          </p:cNvCxnSpPr>
          <p:nvPr/>
        </p:nvCxnSpPr>
        <p:spPr>
          <a:xfrm>
            <a:off x="5957291" y="1938838"/>
            <a:ext cx="3614947" cy="220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2104702-91FD-0FEE-43EB-30D7FEA24E07}"/>
              </a:ext>
            </a:extLst>
          </p:cNvPr>
          <p:cNvSpPr/>
          <p:nvPr/>
        </p:nvSpPr>
        <p:spPr>
          <a:xfrm>
            <a:off x="134629" y="3930148"/>
            <a:ext cx="4585899" cy="742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691A5C4-88BB-40BD-33E4-0F1A8FE95870}"/>
              </a:ext>
            </a:extLst>
          </p:cNvPr>
          <p:cNvSpPr/>
          <p:nvPr/>
        </p:nvSpPr>
        <p:spPr>
          <a:xfrm>
            <a:off x="134628" y="4907285"/>
            <a:ext cx="4585891" cy="948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деятельности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труда и социальной защиты Российской Федерации «Профессиональные стандарты»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(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://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profstandart.rosmintrud.ru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C98386C-238F-E5D6-3DBA-A026069BE84B}"/>
              </a:ext>
            </a:extLst>
          </p:cNvPr>
          <p:cNvCxnSpPr>
            <a:cxnSpLocks/>
          </p:cNvCxnSpPr>
          <p:nvPr/>
        </p:nvCxnSpPr>
        <p:spPr>
          <a:xfrm>
            <a:off x="2750362" y="3630974"/>
            <a:ext cx="10120" cy="38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DBDF5015-25BF-7BEF-ED94-BA28851340B4}"/>
              </a:ext>
            </a:extLst>
          </p:cNvPr>
          <p:cNvCxnSpPr>
            <a:cxnSpLocks/>
          </p:cNvCxnSpPr>
          <p:nvPr/>
        </p:nvCxnSpPr>
        <p:spPr>
          <a:xfrm>
            <a:off x="2671265" y="4757322"/>
            <a:ext cx="0" cy="318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CF2122B-1D59-3867-4213-8F430CFAC7CC}"/>
              </a:ext>
            </a:extLst>
          </p:cNvPr>
          <p:cNvSpPr/>
          <p:nvPr/>
        </p:nvSpPr>
        <p:spPr>
          <a:xfrm rot="330900">
            <a:off x="5240279" y="4144855"/>
            <a:ext cx="1259169" cy="274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ВО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F92228-E578-EF5F-C1C3-1F345E4C5416}"/>
              </a:ext>
            </a:extLst>
          </p:cNvPr>
          <p:cNvSpPr/>
          <p:nvPr/>
        </p:nvSpPr>
        <p:spPr>
          <a:xfrm>
            <a:off x="7010403" y="4031963"/>
            <a:ext cx="4785834" cy="12905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профессионального образования должно обеспечивать получение квалификации.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компетенции: УК; ОПК; ПК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Ст12 п.1</a:t>
            </a: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637BC370-CA9B-D209-A2E3-8475B06119E2}"/>
              </a:ext>
            </a:extLst>
          </p:cNvPr>
          <p:cNvCxnSpPr>
            <a:cxnSpLocks/>
          </p:cNvCxnSpPr>
          <p:nvPr/>
        </p:nvCxnSpPr>
        <p:spPr>
          <a:xfrm flipH="1">
            <a:off x="9389508" y="3656585"/>
            <a:ext cx="5949" cy="381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ABA67DDD-C89C-1746-8AC3-B035633E848B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4720528" y="4301623"/>
            <a:ext cx="2289875" cy="2249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CFE1556C-829F-60BB-779A-D9E44978C385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4720519" y="4541012"/>
            <a:ext cx="2289875" cy="8405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8DFA2AB2-D869-5157-CB15-81902ED13890}"/>
              </a:ext>
            </a:extLst>
          </p:cNvPr>
          <p:cNvSpPr/>
          <p:nvPr/>
        </p:nvSpPr>
        <p:spPr>
          <a:xfrm rot="20265388">
            <a:off x="5043115" y="4774531"/>
            <a:ext cx="1283718" cy="301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ВО</a:t>
            </a:r>
          </a:p>
        </p:txBody>
      </p:sp>
      <p:cxnSp>
        <p:nvCxnSpPr>
          <p:cNvPr id="44" name="Скругленная соединительная линия 43">
            <a:extLst>
              <a:ext uri="{FF2B5EF4-FFF2-40B4-BE49-F238E27FC236}">
                <a16:creationId xmlns:a16="http://schemas.microsoft.com/office/drawing/2014/main" id="{286321DD-8713-D871-D723-65386F90E028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829137" y="2827158"/>
            <a:ext cx="2025882" cy="122976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672D74E6-AD91-91ED-209B-F516127ADD3E}"/>
              </a:ext>
            </a:extLst>
          </p:cNvPr>
          <p:cNvSpPr/>
          <p:nvPr/>
        </p:nvSpPr>
        <p:spPr>
          <a:xfrm>
            <a:off x="5257800" y="2743200"/>
            <a:ext cx="1254251" cy="388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6CD94E89-60F5-E071-B865-31CBF565EEFD}"/>
              </a:ext>
            </a:extLst>
          </p:cNvPr>
          <p:cNvSpPr/>
          <p:nvPr/>
        </p:nvSpPr>
        <p:spPr>
          <a:xfrm>
            <a:off x="3042288" y="5676374"/>
            <a:ext cx="7936230" cy="11468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об образовании и (или) о квалификации: документы об образовании, документы об образовании и о квалификации, документы о квалификации</a:t>
            </a:r>
            <a:r>
              <a:rPr lang="ru-RU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7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A8EEA-3358-EAC1-33D9-2DF8364D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3200" b="1" dirty="0">
                <a:cs typeface="Calibri" panose="020F0502020204030204" pitchFamily="34" charset="0"/>
              </a:rPr>
              <a:t>Новое при разработке ФГОС ВО 4 и образовательных программ</a:t>
            </a:r>
            <a:endParaRPr lang="ru-RU" sz="3200" dirty="0">
              <a:cs typeface="Calibri" panose="020F0502020204030204" pitchFamily="34" charset="0"/>
            </a:endParaRP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9147F-B53C-D801-4B57-6EFA17D7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возможность получения нескольких квалификаций в рамках одной образовательной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74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F0E97-AF04-FCA4-1695-B76EA40C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" y="123428"/>
            <a:ext cx="11784330" cy="505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cs typeface="Times New Roman" panose="02020603050405020304" pitchFamily="18" charset="0"/>
              </a:rPr>
              <a:t>Возможность получения нескольких квалификаций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E1E35-1B3D-F994-1F53-64C6745B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628650"/>
            <a:ext cx="11811000" cy="587502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53B2ED-F487-3BB0-7A82-34C4E125E6E9}"/>
              </a:ext>
            </a:extLst>
          </p:cNvPr>
          <p:cNvSpPr/>
          <p:nvPr/>
        </p:nvSpPr>
        <p:spPr>
          <a:xfrm>
            <a:off x="348615" y="1728232"/>
            <a:ext cx="3829050" cy="42199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444444"/>
                </a:solidFill>
                <a:cs typeface="Times New Roman" panose="02020603050405020304" pitchFamily="18" charset="0"/>
              </a:rPr>
              <a:t>Ст.12 п.8.1</a:t>
            </a:r>
            <a:r>
              <a:rPr lang="ru-RU" sz="1400" dirty="0">
                <a:effectLst/>
                <a:cs typeface="Times New Roman" panose="02020603050405020304" pitchFamily="18" charset="0"/>
              </a:rPr>
              <a:t> </a:t>
            </a:r>
            <a:endParaRPr lang="ru-RU" sz="1400" dirty="0"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высшего образования в части </a:t>
            </a:r>
            <a:r>
              <a:rPr lang="ru-RU" sz="14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 </a:t>
            </a:r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разрабатываются организациями, осуществляющими образовательную деятельность, на основе </a:t>
            </a:r>
            <a:r>
              <a:rPr lang="ru-RU" sz="14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профессиональных стандартов (при наличии) </a:t>
            </a:r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могут включать в себя компетенции, отнесенные к одной или нескольким </a:t>
            </a:r>
            <a:r>
              <a:rPr lang="ru-RU" sz="14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специальностям и направлениям </a:t>
            </a:r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по соответствующим уровням профессионального образования или к укрупненным группам специальностей и направлений подготовки, а также </a:t>
            </a:r>
            <a:r>
              <a:rPr lang="ru-RU" sz="14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 области (областям) и виду (видам) профессиональной </a:t>
            </a:r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деятельности, в том числе с учетом возможности одновременного получения обучающимися </a:t>
            </a:r>
            <a:r>
              <a:rPr lang="ru-RU" sz="14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нескольких квалификаций</a:t>
            </a:r>
            <a:r>
              <a:rPr lang="ru-RU" sz="14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D962571-4E2F-169B-134F-C7D808C7BB48}"/>
              </a:ext>
            </a:extLst>
          </p:cNvPr>
          <p:cNvSpPr/>
          <p:nvPr/>
        </p:nvSpPr>
        <p:spPr>
          <a:xfrm>
            <a:off x="4966335" y="1371600"/>
            <a:ext cx="6877050" cy="51320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30000"/>
              </a:lnSpc>
            </a:pP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1.6</a:t>
            </a: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Организация вправе разрабатывать образовательную программу, включающую в себя компетенции, отнесенные к одной или нескольким специальностям и направлениям подготовки по соответствующим уровням профессионального образования или к УГСН, а также к области (областям) </a:t>
            </a:r>
            <a:b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и виду (видам) профессиональной деятельности, в том числе </a:t>
            </a:r>
            <a:r>
              <a:rPr lang="ru-RU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 учетом возможности одновременного получения обучающимися нескольких квалификаций.</a:t>
            </a:r>
          </a:p>
          <a:p>
            <a:pPr indent="450215" algn="just">
              <a:lnSpc>
                <a:spcPct val="130000"/>
              </a:lnSpc>
            </a:pPr>
            <a:r>
              <a:rPr lang="ru-RU" sz="1400" dirty="0">
                <a:solidFill>
                  <a:schemeClr val="tx1"/>
                </a:solidFill>
                <a:effectLst/>
              </a:rPr>
              <a:t> </a:t>
            </a: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При разработке образовательной программы с учетом возможности одновременного получения обучающимися нескольких квалификаций Организация исходит из квалификаций, указанных в Перечней специальностей и направлений подготовки высшего образования по программам бакалавриата, программам специалитета, программам магистратуры, программам ординатуры и программам ассистентуры-стажировки, </a:t>
            </a:r>
            <a:r>
              <a:rPr lang="ru-RU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квалификаций квалифицированного рабочего, служащего, указанных в Перечне профессий среднего профессионального образования, а также квалификаций, которые формируются по итогам реализации программ дополнительного профессионального образования и квалификаций, которые </a:t>
            </a:r>
            <a:r>
              <a:rPr lang="ru-RU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размещаются в Реестре сведений о проведении независимой оценки квалификаций</a:t>
            </a:r>
            <a:endPara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BBFC1AD-A630-F4DA-D883-07431AAF86E9}"/>
              </a:ext>
            </a:extLst>
          </p:cNvPr>
          <p:cNvSpPr/>
          <p:nvPr/>
        </p:nvSpPr>
        <p:spPr>
          <a:xfrm>
            <a:off x="493296" y="676175"/>
            <a:ext cx="3456722" cy="7676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Закон об Образовании РФ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FB456A7-BDF1-6F78-8246-C421D34D5C5F}"/>
              </a:ext>
            </a:extLst>
          </p:cNvPr>
          <p:cNvSpPr/>
          <p:nvPr/>
        </p:nvSpPr>
        <p:spPr>
          <a:xfrm>
            <a:off x="6485021" y="676175"/>
            <a:ext cx="4066674" cy="6039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ФГОС ВО 4 (макет)</a:t>
            </a:r>
          </a:p>
        </p:txBody>
      </p:sp>
    </p:spTree>
    <p:extLst>
      <p:ext uri="{BB962C8B-B14F-4D97-AF65-F5344CB8AC3E}">
        <p14:creationId xmlns:p14="http://schemas.microsoft.com/office/powerpoint/2010/main" val="80318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5C2A7-107F-7401-C673-969CD8CB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cs typeface="Times New Roman" panose="02020603050405020304" pitchFamily="18" charset="0"/>
              </a:rPr>
              <a:t>«Стыковка» рынка труда и системы образования</a:t>
            </a:r>
            <a:endParaRPr lang="ru-RU" sz="32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4D79AB-3F79-2E1E-9B5D-4374134BC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075" y="1309304"/>
            <a:ext cx="4762500" cy="1254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Академическая квалификация (направление/специальность)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основа для получения различных профессиональных квалификаций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B0F94B-85BB-E0E9-EDFD-5A9C8B776118}"/>
              </a:ext>
            </a:extLst>
          </p:cNvPr>
          <p:cNvSpPr/>
          <p:nvPr/>
        </p:nvSpPr>
        <p:spPr>
          <a:xfrm>
            <a:off x="7008019" y="1309131"/>
            <a:ext cx="4510565" cy="12354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Профессиональная квалификация (вид деятельности)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может быть получена на основе разных академических квалификаций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F14F274-3FA5-A40F-8BBD-E6A3630E3CF3}"/>
              </a:ext>
            </a:extLst>
          </p:cNvPr>
          <p:cNvSpPr/>
          <p:nvPr/>
        </p:nvSpPr>
        <p:spPr>
          <a:xfrm>
            <a:off x="62520" y="2889500"/>
            <a:ext cx="2795588" cy="1523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Академическая квалификация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уровень образования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направление подготовки, специальности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1F11238-B3AA-B805-AF2B-6904E0118B50}"/>
              </a:ext>
            </a:extLst>
          </p:cNvPr>
          <p:cNvSpPr/>
          <p:nvPr/>
        </p:nvSpPr>
        <p:spPr>
          <a:xfrm>
            <a:off x="3285782" y="2889500"/>
            <a:ext cx="2406015" cy="1523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Профессиональные квалификации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F70A8A-4F07-763E-28D1-E66F0E6362C9}"/>
              </a:ext>
            </a:extLst>
          </p:cNvPr>
          <p:cNvSpPr/>
          <p:nvPr/>
        </p:nvSpPr>
        <p:spPr>
          <a:xfrm>
            <a:off x="6407945" y="2930536"/>
            <a:ext cx="2173605" cy="14630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Профессиональная квалификация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C383AC5-20AD-13DA-20EF-304212B7645A}"/>
              </a:ext>
            </a:extLst>
          </p:cNvPr>
          <p:cNvSpPr/>
          <p:nvPr/>
        </p:nvSpPr>
        <p:spPr>
          <a:xfrm>
            <a:off x="9178769" y="2930536"/>
            <a:ext cx="2777011" cy="14630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Академические квалификации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уровень образования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направление подготовки, специальности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4C0F571-C610-CCBA-7E8C-A1FB3CC78C77}"/>
              </a:ext>
            </a:extLst>
          </p:cNvPr>
          <p:cNvCxnSpPr>
            <a:stCxn id="6" idx="3"/>
          </p:cNvCxnSpPr>
          <p:nvPr/>
        </p:nvCxnSpPr>
        <p:spPr>
          <a:xfrm flipV="1">
            <a:off x="2858108" y="3229543"/>
            <a:ext cx="381952" cy="42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CB0306D5-27E9-6E95-AF97-E25CF71AF414}"/>
              </a:ext>
            </a:extLst>
          </p:cNvPr>
          <p:cNvCxnSpPr>
            <a:stCxn id="6" idx="3"/>
          </p:cNvCxnSpPr>
          <p:nvPr/>
        </p:nvCxnSpPr>
        <p:spPr>
          <a:xfrm>
            <a:off x="2858108" y="3651024"/>
            <a:ext cx="4057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01EE4AC-5955-179F-B558-FFD7C1D52C27}"/>
              </a:ext>
            </a:extLst>
          </p:cNvPr>
          <p:cNvCxnSpPr>
            <a:stCxn id="6" idx="3"/>
          </p:cNvCxnSpPr>
          <p:nvPr/>
        </p:nvCxnSpPr>
        <p:spPr>
          <a:xfrm>
            <a:off x="2858108" y="3651024"/>
            <a:ext cx="405765" cy="435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7198A97-0742-7612-2A6B-D9D06C038618}"/>
              </a:ext>
            </a:extLst>
          </p:cNvPr>
          <p:cNvCxnSpPr>
            <a:stCxn id="8" idx="3"/>
          </p:cNvCxnSpPr>
          <p:nvPr/>
        </p:nvCxnSpPr>
        <p:spPr>
          <a:xfrm flipV="1">
            <a:off x="8581550" y="3296297"/>
            <a:ext cx="597219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768F0F6-F3C0-3327-EDE5-11478C93349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8581550" y="3614550"/>
            <a:ext cx="575310" cy="47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4B7DD2DE-4833-F3CC-D5D6-68299551FD2D}"/>
              </a:ext>
            </a:extLst>
          </p:cNvPr>
          <p:cNvCxnSpPr>
            <a:stCxn id="8" idx="3"/>
          </p:cNvCxnSpPr>
          <p:nvPr/>
        </p:nvCxnSpPr>
        <p:spPr>
          <a:xfrm>
            <a:off x="8581550" y="3662057"/>
            <a:ext cx="597219" cy="342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71E33F8-7C18-DCD7-9C5B-C37894CC34D7}"/>
              </a:ext>
            </a:extLst>
          </p:cNvPr>
          <p:cNvSpPr/>
          <p:nvPr/>
        </p:nvSpPr>
        <p:spPr>
          <a:xfrm>
            <a:off x="539828" y="4834028"/>
            <a:ext cx="11040430" cy="1749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Принцип выбора профессионального стандарта– взаимосоответствие (сопряжение) профессиональной и академической квалификаций </a:t>
            </a:r>
          </a:p>
          <a:p>
            <a:pPr algn="ctr"/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Зал заседаний со сплошной заливкой">
            <a:extLst>
              <a:ext uri="{FF2B5EF4-FFF2-40B4-BE49-F238E27FC236}">
                <a16:creationId xmlns:a16="http://schemas.microsoft.com/office/drawing/2014/main" id="{8F122A7D-F417-58FA-2EB1-A5415DDC0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2843" y="7259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9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E509C-B6D2-EC82-91F9-CFF61CA4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432" y="100432"/>
            <a:ext cx="10427368" cy="7417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cs typeface="Times New Roman" panose="02020603050405020304" pitchFamily="18" charset="0"/>
              </a:rPr>
              <a:t>«Стыковка» системы образования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ru-RU" sz="3200" b="1" dirty="0">
                <a:cs typeface="Times New Roman" panose="02020603050405020304" pitchFamily="18" charset="0"/>
              </a:rPr>
              <a:t>и рынка труда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DC324D-360A-8AEF-78FC-F52BDB40D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3" y="659377"/>
            <a:ext cx="11855114" cy="60981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F2AB93B0-997F-1C15-28BE-5808142FA6CF}"/>
              </a:ext>
            </a:extLst>
          </p:cNvPr>
          <p:cNvSpPr/>
          <p:nvPr/>
        </p:nvSpPr>
        <p:spPr>
          <a:xfrm>
            <a:off x="148384" y="2997569"/>
            <a:ext cx="3507208" cy="19347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УГСН «Экономика и управления»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Бакалавр /магистр экономики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Выпускники аспирантуры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5A676-C646-8E33-8001-DB2238771E5E}"/>
              </a:ext>
            </a:extLst>
          </p:cNvPr>
          <p:cNvSpPr/>
          <p:nvPr/>
        </p:nvSpPr>
        <p:spPr>
          <a:xfrm>
            <a:off x="8632654" y="2671011"/>
            <a:ext cx="3408949" cy="22613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УГСН «Образование и педагогические науки»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Бакалавр /магистр образования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Выпускники аспирантуры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833B413B-BF8E-59EE-5683-CCCE913F1182}"/>
              </a:ext>
            </a:extLst>
          </p:cNvPr>
          <p:cNvSpPr/>
          <p:nvPr/>
        </p:nvSpPr>
        <p:spPr>
          <a:xfrm>
            <a:off x="4718385" y="2878644"/>
            <a:ext cx="2755232" cy="10768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тьютер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3EE287D-5B3C-3475-991D-9704900F4FEB}"/>
              </a:ext>
            </a:extLst>
          </p:cNvPr>
          <p:cNvSpPr/>
          <p:nvPr/>
        </p:nvSpPr>
        <p:spPr>
          <a:xfrm>
            <a:off x="4718384" y="4093834"/>
            <a:ext cx="2755232" cy="116706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консультант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D72D6F0-37F0-39E2-AB02-A00D3BBBD172}"/>
              </a:ext>
            </a:extLst>
          </p:cNvPr>
          <p:cNvSpPr/>
          <p:nvPr/>
        </p:nvSpPr>
        <p:spPr>
          <a:xfrm>
            <a:off x="4718385" y="1712945"/>
            <a:ext cx="2719136" cy="107682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Учитель обществознания/экономики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8222079-066E-A894-754F-27D8FC3B19C4}"/>
              </a:ext>
            </a:extLst>
          </p:cNvPr>
          <p:cNvSpPr/>
          <p:nvPr/>
        </p:nvSpPr>
        <p:spPr>
          <a:xfrm>
            <a:off x="5049251" y="5488131"/>
            <a:ext cx="2209801" cy="107682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волонтеры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973175D-FF97-EF61-ACA3-A7687F62F7B8}"/>
              </a:ext>
            </a:extLst>
          </p:cNvPr>
          <p:cNvSpPr/>
          <p:nvPr/>
        </p:nvSpPr>
        <p:spPr>
          <a:xfrm>
            <a:off x="385008" y="842212"/>
            <a:ext cx="2907631" cy="9684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Академические программы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B476DE7-5E5A-4600-2C17-8CBC89FBCD13}"/>
              </a:ext>
            </a:extLst>
          </p:cNvPr>
          <p:cNvSpPr/>
          <p:nvPr/>
        </p:nvSpPr>
        <p:spPr>
          <a:xfrm>
            <a:off x="9015666" y="659377"/>
            <a:ext cx="2907629" cy="85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Академические программы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DC4163-BD82-F2FA-175D-34959ACE8B8A}"/>
              </a:ext>
            </a:extLst>
          </p:cNvPr>
          <p:cNvSpPr/>
          <p:nvPr/>
        </p:nvSpPr>
        <p:spPr>
          <a:xfrm>
            <a:off x="4114800" y="721895"/>
            <a:ext cx="4078705" cy="85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Профессиональная деятельность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C1313588-BAFE-812F-78F3-BDFEBC627E50}"/>
              </a:ext>
            </a:extLst>
          </p:cNvPr>
          <p:cNvCxnSpPr>
            <a:cxnSpLocks/>
          </p:cNvCxnSpPr>
          <p:nvPr/>
        </p:nvCxnSpPr>
        <p:spPr>
          <a:xfrm flipV="1">
            <a:off x="3631532" y="2354571"/>
            <a:ext cx="1076823" cy="137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0092165-9A7A-C05B-CA0E-5EB7527CBC20}"/>
              </a:ext>
            </a:extLst>
          </p:cNvPr>
          <p:cNvCxnSpPr>
            <a:cxnSpLocks/>
          </p:cNvCxnSpPr>
          <p:nvPr/>
        </p:nvCxnSpPr>
        <p:spPr>
          <a:xfrm flipV="1">
            <a:off x="3631533" y="3451924"/>
            <a:ext cx="1066793" cy="499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69A93813-6F25-C854-0702-CEF912043447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3649579" y="3901739"/>
            <a:ext cx="1068805" cy="77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64162BF2-257E-52FD-6DD6-4341C8F02A4A}"/>
              </a:ext>
            </a:extLst>
          </p:cNvPr>
          <p:cNvCxnSpPr>
            <a:cxnSpLocks/>
          </p:cNvCxnSpPr>
          <p:nvPr/>
        </p:nvCxnSpPr>
        <p:spPr>
          <a:xfrm>
            <a:off x="3675649" y="3957345"/>
            <a:ext cx="1373602" cy="206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6B3B5DD-D744-C18D-1EE9-27CB7DA89E65}"/>
              </a:ext>
            </a:extLst>
          </p:cNvPr>
          <p:cNvCxnSpPr>
            <a:cxnSpLocks/>
          </p:cNvCxnSpPr>
          <p:nvPr/>
        </p:nvCxnSpPr>
        <p:spPr>
          <a:xfrm flipH="1" flipV="1">
            <a:off x="7427491" y="2222396"/>
            <a:ext cx="1195133" cy="1550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E597491-CE1A-6BC4-95F7-5BC90D76B2D5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7473617" y="3417058"/>
            <a:ext cx="1140991" cy="365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15CF34E-F08B-2C7B-7EE6-20CD6A581EB3}"/>
              </a:ext>
            </a:extLst>
          </p:cNvPr>
          <p:cNvCxnSpPr>
            <a:cxnSpLocks/>
            <a:stCxn id="5" idx="2"/>
            <a:endCxn id="7" idx="6"/>
          </p:cNvCxnSpPr>
          <p:nvPr/>
        </p:nvCxnSpPr>
        <p:spPr>
          <a:xfrm flipH="1">
            <a:off x="7473616" y="3801705"/>
            <a:ext cx="1159038" cy="875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E1322BCA-1E67-DEF4-3A04-F20172262093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7259052" y="4701063"/>
            <a:ext cx="2125580" cy="1325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629D4B1-65CD-40D2-C34E-3729A260973F}"/>
              </a:ext>
            </a:extLst>
          </p:cNvPr>
          <p:cNvSpPr/>
          <p:nvPr/>
        </p:nvSpPr>
        <p:spPr>
          <a:xfrm rot="2098955">
            <a:off x="3633506" y="1995390"/>
            <a:ext cx="604166" cy="13550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Программы ПК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322E338F-6576-2F3D-445F-B1FAA26DD3CB}"/>
              </a:ext>
            </a:extLst>
          </p:cNvPr>
          <p:cNvSpPr/>
          <p:nvPr/>
        </p:nvSpPr>
        <p:spPr>
          <a:xfrm rot="3238470">
            <a:off x="7678609" y="4029076"/>
            <a:ext cx="612116" cy="16517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Программы ПК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7469E823-923B-0E5C-7B61-CEC2C509BBAB}"/>
              </a:ext>
            </a:extLst>
          </p:cNvPr>
          <p:cNvSpPr/>
          <p:nvPr/>
        </p:nvSpPr>
        <p:spPr>
          <a:xfrm rot="19527675">
            <a:off x="3661848" y="4449731"/>
            <a:ext cx="688812" cy="1538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Программы ПК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9B9A0C7C-5978-7586-8097-E73D19D7F366}"/>
              </a:ext>
            </a:extLst>
          </p:cNvPr>
          <p:cNvSpPr/>
          <p:nvPr/>
        </p:nvSpPr>
        <p:spPr>
          <a:xfrm rot="19707295">
            <a:off x="7860929" y="5298619"/>
            <a:ext cx="1692956" cy="5426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Программы ПК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9E763182-7C8B-0E0D-75D2-BAE01AE67F76}"/>
              </a:ext>
            </a:extLst>
          </p:cNvPr>
          <p:cNvSpPr/>
          <p:nvPr/>
        </p:nvSpPr>
        <p:spPr>
          <a:xfrm rot="19853936">
            <a:off x="3664203" y="2957835"/>
            <a:ext cx="1730419" cy="410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Программа ПК</a:t>
            </a:r>
          </a:p>
        </p:txBody>
      </p:sp>
    </p:spTree>
    <p:extLst>
      <p:ext uri="{BB962C8B-B14F-4D97-AF65-F5344CB8AC3E}">
        <p14:creationId xmlns:p14="http://schemas.microsoft.com/office/powerpoint/2010/main" val="6866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5A24E-5CAC-823E-C81C-C9655E2E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474"/>
            <a:ext cx="10515600" cy="6737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cs typeface="Times New Roman" panose="02020603050405020304" pitchFamily="18" charset="0"/>
              </a:rPr>
              <a:t>«Стыковка» системы образования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ru-RU" sz="3200" b="1" dirty="0">
                <a:cs typeface="Times New Roman" panose="02020603050405020304" pitchFamily="18" charset="0"/>
              </a:rPr>
              <a:t>и рынка труда</a:t>
            </a:r>
            <a:endParaRPr lang="ru-RU" sz="32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E92936D-57A3-9155-F571-07CFC0CAD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411090"/>
              </p:ext>
            </p:extLst>
          </p:nvPr>
        </p:nvGraphicFramePr>
        <p:xfrm>
          <a:off x="838200" y="1034716"/>
          <a:ext cx="10515600" cy="514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9817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778</Words>
  <Application>Microsoft Macintosh PowerPoint</Application>
  <PresentationFormat>Широкоэкранный</PresentationFormat>
  <Paragraphs>113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Финансовая грамотность и рынок труда</vt:lpstr>
      <vt:lpstr>Учитель, преподаватель, консультант, тьютер, волонтер… </vt:lpstr>
      <vt:lpstr>Квалификации.  Закон  «Об Образовании в Российской Федерации»</vt:lpstr>
      <vt:lpstr>Новое при разработке ФГОС ВО 4 и образовательных программ</vt:lpstr>
      <vt:lpstr>Возможность получения нескольких квалификаций</vt:lpstr>
      <vt:lpstr>«Стыковка» рынка труда и системы образования</vt:lpstr>
      <vt:lpstr>«Стыковка» системы образования и рынка труда</vt:lpstr>
      <vt:lpstr>«Стыковка» системы образования и рынка труда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Teleshova Irina Georgievna</dc:creator>
  <cp:lastModifiedBy>Teleshova Irina Georgievna</cp:lastModifiedBy>
  <cp:revision>6</cp:revision>
  <dcterms:created xsi:type="dcterms:W3CDTF">2023-03-10T08:29:16Z</dcterms:created>
  <dcterms:modified xsi:type="dcterms:W3CDTF">2023-03-13T09:44:56Z</dcterms:modified>
</cp:coreProperties>
</file>