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1510" r:id="rId4"/>
    <p:sldId id="396" r:id="rId5"/>
    <p:sldId id="1509" r:id="rId6"/>
    <p:sldId id="1514" r:id="rId7"/>
    <p:sldId id="388" r:id="rId8"/>
    <p:sldId id="1515" r:id="rId9"/>
    <p:sldId id="1517" r:id="rId10"/>
    <p:sldId id="1516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25"/>
    <p:restoredTop sz="94692"/>
  </p:normalViewPr>
  <p:slideViewPr>
    <p:cSldViewPr snapToGrid="0">
      <p:cViewPr varScale="1">
        <p:scale>
          <a:sx n="106" d="100"/>
          <a:sy n="106" d="100"/>
        </p:scale>
        <p:origin x="7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C6A3D7-54C6-4212-8CE8-42FC18A9A17C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8840F08-8289-444F-9635-0AFD461EFB9D}">
      <dgm:prSet custT="1"/>
      <dgm:spPr/>
      <dgm:t>
        <a:bodyPr/>
        <a:lstStyle/>
        <a:p>
          <a:r>
            <a:rPr lang="ru-RU" sz="1600" dirty="0"/>
            <a:t>Стратегия повышения финансовой грамотности в Российской Федерации на 2017-2023 </a:t>
          </a:r>
          <a:r>
            <a:rPr lang="ru-RU" sz="1600" dirty="0" err="1"/>
            <a:t>гг</a:t>
          </a:r>
          <a:r>
            <a:rPr lang="ru-RU" sz="1600" dirty="0"/>
            <a:t> </a:t>
          </a:r>
          <a:r>
            <a:rPr lang="ru-RU" sz="1600" i="1" dirty="0"/>
            <a:t>(распоряжение Правительства РФ от 25.09.2017 №2039-р</a:t>
          </a:r>
          <a:r>
            <a:rPr lang="ru-RU" sz="1400" i="1" dirty="0"/>
            <a:t>)</a:t>
          </a:r>
          <a:endParaRPr lang="en-US" sz="1400" dirty="0"/>
        </a:p>
      </dgm:t>
    </dgm:pt>
    <dgm:pt modelId="{0F4E47D9-B1BD-43A7-B50E-1516E6679B62}" type="parTrans" cxnId="{2ACED50D-0D09-4A00-AF17-7492D3BD746E}">
      <dgm:prSet/>
      <dgm:spPr/>
      <dgm:t>
        <a:bodyPr/>
        <a:lstStyle/>
        <a:p>
          <a:endParaRPr lang="en-US"/>
        </a:p>
      </dgm:t>
    </dgm:pt>
    <dgm:pt modelId="{DC1344BE-543C-42E9-AEFF-FEF083BC4A05}" type="sibTrans" cxnId="{2ACED50D-0D09-4A00-AF17-7492D3BD746E}">
      <dgm:prSet/>
      <dgm:spPr/>
      <dgm:t>
        <a:bodyPr/>
        <a:lstStyle/>
        <a:p>
          <a:endParaRPr lang="en-US"/>
        </a:p>
      </dgm:t>
    </dgm:pt>
    <dgm:pt modelId="{71531029-26BD-4480-BFD3-B320218F7D76}">
      <dgm:prSet custT="1"/>
      <dgm:spPr/>
      <dgm:t>
        <a:bodyPr/>
        <a:lstStyle/>
        <a:p>
          <a:r>
            <a:rPr lang="ru-RU" sz="1600" dirty="0"/>
            <a:t>Единая рамка компетенций по финансовой грамотности для школьников и взрослых </a:t>
          </a:r>
          <a:r>
            <a:rPr lang="ru-RU" sz="1600" i="1" dirty="0"/>
            <a:t>(утверждена Министерством финансов РФ и Банком России 2021 г. )</a:t>
          </a:r>
          <a:endParaRPr lang="en-US" sz="1600" dirty="0"/>
        </a:p>
      </dgm:t>
    </dgm:pt>
    <dgm:pt modelId="{8B3AD92E-6451-4122-8783-18AEE031CD82}" type="parTrans" cxnId="{724D7349-F526-4411-B7DF-93D9F993D414}">
      <dgm:prSet/>
      <dgm:spPr/>
      <dgm:t>
        <a:bodyPr/>
        <a:lstStyle/>
        <a:p>
          <a:endParaRPr lang="en-US"/>
        </a:p>
      </dgm:t>
    </dgm:pt>
    <dgm:pt modelId="{58B19871-6C59-4DFC-A4CF-8C18222A6C0F}" type="sibTrans" cxnId="{724D7349-F526-4411-B7DF-93D9F993D414}">
      <dgm:prSet/>
      <dgm:spPr/>
      <dgm:t>
        <a:bodyPr/>
        <a:lstStyle/>
        <a:p>
          <a:endParaRPr lang="en-US"/>
        </a:p>
      </dgm:t>
    </dgm:pt>
    <dgm:pt modelId="{1CF98948-04B6-4B41-883D-B4A9AB90BFB0}">
      <dgm:prSet custT="1"/>
      <dgm:spPr/>
      <dgm:t>
        <a:bodyPr/>
        <a:lstStyle/>
        <a:p>
          <a:r>
            <a:rPr lang="ru-RU" sz="1400" dirty="0"/>
            <a:t>Стратегия развития финансового рынка РФ до 2030 г. </a:t>
          </a:r>
          <a:r>
            <a:rPr lang="ru-RU" sz="1400" i="1" dirty="0"/>
            <a:t>(распоряжение Правительства РФ от 29.12.2022 №4355-р)</a:t>
          </a:r>
          <a:endParaRPr lang="en-US" sz="1400" dirty="0"/>
        </a:p>
      </dgm:t>
    </dgm:pt>
    <dgm:pt modelId="{F0F1BFE9-93A5-46E8-988C-B825F67B7A7F}" type="parTrans" cxnId="{8AC9B921-7C8E-40E6-A986-1123C629CFE0}">
      <dgm:prSet/>
      <dgm:spPr/>
      <dgm:t>
        <a:bodyPr/>
        <a:lstStyle/>
        <a:p>
          <a:endParaRPr lang="en-US"/>
        </a:p>
      </dgm:t>
    </dgm:pt>
    <dgm:pt modelId="{ED6FE901-1B1A-49B3-8B7E-6E32AA41876E}" type="sibTrans" cxnId="{8AC9B921-7C8E-40E6-A986-1123C629CFE0}">
      <dgm:prSet/>
      <dgm:spPr/>
      <dgm:t>
        <a:bodyPr/>
        <a:lstStyle/>
        <a:p>
          <a:endParaRPr lang="en-US"/>
        </a:p>
      </dgm:t>
    </dgm:pt>
    <dgm:pt modelId="{8AA9CEE4-10BD-0D40-92F4-E7343725BFE5}" type="pres">
      <dgm:prSet presAssocID="{39C6A3D7-54C6-4212-8CE8-42FC18A9A17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7B78E99-3F2A-CA4A-9762-F2867CB0EE31}" type="pres">
      <dgm:prSet presAssocID="{18840F08-8289-444F-9635-0AFD461EFB9D}" presName="hierRoot1" presStyleCnt="0"/>
      <dgm:spPr/>
    </dgm:pt>
    <dgm:pt modelId="{0EF03824-C072-7245-88D2-31ED87BB77C5}" type="pres">
      <dgm:prSet presAssocID="{18840F08-8289-444F-9635-0AFD461EFB9D}" presName="composite" presStyleCnt="0"/>
      <dgm:spPr/>
    </dgm:pt>
    <dgm:pt modelId="{C68AE752-0D3C-9043-AC3B-653475DCFEF6}" type="pres">
      <dgm:prSet presAssocID="{18840F08-8289-444F-9635-0AFD461EFB9D}" presName="background" presStyleLbl="node0" presStyleIdx="0" presStyleCnt="3"/>
      <dgm:spPr>
        <a:solidFill>
          <a:schemeClr val="accent4">
            <a:lumMod val="40000"/>
            <a:lumOff val="60000"/>
          </a:schemeClr>
        </a:solidFill>
      </dgm:spPr>
    </dgm:pt>
    <dgm:pt modelId="{976C1CE2-4E2C-6743-B02F-E7B197D4F307}" type="pres">
      <dgm:prSet presAssocID="{18840F08-8289-444F-9635-0AFD461EFB9D}" presName="text" presStyleLbl="fgAcc0" presStyleIdx="0" presStyleCnt="3" custAng="0" custScaleX="101600" custScaleY="135835" custLinFactNeighborX="419" custLinFactNeighborY="-18651">
        <dgm:presLayoutVars>
          <dgm:chPref val="3"/>
        </dgm:presLayoutVars>
      </dgm:prSet>
      <dgm:spPr/>
    </dgm:pt>
    <dgm:pt modelId="{4F6181A6-A3D6-014C-B422-30A136BCD99D}" type="pres">
      <dgm:prSet presAssocID="{18840F08-8289-444F-9635-0AFD461EFB9D}" presName="hierChild2" presStyleCnt="0"/>
      <dgm:spPr/>
    </dgm:pt>
    <dgm:pt modelId="{4F69B31B-1B1E-9447-AC4E-AE2CB9328B7C}" type="pres">
      <dgm:prSet presAssocID="{71531029-26BD-4480-BFD3-B320218F7D76}" presName="hierRoot1" presStyleCnt="0"/>
      <dgm:spPr/>
    </dgm:pt>
    <dgm:pt modelId="{D8366940-B624-7B46-8BFC-C323758AE112}" type="pres">
      <dgm:prSet presAssocID="{71531029-26BD-4480-BFD3-B320218F7D76}" presName="composite" presStyleCnt="0"/>
      <dgm:spPr/>
    </dgm:pt>
    <dgm:pt modelId="{F3076CAA-064C-6E48-8911-55CD883B9C2D}" type="pres">
      <dgm:prSet presAssocID="{71531029-26BD-4480-BFD3-B320218F7D76}" presName="background" presStyleLbl="node0" presStyleIdx="1" presStyleCnt="3"/>
      <dgm:spPr>
        <a:solidFill>
          <a:schemeClr val="accent4">
            <a:lumMod val="40000"/>
            <a:lumOff val="60000"/>
          </a:schemeClr>
        </a:solidFill>
      </dgm:spPr>
    </dgm:pt>
    <dgm:pt modelId="{121F47C3-CEE4-954C-964B-FDB3F0EE7AAA}" type="pres">
      <dgm:prSet presAssocID="{71531029-26BD-4480-BFD3-B320218F7D76}" presName="text" presStyleLbl="fgAcc0" presStyleIdx="1" presStyleCnt="3" custScaleY="138325" custLinFactNeighborX="-1529" custLinFactNeighborY="-22386">
        <dgm:presLayoutVars>
          <dgm:chPref val="3"/>
        </dgm:presLayoutVars>
      </dgm:prSet>
      <dgm:spPr/>
    </dgm:pt>
    <dgm:pt modelId="{730D944C-194E-0543-A44F-27158028A088}" type="pres">
      <dgm:prSet presAssocID="{71531029-26BD-4480-BFD3-B320218F7D76}" presName="hierChild2" presStyleCnt="0"/>
      <dgm:spPr/>
    </dgm:pt>
    <dgm:pt modelId="{C3CF3F0E-D9A3-A04B-AC48-97D80002FA83}" type="pres">
      <dgm:prSet presAssocID="{1CF98948-04B6-4B41-883D-B4A9AB90BFB0}" presName="hierRoot1" presStyleCnt="0"/>
      <dgm:spPr/>
    </dgm:pt>
    <dgm:pt modelId="{225F6393-BBEB-DD41-B89E-B8627BBBABDA}" type="pres">
      <dgm:prSet presAssocID="{1CF98948-04B6-4B41-883D-B4A9AB90BFB0}" presName="composite" presStyleCnt="0"/>
      <dgm:spPr/>
    </dgm:pt>
    <dgm:pt modelId="{F7C3175A-4D0D-7F44-8624-81D75DB3C692}" type="pres">
      <dgm:prSet presAssocID="{1CF98948-04B6-4B41-883D-B4A9AB90BFB0}" presName="background" presStyleLbl="node0" presStyleIdx="2" presStyleCnt="3"/>
      <dgm:spPr>
        <a:solidFill>
          <a:schemeClr val="accent4">
            <a:lumMod val="40000"/>
            <a:lumOff val="60000"/>
          </a:schemeClr>
        </a:solidFill>
      </dgm:spPr>
    </dgm:pt>
    <dgm:pt modelId="{0E285AC3-D78B-A244-B385-44F004124559}" type="pres">
      <dgm:prSet presAssocID="{1CF98948-04B6-4B41-883D-B4A9AB90BFB0}" presName="text" presStyleLbl="fgAcc0" presStyleIdx="2" presStyleCnt="3" custScaleX="89624" custScaleY="125740" custLinFactNeighborX="293" custLinFactNeighborY="-18877">
        <dgm:presLayoutVars>
          <dgm:chPref val="3"/>
        </dgm:presLayoutVars>
      </dgm:prSet>
      <dgm:spPr/>
    </dgm:pt>
    <dgm:pt modelId="{3C73C720-CD61-DF4A-8826-007CD150DAF4}" type="pres">
      <dgm:prSet presAssocID="{1CF98948-04B6-4B41-883D-B4A9AB90BFB0}" presName="hierChild2" presStyleCnt="0"/>
      <dgm:spPr/>
    </dgm:pt>
  </dgm:ptLst>
  <dgm:cxnLst>
    <dgm:cxn modelId="{2ACED50D-0D09-4A00-AF17-7492D3BD746E}" srcId="{39C6A3D7-54C6-4212-8CE8-42FC18A9A17C}" destId="{18840F08-8289-444F-9635-0AFD461EFB9D}" srcOrd="0" destOrd="0" parTransId="{0F4E47D9-B1BD-43A7-B50E-1516E6679B62}" sibTransId="{DC1344BE-543C-42E9-AEFF-FEF083BC4A05}"/>
    <dgm:cxn modelId="{8AC9B921-7C8E-40E6-A986-1123C629CFE0}" srcId="{39C6A3D7-54C6-4212-8CE8-42FC18A9A17C}" destId="{1CF98948-04B6-4B41-883D-B4A9AB90BFB0}" srcOrd="2" destOrd="0" parTransId="{F0F1BFE9-93A5-46E8-988C-B825F67B7A7F}" sibTransId="{ED6FE901-1B1A-49B3-8B7E-6E32AA41876E}"/>
    <dgm:cxn modelId="{A2BBFB46-7606-6441-83AD-C62DF9111A31}" type="presOf" srcId="{71531029-26BD-4480-BFD3-B320218F7D76}" destId="{121F47C3-CEE4-954C-964B-FDB3F0EE7AAA}" srcOrd="0" destOrd="0" presId="urn:microsoft.com/office/officeart/2005/8/layout/hierarchy1"/>
    <dgm:cxn modelId="{724D7349-F526-4411-B7DF-93D9F993D414}" srcId="{39C6A3D7-54C6-4212-8CE8-42FC18A9A17C}" destId="{71531029-26BD-4480-BFD3-B320218F7D76}" srcOrd="1" destOrd="0" parTransId="{8B3AD92E-6451-4122-8783-18AEE031CD82}" sibTransId="{58B19871-6C59-4DFC-A4CF-8C18222A6C0F}"/>
    <dgm:cxn modelId="{D904EC6F-9CF9-6E45-8AE4-7ECF998C2169}" type="presOf" srcId="{1CF98948-04B6-4B41-883D-B4A9AB90BFB0}" destId="{0E285AC3-D78B-A244-B385-44F004124559}" srcOrd="0" destOrd="0" presId="urn:microsoft.com/office/officeart/2005/8/layout/hierarchy1"/>
    <dgm:cxn modelId="{766DEFB5-B0F5-FE4F-90C2-F465004F22AF}" type="presOf" srcId="{39C6A3D7-54C6-4212-8CE8-42FC18A9A17C}" destId="{8AA9CEE4-10BD-0D40-92F4-E7343725BFE5}" srcOrd="0" destOrd="0" presId="urn:microsoft.com/office/officeart/2005/8/layout/hierarchy1"/>
    <dgm:cxn modelId="{359523DC-4CAF-564B-8D13-DF5A61DB4C32}" type="presOf" srcId="{18840F08-8289-444F-9635-0AFD461EFB9D}" destId="{976C1CE2-4E2C-6743-B02F-E7B197D4F307}" srcOrd="0" destOrd="0" presId="urn:microsoft.com/office/officeart/2005/8/layout/hierarchy1"/>
    <dgm:cxn modelId="{A3D7DED0-41BC-5549-9B4A-E3912C483B85}" type="presParOf" srcId="{8AA9CEE4-10BD-0D40-92F4-E7343725BFE5}" destId="{A7B78E99-3F2A-CA4A-9762-F2867CB0EE31}" srcOrd="0" destOrd="0" presId="urn:microsoft.com/office/officeart/2005/8/layout/hierarchy1"/>
    <dgm:cxn modelId="{D6655DCF-17F3-0E47-89F9-7A1484B2926B}" type="presParOf" srcId="{A7B78E99-3F2A-CA4A-9762-F2867CB0EE31}" destId="{0EF03824-C072-7245-88D2-31ED87BB77C5}" srcOrd="0" destOrd="0" presId="urn:microsoft.com/office/officeart/2005/8/layout/hierarchy1"/>
    <dgm:cxn modelId="{92FBA17F-6B2A-B948-9778-E8C33FB12FBE}" type="presParOf" srcId="{0EF03824-C072-7245-88D2-31ED87BB77C5}" destId="{C68AE752-0D3C-9043-AC3B-653475DCFEF6}" srcOrd="0" destOrd="0" presId="urn:microsoft.com/office/officeart/2005/8/layout/hierarchy1"/>
    <dgm:cxn modelId="{092B925A-68D1-C24B-930B-AFB432CCCC6C}" type="presParOf" srcId="{0EF03824-C072-7245-88D2-31ED87BB77C5}" destId="{976C1CE2-4E2C-6743-B02F-E7B197D4F307}" srcOrd="1" destOrd="0" presId="urn:microsoft.com/office/officeart/2005/8/layout/hierarchy1"/>
    <dgm:cxn modelId="{50EC2BE2-0AA0-C648-A089-022783BF6F6F}" type="presParOf" srcId="{A7B78E99-3F2A-CA4A-9762-F2867CB0EE31}" destId="{4F6181A6-A3D6-014C-B422-30A136BCD99D}" srcOrd="1" destOrd="0" presId="urn:microsoft.com/office/officeart/2005/8/layout/hierarchy1"/>
    <dgm:cxn modelId="{FB08C45F-D456-AA46-A1AE-92247632C4B6}" type="presParOf" srcId="{8AA9CEE4-10BD-0D40-92F4-E7343725BFE5}" destId="{4F69B31B-1B1E-9447-AC4E-AE2CB9328B7C}" srcOrd="1" destOrd="0" presId="urn:microsoft.com/office/officeart/2005/8/layout/hierarchy1"/>
    <dgm:cxn modelId="{74B188D2-8660-6A4D-8C6E-854AB99CD191}" type="presParOf" srcId="{4F69B31B-1B1E-9447-AC4E-AE2CB9328B7C}" destId="{D8366940-B624-7B46-8BFC-C323758AE112}" srcOrd="0" destOrd="0" presId="urn:microsoft.com/office/officeart/2005/8/layout/hierarchy1"/>
    <dgm:cxn modelId="{8E025CB9-19AB-1443-9F14-5DFFC612A4F7}" type="presParOf" srcId="{D8366940-B624-7B46-8BFC-C323758AE112}" destId="{F3076CAA-064C-6E48-8911-55CD883B9C2D}" srcOrd="0" destOrd="0" presId="urn:microsoft.com/office/officeart/2005/8/layout/hierarchy1"/>
    <dgm:cxn modelId="{3AB7C6AC-FF7F-FD4A-A75C-B3CA85FE02A4}" type="presParOf" srcId="{D8366940-B624-7B46-8BFC-C323758AE112}" destId="{121F47C3-CEE4-954C-964B-FDB3F0EE7AAA}" srcOrd="1" destOrd="0" presId="urn:microsoft.com/office/officeart/2005/8/layout/hierarchy1"/>
    <dgm:cxn modelId="{5DA7CDA1-2E5D-4C4B-88F8-948958D48E5B}" type="presParOf" srcId="{4F69B31B-1B1E-9447-AC4E-AE2CB9328B7C}" destId="{730D944C-194E-0543-A44F-27158028A088}" srcOrd="1" destOrd="0" presId="urn:microsoft.com/office/officeart/2005/8/layout/hierarchy1"/>
    <dgm:cxn modelId="{7F5580B3-91BC-9145-812D-D536F57AD57E}" type="presParOf" srcId="{8AA9CEE4-10BD-0D40-92F4-E7343725BFE5}" destId="{C3CF3F0E-D9A3-A04B-AC48-97D80002FA83}" srcOrd="2" destOrd="0" presId="urn:microsoft.com/office/officeart/2005/8/layout/hierarchy1"/>
    <dgm:cxn modelId="{C289448A-F661-EE4E-B3A0-DCDCEE80DF30}" type="presParOf" srcId="{C3CF3F0E-D9A3-A04B-AC48-97D80002FA83}" destId="{225F6393-BBEB-DD41-B89E-B8627BBBABDA}" srcOrd="0" destOrd="0" presId="urn:microsoft.com/office/officeart/2005/8/layout/hierarchy1"/>
    <dgm:cxn modelId="{363EF712-727C-6142-BFE5-A88A936EA9D3}" type="presParOf" srcId="{225F6393-BBEB-DD41-B89E-B8627BBBABDA}" destId="{F7C3175A-4D0D-7F44-8624-81D75DB3C692}" srcOrd="0" destOrd="0" presId="urn:microsoft.com/office/officeart/2005/8/layout/hierarchy1"/>
    <dgm:cxn modelId="{DC581A1A-636B-A847-95CE-085354643F78}" type="presParOf" srcId="{225F6393-BBEB-DD41-B89E-B8627BBBABDA}" destId="{0E285AC3-D78B-A244-B385-44F004124559}" srcOrd="1" destOrd="0" presId="urn:microsoft.com/office/officeart/2005/8/layout/hierarchy1"/>
    <dgm:cxn modelId="{BC69BDB4-FB64-2840-A02F-D050087B1917}" type="presParOf" srcId="{C3CF3F0E-D9A3-A04B-AC48-97D80002FA83}" destId="{3C73C720-CD61-DF4A-8826-007CD150DAF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2D4581B-D2CC-C14A-9C09-3FDB6C3F64EF}" type="doc">
      <dgm:prSet loTypeId="urn:microsoft.com/office/officeart/2005/8/layout/chevron2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DB85F322-30CD-7E42-9B6F-1D142D2CF3AC}">
      <dgm:prSet phldrT="[Текст]" custT="1"/>
      <dgm:spPr/>
      <dgm:t>
        <a:bodyPr/>
        <a:lstStyle/>
        <a:p>
          <a:r>
            <a:rPr lang="ru-RU" sz="2400" dirty="0">
              <a:solidFill>
                <a:schemeClr val="tx1"/>
              </a:solidFill>
            </a:rPr>
            <a:t>Универсальные компетенции</a:t>
          </a:r>
        </a:p>
      </dgm:t>
    </dgm:pt>
    <dgm:pt modelId="{DDC236A8-9EFF-9E4F-921B-619141A874C1}" type="parTrans" cxnId="{E6C788C7-A52D-A743-A52C-7C8C634C3EDA}">
      <dgm:prSet/>
      <dgm:spPr/>
      <dgm:t>
        <a:bodyPr/>
        <a:lstStyle/>
        <a:p>
          <a:endParaRPr lang="ru-RU"/>
        </a:p>
      </dgm:t>
    </dgm:pt>
    <dgm:pt modelId="{AE556B21-A206-BC47-A30D-BB704512855E}" type="sibTrans" cxnId="{E6C788C7-A52D-A743-A52C-7C8C634C3EDA}">
      <dgm:prSet/>
      <dgm:spPr/>
      <dgm:t>
        <a:bodyPr/>
        <a:lstStyle/>
        <a:p>
          <a:endParaRPr lang="ru-RU"/>
        </a:p>
      </dgm:t>
    </dgm:pt>
    <dgm:pt modelId="{55697CA1-94B7-6448-82B1-C38FA9026E82}">
      <dgm:prSet phldrT="[Текст]"/>
      <dgm:spPr/>
      <dgm:t>
        <a:bodyPr/>
        <a:lstStyle/>
        <a:p>
          <a:r>
            <a:rPr lang="ru-RU" dirty="0"/>
            <a:t>Академические программы подготовки бакалавров</a:t>
          </a:r>
        </a:p>
      </dgm:t>
    </dgm:pt>
    <dgm:pt modelId="{B052A44F-21A1-2047-BE01-315405E9BE00}" type="parTrans" cxnId="{E31604DB-8818-4745-82F4-BEE46785E856}">
      <dgm:prSet/>
      <dgm:spPr/>
      <dgm:t>
        <a:bodyPr/>
        <a:lstStyle/>
        <a:p>
          <a:endParaRPr lang="ru-RU"/>
        </a:p>
      </dgm:t>
    </dgm:pt>
    <dgm:pt modelId="{DE952885-6414-D147-9D01-1A6E55B3424E}" type="sibTrans" cxnId="{E31604DB-8818-4745-82F4-BEE46785E856}">
      <dgm:prSet/>
      <dgm:spPr/>
      <dgm:t>
        <a:bodyPr/>
        <a:lstStyle/>
        <a:p>
          <a:endParaRPr lang="ru-RU"/>
        </a:p>
      </dgm:t>
    </dgm:pt>
    <dgm:pt modelId="{BC824032-0659-BD40-A468-99532AAA3B48}">
      <dgm:prSet phldrT="[Текст]" custT="1"/>
      <dgm:spPr/>
      <dgm:t>
        <a:bodyPr/>
        <a:lstStyle/>
        <a:p>
          <a:r>
            <a:rPr lang="ru-RU" sz="2400" dirty="0">
              <a:solidFill>
                <a:schemeClr val="tx1"/>
              </a:solidFill>
            </a:rPr>
            <a:t>Профессиональные компетенции</a:t>
          </a:r>
        </a:p>
      </dgm:t>
    </dgm:pt>
    <dgm:pt modelId="{6D772094-8C1D-334F-946A-4B0FEB18CA4B}" type="parTrans" cxnId="{E08119D0-1232-414A-A2B2-CD4976BF0262}">
      <dgm:prSet/>
      <dgm:spPr/>
      <dgm:t>
        <a:bodyPr/>
        <a:lstStyle/>
        <a:p>
          <a:endParaRPr lang="ru-RU"/>
        </a:p>
      </dgm:t>
    </dgm:pt>
    <dgm:pt modelId="{A2D43018-419F-4043-915D-C22510BCFFC5}" type="sibTrans" cxnId="{E08119D0-1232-414A-A2B2-CD4976BF0262}">
      <dgm:prSet/>
      <dgm:spPr/>
      <dgm:t>
        <a:bodyPr/>
        <a:lstStyle/>
        <a:p>
          <a:endParaRPr lang="ru-RU"/>
        </a:p>
      </dgm:t>
    </dgm:pt>
    <dgm:pt modelId="{16BB6308-008D-9046-BDDF-E395ABEE8FB3}">
      <dgm:prSet phldrT="[Текст]"/>
      <dgm:spPr/>
      <dgm:t>
        <a:bodyPr/>
        <a:lstStyle/>
        <a:p>
          <a:r>
            <a:rPr lang="ru-RU" dirty="0"/>
            <a:t>Академические программы подготовки бакалавров, магистров, специалистов, аспирантов</a:t>
          </a:r>
        </a:p>
      </dgm:t>
    </dgm:pt>
    <dgm:pt modelId="{DC29C9B6-43FF-8A40-A716-F58403E1D79C}" type="sibTrans" cxnId="{779D6BB8-2F9E-244E-8034-ADD76D757946}">
      <dgm:prSet/>
      <dgm:spPr/>
      <dgm:t>
        <a:bodyPr/>
        <a:lstStyle/>
        <a:p>
          <a:endParaRPr lang="ru-RU"/>
        </a:p>
      </dgm:t>
    </dgm:pt>
    <dgm:pt modelId="{19542FEF-F7F7-6F4B-A4D3-E20A08F6093D}" type="parTrans" cxnId="{779D6BB8-2F9E-244E-8034-ADD76D757946}">
      <dgm:prSet/>
      <dgm:spPr/>
      <dgm:t>
        <a:bodyPr/>
        <a:lstStyle/>
        <a:p>
          <a:endParaRPr lang="ru-RU"/>
        </a:p>
      </dgm:t>
    </dgm:pt>
    <dgm:pt modelId="{89EA7D32-8906-2546-8819-7B81FD2E9D47}">
      <dgm:prSet phldrT="[Текст]"/>
      <dgm:spPr/>
      <dgm:t>
        <a:bodyPr/>
        <a:lstStyle/>
        <a:p>
          <a:r>
            <a:rPr lang="ru-RU" dirty="0"/>
            <a:t>Программы повышения квалификации и переподготовки</a:t>
          </a:r>
        </a:p>
      </dgm:t>
    </dgm:pt>
    <dgm:pt modelId="{FBBDC02E-FF9D-8947-9181-EF375FD1D807}" type="sibTrans" cxnId="{59E07B40-FDAC-8B41-895C-234853DBF95C}">
      <dgm:prSet/>
      <dgm:spPr/>
      <dgm:t>
        <a:bodyPr/>
        <a:lstStyle/>
        <a:p>
          <a:endParaRPr lang="ru-RU"/>
        </a:p>
      </dgm:t>
    </dgm:pt>
    <dgm:pt modelId="{8FDABDEB-588F-9849-9FC4-82D0A2340D80}" type="parTrans" cxnId="{59E07B40-FDAC-8B41-895C-234853DBF95C}">
      <dgm:prSet/>
      <dgm:spPr/>
      <dgm:t>
        <a:bodyPr/>
        <a:lstStyle/>
        <a:p>
          <a:endParaRPr lang="ru-RU"/>
        </a:p>
      </dgm:t>
    </dgm:pt>
    <dgm:pt modelId="{1143F162-02E0-A84B-9D0F-0EEDAA7A78FD}" type="pres">
      <dgm:prSet presAssocID="{E2D4581B-D2CC-C14A-9C09-3FDB6C3F64EF}" presName="linearFlow" presStyleCnt="0">
        <dgm:presLayoutVars>
          <dgm:dir/>
          <dgm:animLvl val="lvl"/>
          <dgm:resizeHandles val="exact"/>
        </dgm:presLayoutVars>
      </dgm:prSet>
      <dgm:spPr/>
    </dgm:pt>
    <dgm:pt modelId="{4BAB7613-D474-2746-95D4-3B72BA9D0024}" type="pres">
      <dgm:prSet presAssocID="{DB85F322-30CD-7E42-9B6F-1D142D2CF3AC}" presName="composite" presStyleCnt="0"/>
      <dgm:spPr/>
    </dgm:pt>
    <dgm:pt modelId="{7AAD1687-3150-C345-B501-DA286737965C}" type="pres">
      <dgm:prSet presAssocID="{DB85F322-30CD-7E42-9B6F-1D142D2CF3AC}" presName="parentText" presStyleLbl="alignNode1" presStyleIdx="0" presStyleCnt="2" custScaleX="178774">
        <dgm:presLayoutVars>
          <dgm:chMax val="1"/>
          <dgm:bulletEnabled val="1"/>
        </dgm:presLayoutVars>
      </dgm:prSet>
      <dgm:spPr/>
    </dgm:pt>
    <dgm:pt modelId="{C6B36CD7-EAD4-8245-8B97-59492FA0E2C3}" type="pres">
      <dgm:prSet presAssocID="{DB85F322-30CD-7E42-9B6F-1D142D2CF3AC}" presName="descendantText" presStyleLbl="alignAcc1" presStyleIdx="0" presStyleCnt="2" custScaleX="79452" custLinFactNeighborX="13792" custLinFactNeighborY="1690">
        <dgm:presLayoutVars>
          <dgm:bulletEnabled val="1"/>
        </dgm:presLayoutVars>
      </dgm:prSet>
      <dgm:spPr/>
    </dgm:pt>
    <dgm:pt modelId="{ACB1667C-A750-5D4C-A8A3-3F14FDA1808E}" type="pres">
      <dgm:prSet presAssocID="{AE556B21-A206-BC47-A30D-BB704512855E}" presName="sp" presStyleCnt="0"/>
      <dgm:spPr/>
    </dgm:pt>
    <dgm:pt modelId="{5DF56FD8-DD85-E640-ACDF-3AB66F2A3B83}" type="pres">
      <dgm:prSet presAssocID="{BC824032-0659-BD40-A468-99532AAA3B48}" presName="composite" presStyleCnt="0"/>
      <dgm:spPr/>
    </dgm:pt>
    <dgm:pt modelId="{C734CAE8-6735-8D48-B35F-D1D32E414339}" type="pres">
      <dgm:prSet presAssocID="{BC824032-0659-BD40-A468-99532AAA3B48}" presName="parentText" presStyleLbl="alignNode1" presStyleIdx="1" presStyleCnt="2" custScaleX="179244">
        <dgm:presLayoutVars>
          <dgm:chMax val="1"/>
          <dgm:bulletEnabled val="1"/>
        </dgm:presLayoutVars>
      </dgm:prSet>
      <dgm:spPr/>
    </dgm:pt>
    <dgm:pt modelId="{ECE0D4C1-0E97-1C4F-B511-07884C1B1304}" type="pres">
      <dgm:prSet presAssocID="{BC824032-0659-BD40-A468-99532AAA3B48}" presName="descendantText" presStyleLbl="alignAcc1" presStyleIdx="1" presStyleCnt="2" custScaleX="78697" custLinFactNeighborX="1644" custLinFactNeighborY="-1007">
        <dgm:presLayoutVars>
          <dgm:bulletEnabled val="1"/>
        </dgm:presLayoutVars>
      </dgm:prSet>
      <dgm:spPr/>
    </dgm:pt>
  </dgm:ptLst>
  <dgm:cxnLst>
    <dgm:cxn modelId="{59E07B40-FDAC-8B41-895C-234853DBF95C}" srcId="{BC824032-0659-BD40-A468-99532AAA3B48}" destId="{89EA7D32-8906-2546-8819-7B81FD2E9D47}" srcOrd="1" destOrd="0" parTransId="{8FDABDEB-588F-9849-9FC4-82D0A2340D80}" sibTransId="{FBBDC02E-FF9D-8947-9181-EF375FD1D807}"/>
    <dgm:cxn modelId="{DFDFCE71-14F8-B04F-91F1-5FBBBABE6AFE}" type="presOf" srcId="{89EA7D32-8906-2546-8819-7B81FD2E9D47}" destId="{ECE0D4C1-0E97-1C4F-B511-07884C1B1304}" srcOrd="0" destOrd="1" presId="urn:microsoft.com/office/officeart/2005/8/layout/chevron2"/>
    <dgm:cxn modelId="{B4F7497D-7C7C-1B4C-8326-DA52B5610D7A}" type="presOf" srcId="{DB85F322-30CD-7E42-9B6F-1D142D2CF3AC}" destId="{7AAD1687-3150-C345-B501-DA286737965C}" srcOrd="0" destOrd="0" presId="urn:microsoft.com/office/officeart/2005/8/layout/chevron2"/>
    <dgm:cxn modelId="{F6FEE888-44AE-C347-A4CA-559A4CE679F3}" type="presOf" srcId="{BC824032-0659-BD40-A468-99532AAA3B48}" destId="{C734CAE8-6735-8D48-B35F-D1D32E414339}" srcOrd="0" destOrd="0" presId="urn:microsoft.com/office/officeart/2005/8/layout/chevron2"/>
    <dgm:cxn modelId="{4074B8A7-5E51-1349-B94A-C87604D8D155}" type="presOf" srcId="{16BB6308-008D-9046-BDDF-E395ABEE8FB3}" destId="{ECE0D4C1-0E97-1C4F-B511-07884C1B1304}" srcOrd="0" destOrd="0" presId="urn:microsoft.com/office/officeart/2005/8/layout/chevron2"/>
    <dgm:cxn modelId="{8592C6AC-EDCD-814E-93CD-7ED7EE09FABD}" type="presOf" srcId="{55697CA1-94B7-6448-82B1-C38FA9026E82}" destId="{C6B36CD7-EAD4-8245-8B97-59492FA0E2C3}" srcOrd="0" destOrd="0" presId="urn:microsoft.com/office/officeart/2005/8/layout/chevron2"/>
    <dgm:cxn modelId="{7E53DDB5-CAFB-ED4B-9650-10A4528B6A61}" type="presOf" srcId="{E2D4581B-D2CC-C14A-9C09-3FDB6C3F64EF}" destId="{1143F162-02E0-A84B-9D0F-0EEDAA7A78FD}" srcOrd="0" destOrd="0" presId="urn:microsoft.com/office/officeart/2005/8/layout/chevron2"/>
    <dgm:cxn modelId="{779D6BB8-2F9E-244E-8034-ADD76D757946}" srcId="{BC824032-0659-BD40-A468-99532AAA3B48}" destId="{16BB6308-008D-9046-BDDF-E395ABEE8FB3}" srcOrd="0" destOrd="0" parTransId="{19542FEF-F7F7-6F4B-A4D3-E20A08F6093D}" sibTransId="{DC29C9B6-43FF-8A40-A716-F58403E1D79C}"/>
    <dgm:cxn modelId="{E6C788C7-A52D-A743-A52C-7C8C634C3EDA}" srcId="{E2D4581B-D2CC-C14A-9C09-3FDB6C3F64EF}" destId="{DB85F322-30CD-7E42-9B6F-1D142D2CF3AC}" srcOrd="0" destOrd="0" parTransId="{DDC236A8-9EFF-9E4F-921B-619141A874C1}" sibTransId="{AE556B21-A206-BC47-A30D-BB704512855E}"/>
    <dgm:cxn modelId="{E08119D0-1232-414A-A2B2-CD4976BF0262}" srcId="{E2D4581B-D2CC-C14A-9C09-3FDB6C3F64EF}" destId="{BC824032-0659-BD40-A468-99532AAA3B48}" srcOrd="1" destOrd="0" parTransId="{6D772094-8C1D-334F-946A-4B0FEB18CA4B}" sibTransId="{A2D43018-419F-4043-915D-C22510BCFFC5}"/>
    <dgm:cxn modelId="{E31604DB-8818-4745-82F4-BEE46785E856}" srcId="{DB85F322-30CD-7E42-9B6F-1D142D2CF3AC}" destId="{55697CA1-94B7-6448-82B1-C38FA9026E82}" srcOrd="0" destOrd="0" parTransId="{B052A44F-21A1-2047-BE01-315405E9BE00}" sibTransId="{DE952885-6414-D147-9D01-1A6E55B3424E}"/>
    <dgm:cxn modelId="{7D1E9D40-AF5A-D240-8B2A-57A4C377C98D}" type="presParOf" srcId="{1143F162-02E0-A84B-9D0F-0EEDAA7A78FD}" destId="{4BAB7613-D474-2746-95D4-3B72BA9D0024}" srcOrd="0" destOrd="0" presId="urn:microsoft.com/office/officeart/2005/8/layout/chevron2"/>
    <dgm:cxn modelId="{F8150ACA-E90B-E841-A2A8-B410AA7342E2}" type="presParOf" srcId="{4BAB7613-D474-2746-95D4-3B72BA9D0024}" destId="{7AAD1687-3150-C345-B501-DA286737965C}" srcOrd="0" destOrd="0" presId="urn:microsoft.com/office/officeart/2005/8/layout/chevron2"/>
    <dgm:cxn modelId="{EF6FD40B-6A7B-B041-9A67-666EFF175DE8}" type="presParOf" srcId="{4BAB7613-D474-2746-95D4-3B72BA9D0024}" destId="{C6B36CD7-EAD4-8245-8B97-59492FA0E2C3}" srcOrd="1" destOrd="0" presId="urn:microsoft.com/office/officeart/2005/8/layout/chevron2"/>
    <dgm:cxn modelId="{679163F4-F854-794B-8390-9997E7DAE3A9}" type="presParOf" srcId="{1143F162-02E0-A84B-9D0F-0EEDAA7A78FD}" destId="{ACB1667C-A750-5D4C-A8A3-3F14FDA1808E}" srcOrd="1" destOrd="0" presId="urn:microsoft.com/office/officeart/2005/8/layout/chevron2"/>
    <dgm:cxn modelId="{AED9A3EE-548C-8A4B-A514-5EE05FACA5EA}" type="presParOf" srcId="{1143F162-02E0-A84B-9D0F-0EEDAA7A78FD}" destId="{5DF56FD8-DD85-E640-ACDF-3AB66F2A3B83}" srcOrd="2" destOrd="0" presId="urn:microsoft.com/office/officeart/2005/8/layout/chevron2"/>
    <dgm:cxn modelId="{913C0B10-5319-514F-AB8F-AD35FF3A1935}" type="presParOf" srcId="{5DF56FD8-DD85-E640-ACDF-3AB66F2A3B83}" destId="{C734CAE8-6735-8D48-B35F-D1D32E414339}" srcOrd="0" destOrd="0" presId="urn:microsoft.com/office/officeart/2005/8/layout/chevron2"/>
    <dgm:cxn modelId="{FE01FF74-3BC9-DD4A-BAF3-F79937A9793A}" type="presParOf" srcId="{5DF56FD8-DD85-E640-ACDF-3AB66F2A3B83}" destId="{ECE0D4C1-0E97-1C4F-B511-07884C1B1304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8AE752-0D3C-9043-AC3B-653475DCFEF6}">
      <dsp:nvSpPr>
        <dsp:cNvPr id="0" name=""/>
        <dsp:cNvSpPr/>
      </dsp:nvSpPr>
      <dsp:spPr>
        <a:xfrm>
          <a:off x="10977" y="370034"/>
          <a:ext cx="2368110" cy="2010451"/>
        </a:xfrm>
        <a:prstGeom prst="roundRect">
          <a:avLst>
            <a:gd name="adj" fmla="val 10000"/>
          </a:avLst>
        </a:prstGeom>
        <a:solidFill>
          <a:schemeClr val="accent4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6C1CE2-4E2C-6743-B02F-E7B197D4F307}">
      <dsp:nvSpPr>
        <dsp:cNvPr id="0" name=""/>
        <dsp:cNvSpPr/>
      </dsp:nvSpPr>
      <dsp:spPr>
        <a:xfrm>
          <a:off x="269956" y="616065"/>
          <a:ext cx="2368110" cy="20104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Стратегия повышения финансовой грамотности в Российской Федерации на 2017-2023 </a:t>
          </a:r>
          <a:r>
            <a:rPr lang="ru-RU" sz="1600" kern="1200" dirty="0" err="1"/>
            <a:t>гг</a:t>
          </a:r>
          <a:r>
            <a:rPr lang="ru-RU" sz="1600" kern="1200" dirty="0"/>
            <a:t> </a:t>
          </a:r>
          <a:r>
            <a:rPr lang="ru-RU" sz="1600" i="1" kern="1200" dirty="0"/>
            <a:t>(распоряжение Правительства РФ от 25.09.2017 №2039-р</a:t>
          </a:r>
          <a:r>
            <a:rPr lang="ru-RU" sz="1400" i="1" kern="1200" dirty="0"/>
            <a:t>)</a:t>
          </a:r>
          <a:endParaRPr lang="en-US" sz="1400" kern="1200" dirty="0"/>
        </a:p>
      </dsp:txBody>
      <dsp:txXfrm>
        <a:off x="328840" y="674949"/>
        <a:ext cx="2250342" cy="1892683"/>
      </dsp:txXfrm>
    </dsp:sp>
    <dsp:sp modelId="{F3076CAA-064C-6E48-8911-55CD883B9C2D}">
      <dsp:nvSpPr>
        <dsp:cNvPr id="0" name=""/>
        <dsp:cNvSpPr/>
      </dsp:nvSpPr>
      <dsp:spPr>
        <a:xfrm>
          <a:off x="2851642" y="314753"/>
          <a:ext cx="2330817" cy="2047305"/>
        </a:xfrm>
        <a:prstGeom prst="roundRect">
          <a:avLst>
            <a:gd name="adj" fmla="val 10000"/>
          </a:avLst>
        </a:prstGeom>
        <a:solidFill>
          <a:schemeClr val="accent4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1F47C3-CEE4-954C-964B-FDB3F0EE7AAA}">
      <dsp:nvSpPr>
        <dsp:cNvPr id="0" name=""/>
        <dsp:cNvSpPr/>
      </dsp:nvSpPr>
      <dsp:spPr>
        <a:xfrm>
          <a:off x="3110622" y="560784"/>
          <a:ext cx="2330817" cy="20473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Единая рамка компетенций по финансовой грамотности для школьников и взрослых </a:t>
          </a:r>
          <a:r>
            <a:rPr lang="ru-RU" sz="1600" i="1" kern="1200" dirty="0"/>
            <a:t>(утверждена Министерством финансов РФ и Банком России 2021 г. )</a:t>
          </a:r>
          <a:endParaRPr lang="en-US" sz="1600" kern="1200" dirty="0"/>
        </a:p>
      </dsp:txBody>
      <dsp:txXfrm>
        <a:off x="3170586" y="620748"/>
        <a:ext cx="2210889" cy="1927377"/>
      </dsp:txXfrm>
    </dsp:sp>
    <dsp:sp modelId="{F7C3175A-4D0D-7F44-8624-81D75DB3C692}">
      <dsp:nvSpPr>
        <dsp:cNvPr id="0" name=""/>
        <dsp:cNvSpPr/>
      </dsp:nvSpPr>
      <dsp:spPr>
        <a:xfrm>
          <a:off x="5737269" y="366689"/>
          <a:ext cx="2088971" cy="1861038"/>
        </a:xfrm>
        <a:prstGeom prst="roundRect">
          <a:avLst>
            <a:gd name="adj" fmla="val 10000"/>
          </a:avLst>
        </a:prstGeom>
        <a:solidFill>
          <a:schemeClr val="accent4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285AC3-D78B-A244-B385-44F004124559}">
      <dsp:nvSpPr>
        <dsp:cNvPr id="0" name=""/>
        <dsp:cNvSpPr/>
      </dsp:nvSpPr>
      <dsp:spPr>
        <a:xfrm>
          <a:off x="5996249" y="612720"/>
          <a:ext cx="2088971" cy="18610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Стратегия развития финансового рынка РФ до 2030 г. </a:t>
          </a:r>
          <a:r>
            <a:rPr lang="ru-RU" sz="1400" i="1" kern="1200" dirty="0"/>
            <a:t>(распоряжение Правительства РФ от 29.12.2022 №4355-р)</a:t>
          </a:r>
          <a:endParaRPr lang="en-US" sz="1400" kern="1200" dirty="0"/>
        </a:p>
      </dsp:txBody>
      <dsp:txXfrm>
        <a:off x="6050757" y="667228"/>
        <a:ext cx="1979955" cy="175202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AD1687-3150-C345-B501-DA286737965C}">
      <dsp:nvSpPr>
        <dsp:cNvPr id="0" name=""/>
        <dsp:cNvSpPr/>
      </dsp:nvSpPr>
      <dsp:spPr>
        <a:xfrm rot="5400000">
          <a:off x="577488" y="-337410"/>
          <a:ext cx="2709083" cy="3390196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solidFill>
                <a:schemeClr val="tx1"/>
              </a:solidFill>
            </a:rPr>
            <a:t>Универсальные компетенции</a:t>
          </a:r>
        </a:p>
      </dsp:txBody>
      <dsp:txXfrm rot="-5400000">
        <a:off x="236932" y="3146"/>
        <a:ext cx="3390196" cy="2709083"/>
      </dsp:txXfrm>
    </dsp:sp>
    <dsp:sp modelId="{C6B36CD7-EAD4-8245-8B97-59492FA0E2C3}">
      <dsp:nvSpPr>
        <dsp:cNvPr id="0" name=""/>
        <dsp:cNvSpPr/>
      </dsp:nvSpPr>
      <dsp:spPr>
        <a:xfrm rot="5400000">
          <a:off x="5024608" y="-970346"/>
          <a:ext cx="1760904" cy="37674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200" kern="1200" dirty="0"/>
            <a:t>Академические программы подготовки бакалавров</a:t>
          </a:r>
        </a:p>
      </dsp:txBody>
      <dsp:txXfrm rot="-5400000">
        <a:off x="4021357" y="118865"/>
        <a:ext cx="3681447" cy="1588984"/>
      </dsp:txXfrm>
    </dsp:sp>
    <dsp:sp modelId="{C734CAE8-6735-8D48-B35F-D1D32E414339}">
      <dsp:nvSpPr>
        <dsp:cNvPr id="0" name=""/>
        <dsp:cNvSpPr/>
      </dsp:nvSpPr>
      <dsp:spPr>
        <a:xfrm rot="5400000">
          <a:off x="581945" y="2085005"/>
          <a:ext cx="2709083" cy="3399108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solidFill>
                <a:schemeClr val="tx1"/>
              </a:solidFill>
            </a:rPr>
            <a:t>Профессиональные компетенции</a:t>
          </a:r>
        </a:p>
      </dsp:txBody>
      <dsp:txXfrm rot="-5400000">
        <a:off x="236933" y="2430017"/>
        <a:ext cx="3399108" cy="2709083"/>
      </dsp:txXfrm>
    </dsp:sp>
    <dsp:sp modelId="{ECE0D4C1-0E97-1C4F-B511-07884C1B1304}">
      <dsp:nvSpPr>
        <dsp:cNvPr id="0" name=""/>
        <dsp:cNvSpPr/>
      </dsp:nvSpPr>
      <dsp:spPr>
        <a:xfrm rot="5400000">
          <a:off x="6277993" y="36467"/>
          <a:ext cx="1760904" cy="651254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200" kern="1200" dirty="0"/>
            <a:t>Академические программы подготовки бакалавров, магистров, специалистов, аспирантов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200" kern="1200" dirty="0"/>
            <a:t>Программы повышения квалификации и переподготовки</a:t>
          </a:r>
        </a:p>
      </dsp:txBody>
      <dsp:txXfrm rot="-5400000">
        <a:off x="3902175" y="2498245"/>
        <a:ext cx="6426580" cy="15889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A37E89-0506-D442-9025-588E88BDC54C}" type="datetimeFigureOut">
              <a:rPr lang="ru-RU" smtClean="0"/>
              <a:t>13.03.2023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4E3A2A-4654-3D47-B2BA-F3AE57B628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155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4E3A2A-4654-3D47-B2BA-F3AE57B6280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6888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F30560-E3D4-1113-8F0A-1ECAE0019E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BD07554-13DA-2A81-A022-475C026635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65DAFE6-22D5-7D46-C4FD-0C69C7C5C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3EDDE-9B4D-DB49-85EC-0E24CCB2686E}" type="datetimeFigureOut">
              <a:rPr lang="ru-RU" smtClean="0"/>
              <a:t>13.03.2023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F4F2199-42B7-607B-1F70-E769D05DD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E6A4EDC-E25A-3C4C-61AE-1419DF27C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486A4-3252-594A-B473-7CA7C416C0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5056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0BC174-CCB5-58A0-8BAD-C903E5671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0842C9A-83B7-2BD5-F997-0BABA553E3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F2B3AF6-8E0D-CDF6-64DE-8B2A7A0E3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3EDDE-9B4D-DB49-85EC-0E24CCB2686E}" type="datetimeFigureOut">
              <a:rPr lang="ru-RU" smtClean="0"/>
              <a:t>13.03.2023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837A598-95EA-844B-F630-0DEB2A0CD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B27196F-9148-5F3A-25A4-B4EE6BADC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486A4-3252-594A-B473-7CA7C416C0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9545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7290F6B-FE54-8F04-E306-A9C89C87A9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881DD12-BB08-30F6-440F-2C75BDE04B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11CC779-BCF4-9C4B-D727-6EC00D549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3EDDE-9B4D-DB49-85EC-0E24CCB2686E}" type="datetimeFigureOut">
              <a:rPr lang="ru-RU" smtClean="0"/>
              <a:t>13.03.2023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9E41B56-D4BE-2F0A-7E0B-2C2460D58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2616911-6F81-DCA2-CA85-3431F058F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486A4-3252-594A-B473-7CA7C416C0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1341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B0FFDB-C292-F8E8-B49B-0B7E2341A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F1B26D9-93CC-A838-33A8-839E4D9E19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0D70308-33BD-2F64-7B4F-6D7809DAF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3EDDE-9B4D-DB49-85EC-0E24CCB2686E}" type="datetimeFigureOut">
              <a:rPr lang="ru-RU" smtClean="0"/>
              <a:t>13.03.2023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2096476-BA2C-F71E-236E-16088BA14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0B946F7-4C39-AA44-0204-24A3B6D33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486A4-3252-594A-B473-7CA7C416C0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8718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81BAB5-3BAA-C29F-B02C-6FE5C940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A4A5FD6-7996-4434-BE5E-5D78CC240D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EFF947-4C07-D80B-7D04-C6C8EE8E9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3EDDE-9B4D-DB49-85EC-0E24CCB2686E}" type="datetimeFigureOut">
              <a:rPr lang="ru-RU" smtClean="0"/>
              <a:t>13.03.2023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CE1A1EE-BD22-6FAD-1FDB-74B0B0DA2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53C2B3B-349A-5F8C-B8B1-E9A220ACF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486A4-3252-594A-B473-7CA7C416C0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0800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1BA080-B4E3-2220-8FD9-5CA096B88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9FAF646-34BB-D175-44B9-7D695D5B85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DFFB89A-3AB9-F572-81C2-FAB7501E84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A835574-5290-7B62-1D2F-DCF21153C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3EDDE-9B4D-DB49-85EC-0E24CCB2686E}" type="datetimeFigureOut">
              <a:rPr lang="ru-RU" smtClean="0"/>
              <a:t>13.03.2023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52C67BD-DB06-5ECE-F110-2CC1E6F00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CBC5FF7-F8E0-5BB9-CD06-03D9E8238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486A4-3252-594A-B473-7CA7C416C0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439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E78A39-752F-DBAF-9B1A-922CEE849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297391D-9835-C310-BCD2-7AD410351F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081070D-4C41-6DD9-52CE-4C2828F27A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2C7F452-EBD8-FEED-309F-34CF124D8A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9CAF558-C609-D22C-B346-5F142EE368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DD88F88-8103-5B72-1C6F-BDF5CA16A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3EDDE-9B4D-DB49-85EC-0E24CCB2686E}" type="datetimeFigureOut">
              <a:rPr lang="ru-RU" smtClean="0"/>
              <a:t>13.03.2023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BD3D92C-269D-9221-9E9B-92F98E0B7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F54EFE2-A165-6ABF-42EC-F74F81B7A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486A4-3252-594A-B473-7CA7C416C0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4529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AB31B2-EE68-67CA-1675-F46EB4A37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EBDFFDC-54A2-1ECD-6AD2-16DDF9576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3EDDE-9B4D-DB49-85EC-0E24CCB2686E}" type="datetimeFigureOut">
              <a:rPr lang="ru-RU" smtClean="0"/>
              <a:t>13.03.2023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C3861EC-FEB5-7A32-4D1C-550AFE0D4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4638B60-956A-A657-8822-3260A7E14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486A4-3252-594A-B473-7CA7C416C0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4058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5F91733-47DA-8BDA-E9FA-7CECEA86E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3EDDE-9B4D-DB49-85EC-0E24CCB2686E}" type="datetimeFigureOut">
              <a:rPr lang="ru-RU" smtClean="0"/>
              <a:t>13.03.2023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A36CE1C-7A12-8A5C-F0DE-FED1F84D3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A20C019-6676-49F6-4D42-6584B58DF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486A4-3252-594A-B473-7CA7C416C0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0868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2E5F8F-FDE1-3176-458D-A9322AECE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412A7E0-6AF1-DEDE-D665-4303D7893B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340EF08-824C-BF0D-3CE7-2A8644816B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52818F2-F610-A6DB-D1DC-314F1DA37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3EDDE-9B4D-DB49-85EC-0E24CCB2686E}" type="datetimeFigureOut">
              <a:rPr lang="ru-RU" smtClean="0"/>
              <a:t>13.03.2023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25288AF-D1A4-A248-C43C-B73DF9B27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8102C72-1051-27EE-2930-B764017D3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486A4-3252-594A-B473-7CA7C416C0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4305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C48678-D9FB-48CE-E424-090AF561E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F20CA27-0973-AD22-6FD8-A05D616304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58629A2-4E3D-2899-443E-C5520071E6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7C892B-756A-DE72-2082-E4E68CF8E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3EDDE-9B4D-DB49-85EC-0E24CCB2686E}" type="datetimeFigureOut">
              <a:rPr lang="ru-RU" smtClean="0"/>
              <a:t>13.03.2023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D2E1606-7D2D-5587-8104-3BE07C1F5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73407F5-830C-9566-2FB5-A2B8105C6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486A4-3252-594A-B473-7CA7C416C0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168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CC48FD-6AA6-00DA-80DA-06887D672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4C55DA0-1BF1-405E-F511-477EFAE1CE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C8E31FF-1EF6-8ACE-834C-41B30A915D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3EDDE-9B4D-DB49-85EC-0E24CCB2686E}" type="datetimeFigureOut">
              <a:rPr lang="ru-RU" smtClean="0"/>
              <a:t>13.03.2023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0C4B82D-020E-E1B0-AFD8-B0B976D90D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BFF25C-F926-50BA-1ED8-7D2C178F0E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486A4-3252-594A-B473-7CA7C416C0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2693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6.sv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B3BA14B-407C-FE1A-90B4-76B3835707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3019" y="4425868"/>
            <a:ext cx="9840569" cy="2008328"/>
          </a:xfrm>
        </p:spPr>
        <p:txBody>
          <a:bodyPr>
            <a:norm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ru-RU" sz="2000" dirty="0"/>
              <a:t>Телешова Ирина Георгиевна, 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ru-RU" sz="2000" dirty="0"/>
              <a:t>руководитель ФСМЦ повышения финансовой грамотности студентов, 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ru-RU" sz="2000" dirty="0"/>
              <a:t>экономический факультет МГУ имени </a:t>
            </a:r>
            <a:r>
              <a:rPr lang="ru-RU" sz="2000" dirty="0" err="1"/>
              <a:t>М.В.Ломоносова</a:t>
            </a:r>
            <a:endParaRPr lang="ru-RU" sz="2000" dirty="0"/>
          </a:p>
          <a:p>
            <a:pPr algn="r">
              <a:lnSpc>
                <a:spcPct val="100000"/>
              </a:lnSpc>
              <a:spcBef>
                <a:spcPts val="0"/>
              </a:spcBef>
            </a:pPr>
            <a:endParaRPr lang="ru-RU" sz="2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2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dirty="0"/>
              <a:t>Санкт-Петербург, 16 марта 2023 г.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2000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A669E82-1A98-DA11-1DF1-BFC79D312C31}"/>
              </a:ext>
            </a:extLst>
          </p:cNvPr>
          <p:cNvSpPr/>
          <p:nvPr/>
        </p:nvSpPr>
        <p:spPr>
          <a:xfrm>
            <a:off x="2889584" y="324979"/>
            <a:ext cx="6412832" cy="11309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Круглый стол</a:t>
            </a:r>
          </a:p>
          <a:p>
            <a:pPr algn="ctr"/>
            <a:r>
              <a:rPr lang="ru-RU" sz="20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«Подготовка преподавателей по финансовой грамотности: проблемы и перспективы в условиях дефицита кадров»</a:t>
            </a:r>
            <a:endParaRPr lang="ru-RU" sz="2000" b="1" dirty="0">
              <a:latin typeface="+mj-lt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298B881F-53BD-0E11-6EE9-673A2534482A}"/>
              </a:ext>
            </a:extLst>
          </p:cNvPr>
          <p:cNvSpPr/>
          <p:nvPr/>
        </p:nvSpPr>
        <p:spPr>
          <a:xfrm>
            <a:off x="2145642" y="2190814"/>
            <a:ext cx="7724274" cy="15001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tx1"/>
                </a:solidFill>
              </a:rPr>
              <a:t>Формирование компетенций в области финансовой грамотности как область профессиональной деятельности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2DE78C02-9BE2-838F-8AA8-4C6AF85225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73032" y="324979"/>
            <a:ext cx="2453936" cy="613484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D1EB53C2-B650-C518-95C0-6BF265580D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032" y="423804"/>
            <a:ext cx="2453936" cy="314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8132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96ACC69-2425-28AE-164A-A155D214DE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6274"/>
            <a:ext cx="10515600" cy="531068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3600" dirty="0"/>
          </a:p>
          <a:p>
            <a:pPr marL="0" indent="0" algn="ctr">
              <a:buNone/>
            </a:pPr>
            <a:endParaRPr lang="ru-RU" sz="3600" dirty="0"/>
          </a:p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r>
              <a:rPr lang="ru-RU" sz="3600" dirty="0"/>
              <a:t>Спасибо за внимание</a:t>
            </a:r>
          </a:p>
          <a:p>
            <a:pPr marL="0" indent="0" algn="ctr">
              <a:buNone/>
            </a:pPr>
            <a:r>
              <a:rPr lang="en-US" sz="3600" dirty="0" err="1"/>
              <a:t>teleshova@econ.msu.ru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110848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78ADB4-2C96-923E-6293-0A5C8C11E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ru-RU" sz="3200" b="1" dirty="0"/>
              <a:t>Финансовая грамотность и рынок труда</a:t>
            </a:r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20" name="Объект 2">
            <a:extLst>
              <a:ext uri="{FF2B5EF4-FFF2-40B4-BE49-F238E27FC236}">
                <a16:creationId xmlns:a16="http://schemas.microsoft.com/office/drawing/2014/main" id="{CE53E3AC-9467-E05E-1091-C7B8CE847DD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8023663"/>
              </p:ext>
            </p:extLst>
          </p:nvPr>
        </p:nvGraphicFramePr>
        <p:xfrm>
          <a:off x="3801979" y="187335"/>
          <a:ext cx="8085221" cy="35855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Стрелка вниз 5">
            <a:extLst>
              <a:ext uri="{FF2B5EF4-FFF2-40B4-BE49-F238E27FC236}">
                <a16:creationId xmlns:a16="http://schemas.microsoft.com/office/drawing/2014/main" id="{F8A1311C-02BD-2014-DD7A-4C026A21EDEB}"/>
              </a:ext>
            </a:extLst>
          </p:cNvPr>
          <p:cNvSpPr/>
          <p:nvPr/>
        </p:nvSpPr>
        <p:spPr>
          <a:xfrm>
            <a:off x="7844589" y="3032242"/>
            <a:ext cx="570015" cy="768891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>
            <a:extLst>
              <a:ext uri="{FF2B5EF4-FFF2-40B4-BE49-F238E27FC236}">
                <a16:creationId xmlns:a16="http://schemas.microsoft.com/office/drawing/2014/main" id="{4F381258-9646-5CEE-8B60-13F6F3617061}"/>
              </a:ext>
            </a:extLst>
          </p:cNvPr>
          <p:cNvSpPr/>
          <p:nvPr/>
        </p:nvSpPr>
        <p:spPr>
          <a:xfrm>
            <a:off x="5083022" y="4002539"/>
            <a:ext cx="6051884" cy="76889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</a:rPr>
              <a:t>Универсальные, общепрофессиональные и профессиональные компетенции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9CFDF23A-8B8C-86B9-976C-12B47D6A4316}"/>
              </a:ext>
            </a:extLst>
          </p:cNvPr>
          <p:cNvSpPr/>
          <p:nvPr/>
        </p:nvSpPr>
        <p:spPr>
          <a:xfrm>
            <a:off x="5363112" y="5607188"/>
            <a:ext cx="6051884" cy="9241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rgbClr val="FF0000"/>
                </a:solidFill>
              </a:rPr>
              <a:t>Учитель, преподаватель, консультант, </a:t>
            </a:r>
            <a:r>
              <a:rPr lang="ru-RU" sz="2800" dirty="0" err="1">
                <a:solidFill>
                  <a:srgbClr val="FF0000"/>
                </a:solidFill>
              </a:rPr>
              <a:t>тьютер</a:t>
            </a:r>
            <a:r>
              <a:rPr lang="ru-RU" sz="2800" dirty="0">
                <a:solidFill>
                  <a:srgbClr val="FF0000"/>
                </a:solidFill>
              </a:rPr>
              <a:t>, волонтер… </a:t>
            </a:r>
          </a:p>
        </p:txBody>
      </p:sp>
      <p:sp>
        <p:nvSpPr>
          <p:cNvPr id="18" name="Стрелка вверх 17">
            <a:extLst>
              <a:ext uri="{FF2B5EF4-FFF2-40B4-BE49-F238E27FC236}">
                <a16:creationId xmlns:a16="http://schemas.microsoft.com/office/drawing/2014/main" id="{A194BBDA-70FF-CCE4-3B3C-FB3A99E0AE2E}"/>
              </a:ext>
            </a:extLst>
          </p:cNvPr>
          <p:cNvSpPr/>
          <p:nvPr/>
        </p:nvSpPr>
        <p:spPr>
          <a:xfrm>
            <a:off x="7819039" y="4804944"/>
            <a:ext cx="570015" cy="76889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 descr="Школьный класс со сплошной заливкой">
            <a:extLst>
              <a:ext uri="{FF2B5EF4-FFF2-40B4-BE49-F238E27FC236}">
                <a16:creationId xmlns:a16="http://schemas.microsoft.com/office/drawing/2014/main" id="{44B9D887-5869-F4F8-9769-A9995A45F80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895725" y="5472112"/>
            <a:ext cx="914400" cy="914400"/>
          </a:xfrm>
          <a:prstGeom prst="rect">
            <a:avLst/>
          </a:prstGeom>
        </p:spPr>
      </p:pic>
      <p:pic>
        <p:nvPicPr>
          <p:cNvPr id="12" name="Рисунок 11" descr="Группа женщин со сплошной заливкой">
            <a:extLst>
              <a:ext uri="{FF2B5EF4-FFF2-40B4-BE49-F238E27FC236}">
                <a16:creationId xmlns:a16="http://schemas.microsoft.com/office/drawing/2014/main" id="{43C8EE7A-7311-3223-B1AF-AE56800469B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067657" y="400253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625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B762AE-73D6-1331-0434-E3C6B8082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3040" y="-235277"/>
            <a:ext cx="10173010" cy="1554480"/>
          </a:xfrm>
        </p:spPr>
        <p:txBody>
          <a:bodyPr anchor="ctr">
            <a:normAutofit/>
          </a:bodyPr>
          <a:lstStyle/>
          <a:p>
            <a:r>
              <a:rPr lang="ru-RU" sz="3200" b="1" dirty="0"/>
              <a:t>Учитель, преподаватель, консультант, </a:t>
            </a:r>
            <a:r>
              <a:rPr lang="ru-RU" sz="3200" b="1" dirty="0" err="1"/>
              <a:t>тьютер</a:t>
            </a:r>
            <a:r>
              <a:rPr lang="ru-RU" sz="3200" b="1" dirty="0"/>
              <a:t>, волонтер… 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7B7F6AA5-F0B7-6C74-1C46-3A4263503A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8905713"/>
              </p:ext>
            </p:extLst>
          </p:nvPr>
        </p:nvGraphicFramePr>
        <p:xfrm>
          <a:off x="265659" y="1159507"/>
          <a:ext cx="11656326" cy="5253325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308300">
                  <a:extLst>
                    <a:ext uri="{9D8B030D-6E8A-4147-A177-3AD203B41FA5}">
                      <a16:colId xmlns:a16="http://schemas.microsoft.com/office/drawing/2014/main" val="2252038837"/>
                    </a:ext>
                  </a:extLst>
                </a:gridCol>
                <a:gridCol w="1973179">
                  <a:extLst>
                    <a:ext uri="{9D8B030D-6E8A-4147-A177-3AD203B41FA5}">
                      <a16:colId xmlns:a16="http://schemas.microsoft.com/office/drawing/2014/main" val="2965047095"/>
                    </a:ext>
                  </a:extLst>
                </a:gridCol>
                <a:gridCol w="1852863">
                  <a:extLst>
                    <a:ext uri="{9D8B030D-6E8A-4147-A177-3AD203B41FA5}">
                      <a16:colId xmlns:a16="http://schemas.microsoft.com/office/drawing/2014/main" val="171873672"/>
                    </a:ext>
                  </a:extLst>
                </a:gridCol>
                <a:gridCol w="2073710">
                  <a:extLst>
                    <a:ext uri="{9D8B030D-6E8A-4147-A177-3AD203B41FA5}">
                      <a16:colId xmlns:a16="http://schemas.microsoft.com/office/drawing/2014/main" val="3847364024"/>
                    </a:ext>
                  </a:extLst>
                </a:gridCol>
                <a:gridCol w="2353911">
                  <a:extLst>
                    <a:ext uri="{9D8B030D-6E8A-4147-A177-3AD203B41FA5}">
                      <a16:colId xmlns:a16="http://schemas.microsoft.com/office/drawing/2014/main" val="94990376"/>
                    </a:ext>
                  </a:extLst>
                </a:gridCol>
                <a:gridCol w="2094363">
                  <a:extLst>
                    <a:ext uri="{9D8B030D-6E8A-4147-A177-3AD203B41FA5}">
                      <a16:colId xmlns:a16="http://schemas.microsoft.com/office/drawing/2014/main" val="4118009701"/>
                    </a:ext>
                  </a:extLst>
                </a:gridCol>
              </a:tblGrid>
              <a:tr h="320674">
                <a:tc rowSpan="2"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  <a:latin typeface="+mn-lt"/>
                        </a:rPr>
                        <a:t>Категория</a:t>
                      </a:r>
                    </a:p>
                    <a:p>
                      <a:pPr algn="ctr"/>
                      <a:r>
                        <a:rPr lang="ru-RU" sz="20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населения</a:t>
                      </a:r>
                      <a:endParaRPr lang="ru-RU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146" marR="44146" marT="0" marB="0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  <a:latin typeface="+mn-lt"/>
                        </a:rPr>
                        <a:t>Уровень образования</a:t>
                      </a:r>
                      <a:endParaRPr lang="ru-RU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146" marR="44146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  <a:latin typeface="+mn-lt"/>
                        </a:rPr>
                        <a:t>Профессиональная деятельность </a:t>
                      </a:r>
                      <a:endParaRPr lang="ru-RU" sz="2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146" marR="44146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8801170"/>
                  </a:ext>
                </a:extLst>
              </a:tr>
              <a:tr h="3206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effectLst/>
                          <a:latin typeface="+mn-lt"/>
                        </a:rPr>
                        <a:t>Воспитатель, учитель, преподаватель </a:t>
                      </a:r>
                      <a:endParaRPr lang="ru-RU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146" marR="44146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  <a:latin typeface="+mn-lt"/>
                        </a:rPr>
                        <a:t>тьютер</a:t>
                      </a:r>
                      <a:endParaRPr lang="ru-RU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146" marR="44146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>
                          <a:effectLst/>
                          <a:latin typeface="+mn-lt"/>
                        </a:rPr>
                        <a:t>консультант</a:t>
                      </a:r>
                      <a:endParaRPr lang="ru-RU" sz="2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146" marR="44146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>
                          <a:effectLst/>
                          <a:latin typeface="+mn-lt"/>
                        </a:rPr>
                        <a:t>волонтер</a:t>
                      </a:r>
                      <a:endParaRPr lang="ru-RU" sz="2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146" marR="44146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9722250"/>
                  </a:ext>
                </a:extLst>
              </a:tr>
              <a:tr h="751295">
                <a:tc rowSpan="2">
                  <a:txBody>
                    <a:bodyPr/>
                    <a:lstStyle/>
                    <a:p>
                      <a:r>
                        <a:rPr lang="ru-RU" sz="2000">
                          <a:effectLst/>
                          <a:latin typeface="+mn-lt"/>
                        </a:rPr>
                        <a:t>дети</a:t>
                      </a:r>
                      <a:endParaRPr lang="ru-RU" sz="2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146" marR="44146" marT="0" marB="0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  <a:latin typeface="+mn-lt"/>
                        </a:rPr>
                        <a:t>Дошкольное образование</a:t>
                      </a:r>
                      <a:endParaRPr lang="ru-RU" sz="2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146" marR="44146" marT="0" marB="0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  <a:latin typeface="+mn-lt"/>
                        </a:rPr>
                        <a:t>Воспитатель</a:t>
                      </a:r>
                      <a:endParaRPr lang="ru-RU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146" marR="44146" marT="0" marB="0">
                    <a:noFill/>
                  </a:tcPr>
                </a:tc>
                <a:tc rowSpan="4">
                  <a:txBody>
                    <a:bodyPr/>
                    <a:lstStyle/>
                    <a:p>
                      <a:r>
                        <a:rPr lang="ru-RU" sz="200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специалист в области образования, сопровождающий дошкольника, школьника или студента на пути индивидуального развития</a:t>
                      </a:r>
                      <a:endParaRPr lang="ru-RU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146" marR="44146" marT="0" marB="0">
                    <a:noFill/>
                  </a:tcPr>
                </a:tc>
                <a:tc rowSpan="2">
                  <a:txBody>
                    <a:bodyPr/>
                    <a:lstStyle/>
                    <a:p>
                      <a:endParaRPr lang="ru-RU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146" marR="44146" marT="0" marB="0">
                    <a:noFill/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 </a:t>
                      </a:r>
                      <a:r>
                        <a:rPr lang="ru-RU" sz="2000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человек, который добровольно оказывает безвозмездную помощь людям, нуждающимся в особой поддержке и социальной защите, некоммерческим организациям, государству.</a:t>
                      </a:r>
                      <a:endParaRPr lang="ru-RU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146" marR="44146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6944032"/>
                  </a:ext>
                </a:extLst>
              </a:tr>
              <a:tr h="7512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  <a:latin typeface="+mn-lt"/>
                        </a:rPr>
                        <a:t>Школьное образование</a:t>
                      </a:r>
                      <a:endParaRPr lang="ru-RU" sz="2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146" marR="44146" marT="0" marB="0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  <a:latin typeface="+mn-lt"/>
                        </a:rPr>
                        <a:t>Учитель</a:t>
                      </a:r>
                      <a:endParaRPr lang="ru-RU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146" marR="44146" marT="0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7284486"/>
                  </a:ext>
                </a:extLst>
              </a:tr>
              <a:tr h="1037611">
                <a:tc rowSpan="2">
                  <a:txBody>
                    <a:bodyPr/>
                    <a:lstStyle/>
                    <a:p>
                      <a:r>
                        <a:rPr lang="ru-RU" sz="2000">
                          <a:effectLst/>
                          <a:latin typeface="+mn-lt"/>
                        </a:rPr>
                        <a:t>молодежь</a:t>
                      </a:r>
                      <a:endParaRPr lang="ru-RU" sz="2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146" marR="44146" marT="0" marB="0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  <a:latin typeface="+mn-lt"/>
                        </a:rPr>
                        <a:t>Среднее профессиональное образование</a:t>
                      </a:r>
                      <a:endParaRPr lang="ru-RU" sz="2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146" marR="44146" marT="0" marB="0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  <a:latin typeface="+mn-lt"/>
                        </a:rPr>
                        <a:t>Преподаватель</a:t>
                      </a:r>
                      <a:endParaRPr lang="ru-RU" sz="2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146" marR="44146" marT="0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профессиональный </a:t>
                      </a:r>
                      <a:r>
                        <a:rPr lang="ru-RU" sz="2000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специалист, который предоставляет консультационные услуги в различных областях</a:t>
                      </a:r>
                      <a:endParaRPr lang="ru-RU" sz="20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endParaRPr lang="ru-RU" sz="20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4146" marR="44146" marT="0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8986323"/>
                  </a:ext>
                </a:extLst>
              </a:tr>
              <a:tr h="7512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  <a:latin typeface="+mn-lt"/>
                        </a:rPr>
                        <a:t>Высшее образование</a:t>
                      </a:r>
                      <a:endParaRPr lang="ru-RU" sz="2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146" marR="44146" marT="0" marB="0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  <a:latin typeface="+mn-lt"/>
                        </a:rPr>
                        <a:t>Преподаватель</a:t>
                      </a:r>
                      <a:endParaRPr lang="ru-RU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146" marR="44146" marT="0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9636027"/>
                  </a:ext>
                </a:extLst>
              </a:tr>
              <a:tr h="726755"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  <a:latin typeface="+mn-lt"/>
                        </a:rPr>
                        <a:t>взрослые</a:t>
                      </a:r>
                      <a:endParaRPr lang="ru-RU" sz="2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146" marR="44146" marT="0" marB="0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  <a:latin typeface="+mn-lt"/>
                        </a:rPr>
                        <a:t>Дополнительное образование</a:t>
                      </a:r>
                      <a:endParaRPr lang="ru-RU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146" marR="44146" marT="0" marB="0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  <a:latin typeface="+mn-lt"/>
                        </a:rPr>
                        <a:t>Преподаватель </a:t>
                      </a:r>
                      <a:endParaRPr lang="ru-RU" sz="2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146" marR="44146" marT="0" marB="0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  <a:latin typeface="+mn-lt"/>
                        </a:rPr>
                        <a:t> </a:t>
                      </a:r>
                      <a:endParaRPr lang="ru-RU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146" marR="44146" marT="0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82997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6306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DE0F2D-4857-802D-E4F5-D3A29D8E1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" y="-25059"/>
            <a:ext cx="11910060" cy="697865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Квалификации. </a:t>
            </a:r>
            <a:b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 «Об Образовании в Российской Федерации»</a:t>
            </a:r>
            <a:endParaRPr lang="ru-RU" sz="3200" dirty="0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D8271B3C-5E9D-DFAE-2B7C-A752AA3C7C58}"/>
              </a:ext>
            </a:extLst>
          </p:cNvPr>
          <p:cNvSpPr/>
          <p:nvPr/>
        </p:nvSpPr>
        <p:spPr>
          <a:xfrm>
            <a:off x="3522345" y="781127"/>
            <a:ext cx="4549140" cy="115935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квалификация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17DBB01-E3E3-3D60-CC6A-F83E97FD3093}"/>
              </a:ext>
            </a:extLst>
          </p:cNvPr>
          <p:cNvSpPr/>
          <p:nvPr/>
        </p:nvSpPr>
        <p:spPr>
          <a:xfrm>
            <a:off x="168975" y="2148145"/>
            <a:ext cx="4671905" cy="154781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знаний, умений, навыков и компетенции, характеризующий подготовленность к выполнению определенного </a:t>
            </a:r>
            <a:r>
              <a:rPr lang="ru-RU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вида профессиональной деятельности </a:t>
            </a:r>
            <a:endParaRPr lang="ru-RU" b="0" i="0" dirty="0">
              <a:solidFill>
                <a:srgbClr val="22222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ст.2 п.5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1BEDE23B-C2F1-A814-BDC9-8B1AFE3F5561}"/>
              </a:ext>
            </a:extLst>
          </p:cNvPr>
          <p:cNvSpPr/>
          <p:nvPr/>
        </p:nvSpPr>
        <p:spPr>
          <a:xfrm>
            <a:off x="6855019" y="2165417"/>
            <a:ext cx="4941217" cy="132348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присваиваемые по соответствующим </a:t>
            </a:r>
            <a:r>
              <a:rPr lang="ru-RU" sz="1800" b="1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специальностям и направлениям подготовки </a:t>
            </a:r>
            <a:r>
              <a:rPr lang="ru-RU" sz="180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высшего образования</a:t>
            </a:r>
          </a:p>
          <a:p>
            <a:pPr algn="ctr"/>
            <a:r>
              <a:rPr lang="ru-RU" sz="180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ст.11 п.8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Прямая со стрелкой 7">
            <a:extLst>
              <a:ext uri="{FF2B5EF4-FFF2-40B4-BE49-F238E27FC236}">
                <a16:creationId xmlns:a16="http://schemas.microsoft.com/office/drawing/2014/main" id="{77AE886E-7F13-5682-B1BE-84B8EE6C3DB9}"/>
              </a:ext>
            </a:extLst>
          </p:cNvPr>
          <p:cNvCxnSpPr>
            <a:cxnSpLocks/>
            <a:stCxn id="4" idx="4"/>
          </p:cNvCxnSpPr>
          <p:nvPr/>
        </p:nvCxnSpPr>
        <p:spPr>
          <a:xfrm flipH="1">
            <a:off x="2175510" y="1940482"/>
            <a:ext cx="3621405" cy="2249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>
            <a:extLst>
              <a:ext uri="{FF2B5EF4-FFF2-40B4-BE49-F238E27FC236}">
                <a16:creationId xmlns:a16="http://schemas.microsoft.com/office/drawing/2014/main" id="{576B0D23-D13A-44C5-C83E-105DAD68CC33}"/>
              </a:ext>
            </a:extLst>
          </p:cNvPr>
          <p:cNvCxnSpPr>
            <a:cxnSpLocks/>
          </p:cNvCxnSpPr>
          <p:nvPr/>
        </p:nvCxnSpPr>
        <p:spPr>
          <a:xfrm>
            <a:off x="5957291" y="1938838"/>
            <a:ext cx="3614947" cy="2206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B2104702-91FD-0FEE-43EB-30D7FEA24E07}"/>
              </a:ext>
            </a:extLst>
          </p:cNvPr>
          <p:cNvSpPr/>
          <p:nvPr/>
        </p:nvSpPr>
        <p:spPr>
          <a:xfrm>
            <a:off x="134629" y="3930148"/>
            <a:ext cx="4585899" cy="74295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Профессиональный стандарт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5691A5C4-88BB-40BD-33E4-0F1A8FE95870}"/>
              </a:ext>
            </a:extLst>
          </p:cNvPr>
          <p:cNvSpPr/>
          <p:nvPr/>
        </p:nvSpPr>
        <p:spPr>
          <a:xfrm>
            <a:off x="134628" y="4907285"/>
            <a:ext cx="4585891" cy="94864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Область деятельности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Министерство труда и социальной защиты Российской Федерации «Профессиональные стандарты»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(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http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://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profstandart.rosmintrud.ru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id="{1C98386C-238F-E5D6-3DBA-A026069BE84B}"/>
              </a:ext>
            </a:extLst>
          </p:cNvPr>
          <p:cNvCxnSpPr>
            <a:cxnSpLocks/>
          </p:cNvCxnSpPr>
          <p:nvPr/>
        </p:nvCxnSpPr>
        <p:spPr>
          <a:xfrm>
            <a:off x="2750362" y="3630974"/>
            <a:ext cx="10120" cy="3829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>
            <a:extLst>
              <a:ext uri="{FF2B5EF4-FFF2-40B4-BE49-F238E27FC236}">
                <a16:creationId xmlns:a16="http://schemas.microsoft.com/office/drawing/2014/main" id="{DBDF5015-25BF-7BEF-ED94-BA28851340B4}"/>
              </a:ext>
            </a:extLst>
          </p:cNvPr>
          <p:cNvCxnSpPr>
            <a:cxnSpLocks/>
          </p:cNvCxnSpPr>
          <p:nvPr/>
        </p:nvCxnSpPr>
        <p:spPr>
          <a:xfrm>
            <a:off x="2671265" y="4757322"/>
            <a:ext cx="0" cy="3189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2CF2122B-1D59-3867-4213-8F430CFAC7CC}"/>
              </a:ext>
            </a:extLst>
          </p:cNvPr>
          <p:cNvSpPr/>
          <p:nvPr/>
        </p:nvSpPr>
        <p:spPr>
          <a:xfrm rot="330900">
            <a:off x="5240279" y="4144855"/>
            <a:ext cx="1259169" cy="274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ФГОС ВО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0DF92228-E578-EF5F-C1C3-1F345E4C5416}"/>
              </a:ext>
            </a:extLst>
          </p:cNvPr>
          <p:cNvSpPr/>
          <p:nvPr/>
        </p:nvSpPr>
        <p:spPr>
          <a:xfrm>
            <a:off x="7010403" y="4031963"/>
            <a:ext cx="4785834" cy="12905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Содержание профессионального образования должно обеспечивать получение квалификации.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сформированные компетенции: УК; ОПК; ПК</a:t>
            </a: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Ст12 п.1</a:t>
            </a:r>
          </a:p>
        </p:txBody>
      </p:sp>
      <p:cxnSp>
        <p:nvCxnSpPr>
          <p:cNvPr id="29" name="Прямая со стрелкой 28">
            <a:extLst>
              <a:ext uri="{FF2B5EF4-FFF2-40B4-BE49-F238E27FC236}">
                <a16:creationId xmlns:a16="http://schemas.microsoft.com/office/drawing/2014/main" id="{637BC370-CA9B-D209-A2E3-8475B06119E2}"/>
              </a:ext>
            </a:extLst>
          </p:cNvPr>
          <p:cNvCxnSpPr>
            <a:cxnSpLocks/>
          </p:cNvCxnSpPr>
          <p:nvPr/>
        </p:nvCxnSpPr>
        <p:spPr>
          <a:xfrm flipH="1">
            <a:off x="9389508" y="3656585"/>
            <a:ext cx="5949" cy="3813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>
            <a:extLst>
              <a:ext uri="{FF2B5EF4-FFF2-40B4-BE49-F238E27FC236}">
                <a16:creationId xmlns:a16="http://schemas.microsoft.com/office/drawing/2014/main" id="{ABA67DDD-C89C-1746-8AC3-B035633E848B}"/>
              </a:ext>
            </a:extLst>
          </p:cNvPr>
          <p:cNvCxnSpPr>
            <a:cxnSpLocks/>
            <a:stCxn id="15" idx="3"/>
          </p:cNvCxnSpPr>
          <p:nvPr/>
        </p:nvCxnSpPr>
        <p:spPr>
          <a:xfrm>
            <a:off x="4720528" y="4301623"/>
            <a:ext cx="2289875" cy="22495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>
            <a:extLst>
              <a:ext uri="{FF2B5EF4-FFF2-40B4-BE49-F238E27FC236}">
                <a16:creationId xmlns:a16="http://schemas.microsoft.com/office/drawing/2014/main" id="{CFE1556C-829F-60BB-779A-D9E44978C385}"/>
              </a:ext>
            </a:extLst>
          </p:cNvPr>
          <p:cNvCxnSpPr>
            <a:cxnSpLocks/>
            <a:stCxn id="16" idx="3"/>
          </p:cNvCxnSpPr>
          <p:nvPr/>
        </p:nvCxnSpPr>
        <p:spPr>
          <a:xfrm flipV="1">
            <a:off x="4720519" y="4541012"/>
            <a:ext cx="2289875" cy="84059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id="{8DFA2AB2-D869-5157-CB15-81902ED13890}"/>
              </a:ext>
            </a:extLst>
          </p:cNvPr>
          <p:cNvSpPr/>
          <p:nvPr/>
        </p:nvSpPr>
        <p:spPr>
          <a:xfrm rot="20265388">
            <a:off x="5043115" y="4774531"/>
            <a:ext cx="1283718" cy="3018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ФГОС ВО</a:t>
            </a:r>
          </a:p>
        </p:txBody>
      </p:sp>
      <p:cxnSp>
        <p:nvCxnSpPr>
          <p:cNvPr id="44" name="Скругленная соединительная линия 43">
            <a:extLst>
              <a:ext uri="{FF2B5EF4-FFF2-40B4-BE49-F238E27FC236}">
                <a16:creationId xmlns:a16="http://schemas.microsoft.com/office/drawing/2014/main" id="{286321DD-8713-D871-D723-65386F90E028}"/>
              </a:ext>
            </a:extLst>
          </p:cNvPr>
          <p:cNvCxnSpPr>
            <a:cxnSpLocks/>
            <a:endCxn id="6" idx="1"/>
          </p:cNvCxnSpPr>
          <p:nvPr/>
        </p:nvCxnSpPr>
        <p:spPr>
          <a:xfrm flipV="1">
            <a:off x="4829137" y="2827158"/>
            <a:ext cx="2025882" cy="122976"/>
          </a:xfrm>
          <a:prstGeom prst="curvedConnector3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Прямоугольник 44">
            <a:extLst>
              <a:ext uri="{FF2B5EF4-FFF2-40B4-BE49-F238E27FC236}">
                <a16:creationId xmlns:a16="http://schemas.microsoft.com/office/drawing/2014/main" id="{672D74E6-AD91-91ED-209B-F516127ADD3E}"/>
              </a:ext>
            </a:extLst>
          </p:cNvPr>
          <p:cNvSpPr/>
          <p:nvPr/>
        </p:nvSpPr>
        <p:spPr>
          <a:xfrm>
            <a:off x="5257800" y="2743200"/>
            <a:ext cx="1254251" cy="3886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???</a:t>
            </a:r>
          </a:p>
        </p:txBody>
      </p:sp>
      <p:sp>
        <p:nvSpPr>
          <p:cNvPr id="56" name="Овал 55">
            <a:extLst>
              <a:ext uri="{FF2B5EF4-FFF2-40B4-BE49-F238E27FC236}">
                <a16:creationId xmlns:a16="http://schemas.microsoft.com/office/drawing/2014/main" id="{6CD94E89-60F5-E071-B865-31CBF565EEFD}"/>
              </a:ext>
            </a:extLst>
          </p:cNvPr>
          <p:cNvSpPr/>
          <p:nvPr/>
        </p:nvSpPr>
        <p:spPr>
          <a:xfrm>
            <a:off x="3042288" y="5676374"/>
            <a:ext cx="7936230" cy="1146887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документы об образовании и (или) о квалификации: документы об образовании, документы об образовании и о квалификации, документы о квалификации</a:t>
            </a:r>
            <a:r>
              <a:rPr lang="ru-RU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0679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7" name="Rectangle 76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2A8EEA-3358-EAC1-33D9-2DF8364D4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ru-RU" sz="3200" b="1" dirty="0">
                <a:cs typeface="Calibri" panose="020F0502020204030204" pitchFamily="34" charset="0"/>
              </a:rPr>
              <a:t>Новое при разработке ФГОС ВО 4 и образовательных программ</a:t>
            </a:r>
            <a:endParaRPr lang="ru-RU" sz="3200" dirty="0">
              <a:cs typeface="Calibri" panose="020F0502020204030204" pitchFamily="34" charset="0"/>
            </a:endParaRPr>
          </a:p>
        </p:txBody>
      </p:sp>
      <p:sp>
        <p:nvSpPr>
          <p:cNvPr id="81" name="Arc 80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F99147F-B53C-D801-4B57-6EFA17D7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ru-RU" sz="3600" dirty="0">
                <a:latin typeface="Calibri" panose="020F0502020204030204" pitchFamily="34" charset="0"/>
                <a:cs typeface="Calibri" panose="020F0502020204030204" pitchFamily="34" charset="0"/>
              </a:rPr>
              <a:t>возможность получения нескольких квалификаций в рамках одной образовательной программы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5744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4F0E97-AF04-FCA4-1695-B76EA40CF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170" y="123428"/>
            <a:ext cx="11784330" cy="505222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cs typeface="Times New Roman" panose="02020603050405020304" pitchFamily="18" charset="0"/>
              </a:rPr>
              <a:t>Возможность получения нескольких квалификаций</a:t>
            </a:r>
            <a:endParaRPr lang="ru-RU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7CE1E35-1B3D-F994-1F53-64C6745BB6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00" y="628650"/>
            <a:ext cx="11811000" cy="5875020"/>
          </a:xfrm>
          <a:ln>
            <a:noFill/>
          </a:ln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1053B2ED-F487-3BB0-7A82-34C4E125E6E9}"/>
              </a:ext>
            </a:extLst>
          </p:cNvPr>
          <p:cNvSpPr/>
          <p:nvPr/>
        </p:nvSpPr>
        <p:spPr>
          <a:xfrm>
            <a:off x="348615" y="1728232"/>
            <a:ext cx="3829050" cy="42199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rgbClr val="444444"/>
                </a:solidFill>
                <a:cs typeface="Times New Roman" panose="02020603050405020304" pitchFamily="18" charset="0"/>
              </a:rPr>
              <a:t>Ст.12 п.8.1</a:t>
            </a:r>
            <a:r>
              <a:rPr lang="ru-RU" sz="1400" dirty="0">
                <a:effectLst/>
                <a:cs typeface="Times New Roman" panose="02020603050405020304" pitchFamily="18" charset="0"/>
              </a:rPr>
              <a:t> </a:t>
            </a:r>
            <a:endParaRPr lang="ru-RU" sz="1400" dirty="0">
              <a:cs typeface="Times New Roman" panose="02020603050405020304" pitchFamily="18" charset="0"/>
            </a:endParaRPr>
          </a:p>
          <a:p>
            <a:pPr algn="ctr"/>
            <a:r>
              <a:rPr lang="ru-RU" sz="1400" dirty="0">
                <a:solidFill>
                  <a:srgbClr val="444444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Образовательные программы высшего образования в части </a:t>
            </a:r>
            <a:r>
              <a:rPr lang="ru-RU" sz="1400" b="1" dirty="0">
                <a:solidFill>
                  <a:srgbClr val="444444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профессиональных компетенций </a:t>
            </a:r>
            <a:r>
              <a:rPr lang="ru-RU" sz="1400" dirty="0">
                <a:solidFill>
                  <a:srgbClr val="444444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разрабатываются организациями, осуществляющими образовательную деятельность, на основе </a:t>
            </a:r>
            <a:r>
              <a:rPr lang="ru-RU" sz="1400" b="1" dirty="0">
                <a:solidFill>
                  <a:srgbClr val="444444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профессиональных стандартов (при наличии) </a:t>
            </a:r>
            <a:r>
              <a:rPr lang="ru-RU" sz="1400" dirty="0">
                <a:solidFill>
                  <a:srgbClr val="444444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и могут включать в себя компетенции, отнесенные к одной или нескольким </a:t>
            </a:r>
            <a:r>
              <a:rPr lang="ru-RU" sz="1400" b="1" dirty="0">
                <a:solidFill>
                  <a:srgbClr val="444444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специальностям и направлениям </a:t>
            </a:r>
            <a:r>
              <a:rPr lang="ru-RU" sz="1400" dirty="0">
                <a:solidFill>
                  <a:srgbClr val="444444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подготовки по соответствующим уровням профессионального образования или к укрупненным группам специальностей и направлений подготовки, а также </a:t>
            </a:r>
            <a:r>
              <a:rPr lang="ru-RU" sz="1400" b="1" dirty="0">
                <a:solidFill>
                  <a:srgbClr val="444444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 области (областям) и виду (видам) профессиональной </a:t>
            </a:r>
            <a:r>
              <a:rPr lang="ru-RU" sz="1400" dirty="0">
                <a:solidFill>
                  <a:srgbClr val="444444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деятельности, в том числе с учетом возможности одновременного получения обучающимися </a:t>
            </a:r>
            <a:r>
              <a:rPr lang="ru-RU" sz="1400" b="1" dirty="0">
                <a:solidFill>
                  <a:srgbClr val="444444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нескольких квалификаций</a:t>
            </a:r>
            <a:r>
              <a:rPr lang="ru-RU" sz="1400" dirty="0">
                <a:solidFill>
                  <a:srgbClr val="444444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7D962571-4E2F-169B-134F-C7D808C7BB48}"/>
              </a:ext>
            </a:extLst>
          </p:cNvPr>
          <p:cNvSpPr/>
          <p:nvPr/>
        </p:nvSpPr>
        <p:spPr>
          <a:xfrm>
            <a:off x="4966335" y="1371600"/>
            <a:ext cx="6877050" cy="513207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215" algn="just">
              <a:lnSpc>
                <a:spcPct val="130000"/>
              </a:lnSpc>
            </a:pPr>
            <a:r>
              <a:rPr lang="ru-RU" sz="14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1.6</a:t>
            </a:r>
            <a:r>
              <a:rPr lang="ru-RU" sz="14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ru-RU" sz="14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Организация вправе разрабатывать образовательную программу, включающую в себя компетенции, отнесенные к одной или нескольким специальностям и направлениям подготовки по соответствующим уровням профессионального образования или к УГСН, а также к области (областям) </a:t>
            </a:r>
            <a:br>
              <a:rPr lang="ru-RU" sz="14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</a:br>
            <a:r>
              <a:rPr lang="ru-RU" sz="14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и виду (видам) профессиональной деятельности, в том числе </a:t>
            </a:r>
            <a:r>
              <a:rPr lang="ru-RU" sz="14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с учетом возможности одновременного получения обучающимися нескольких квалификаций.</a:t>
            </a:r>
          </a:p>
          <a:p>
            <a:pPr indent="450215" algn="just">
              <a:lnSpc>
                <a:spcPct val="130000"/>
              </a:lnSpc>
            </a:pPr>
            <a:r>
              <a:rPr lang="ru-RU" sz="1400" dirty="0">
                <a:solidFill>
                  <a:schemeClr val="tx1"/>
                </a:solidFill>
                <a:effectLst/>
              </a:rPr>
              <a:t> </a:t>
            </a:r>
            <a:r>
              <a:rPr lang="ru-RU" sz="14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При разработке образовательной программы с учетом возможности одновременного получения обучающимися нескольких квалификаций Организация исходит из квалификаций, указанных в Перечней специальностей и направлений подготовки высшего образования по программам бакалавриата, программам специалитета, программам магистратуры, программам ординатуры и программам ассистентуры-стажировки, </a:t>
            </a:r>
            <a:r>
              <a:rPr lang="ru-RU" sz="14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квалификаций квалифицированного рабочего, служащего, указанных в Перечне профессий среднего профессионального образования, а также квалификаций, которые формируются по итогам реализации программ дополнительного профессионального образования и квалификаций, которые </a:t>
            </a:r>
            <a:r>
              <a:rPr lang="ru-RU" sz="14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размещаются в Реестре сведений о проведении независимой оценки квалификаций</a:t>
            </a:r>
            <a:endParaRPr lang="ru-RU" sz="14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CBBFC1AD-A630-F4DA-D883-07431AAF86E9}"/>
              </a:ext>
            </a:extLst>
          </p:cNvPr>
          <p:cNvSpPr/>
          <p:nvPr/>
        </p:nvSpPr>
        <p:spPr>
          <a:xfrm>
            <a:off x="493296" y="676175"/>
            <a:ext cx="3456722" cy="767614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1"/>
                </a:solidFill>
              </a:rPr>
              <a:t>Закон об Образовании РФ</a:t>
            </a:r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id="{2FB456A7-BDF1-6F78-8246-C421D34D5C5F}"/>
              </a:ext>
            </a:extLst>
          </p:cNvPr>
          <p:cNvSpPr/>
          <p:nvPr/>
        </p:nvSpPr>
        <p:spPr>
          <a:xfrm>
            <a:off x="6485021" y="676175"/>
            <a:ext cx="4066674" cy="603985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1"/>
                </a:solidFill>
              </a:rPr>
              <a:t>ФГОС ВО 4 (макет)</a:t>
            </a:r>
          </a:p>
        </p:txBody>
      </p:sp>
    </p:spTree>
    <p:extLst>
      <p:ext uri="{BB962C8B-B14F-4D97-AF65-F5344CB8AC3E}">
        <p14:creationId xmlns:p14="http://schemas.microsoft.com/office/powerpoint/2010/main" val="803187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A5C2A7-107F-7401-C673-969CD8CBC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3555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cs typeface="Times New Roman" panose="02020603050405020304" pitchFamily="18" charset="0"/>
              </a:rPr>
              <a:t>«Стыковка» рынка труда и системы образования</a:t>
            </a:r>
            <a:endParaRPr lang="ru-RU" sz="3200" b="1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14D79AB-3F79-2E1E-9B5D-4374134BCF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075" y="1309304"/>
            <a:ext cx="4762500" cy="125444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lnSpcReduction="10000"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>
                <a:solidFill>
                  <a:schemeClr val="tx1"/>
                </a:solidFill>
                <a:cs typeface="Times New Roman" panose="02020603050405020304" pitchFamily="18" charset="0"/>
              </a:rPr>
              <a:t>Академическая квалификация (направление/специальность)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>
                <a:solidFill>
                  <a:schemeClr val="tx1"/>
                </a:solidFill>
                <a:cs typeface="Times New Roman" panose="02020603050405020304" pitchFamily="18" charset="0"/>
              </a:rPr>
              <a:t>основа для получения различных профессиональных квалификаций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5B0F94B-85BB-E0E9-EDFD-5A9C8B776118}"/>
              </a:ext>
            </a:extLst>
          </p:cNvPr>
          <p:cNvSpPr/>
          <p:nvPr/>
        </p:nvSpPr>
        <p:spPr>
          <a:xfrm>
            <a:off x="7008019" y="1309131"/>
            <a:ext cx="4510565" cy="123547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1"/>
                </a:solidFill>
                <a:cs typeface="Times New Roman" panose="02020603050405020304" pitchFamily="18" charset="0"/>
              </a:rPr>
              <a:t>Профессиональная квалификация (вид деятельности)</a:t>
            </a:r>
          </a:p>
          <a:p>
            <a:pPr algn="ctr"/>
            <a:r>
              <a:rPr lang="ru-RU" sz="2000" dirty="0">
                <a:solidFill>
                  <a:schemeClr val="tx1"/>
                </a:solidFill>
                <a:cs typeface="Times New Roman" panose="02020603050405020304" pitchFamily="18" charset="0"/>
              </a:rPr>
              <a:t> может быть получена на основе разных академических квалификаций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0F14F274-3FA5-A40F-8BBD-E6A3630E3CF3}"/>
              </a:ext>
            </a:extLst>
          </p:cNvPr>
          <p:cNvSpPr/>
          <p:nvPr/>
        </p:nvSpPr>
        <p:spPr>
          <a:xfrm>
            <a:off x="62520" y="2889500"/>
            <a:ext cx="2795588" cy="1523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cs typeface="Times New Roman" panose="02020603050405020304" pitchFamily="18" charset="0"/>
              </a:rPr>
              <a:t>Академическая квалификация</a:t>
            </a:r>
          </a:p>
          <a:p>
            <a:pPr algn="ctr"/>
            <a:r>
              <a:rPr lang="ru-RU" dirty="0">
                <a:solidFill>
                  <a:schemeClr val="tx1"/>
                </a:solidFill>
                <a:cs typeface="Times New Roman" panose="02020603050405020304" pitchFamily="18" charset="0"/>
              </a:rPr>
              <a:t>уровень образования</a:t>
            </a:r>
          </a:p>
          <a:p>
            <a:pPr algn="ctr"/>
            <a:r>
              <a:rPr lang="ru-RU" dirty="0">
                <a:solidFill>
                  <a:schemeClr val="tx1"/>
                </a:solidFill>
                <a:cs typeface="Times New Roman" panose="02020603050405020304" pitchFamily="18" charset="0"/>
              </a:rPr>
              <a:t>направление подготовки, специальности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1F11238-B3AA-B805-AF2B-6904E0118B50}"/>
              </a:ext>
            </a:extLst>
          </p:cNvPr>
          <p:cNvSpPr/>
          <p:nvPr/>
        </p:nvSpPr>
        <p:spPr>
          <a:xfrm>
            <a:off x="3285782" y="2889500"/>
            <a:ext cx="2406015" cy="152304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cs typeface="Times New Roman" panose="02020603050405020304" pitchFamily="18" charset="0"/>
              </a:rPr>
              <a:t>Профессиональные квалификации</a:t>
            </a:r>
          </a:p>
          <a:p>
            <a:pPr algn="ctr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A1F70A8A-4F07-763E-28D1-E66F0E6362C9}"/>
              </a:ext>
            </a:extLst>
          </p:cNvPr>
          <p:cNvSpPr/>
          <p:nvPr/>
        </p:nvSpPr>
        <p:spPr>
          <a:xfrm>
            <a:off x="6407945" y="2930536"/>
            <a:ext cx="2173605" cy="146304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cs typeface="Times New Roman" panose="02020603050405020304" pitchFamily="18" charset="0"/>
              </a:rPr>
              <a:t>Профессиональная квалификация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0C383AC5-20AD-13DA-20EF-304212B7645A}"/>
              </a:ext>
            </a:extLst>
          </p:cNvPr>
          <p:cNvSpPr/>
          <p:nvPr/>
        </p:nvSpPr>
        <p:spPr>
          <a:xfrm>
            <a:off x="9178769" y="2930536"/>
            <a:ext cx="2777011" cy="146304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cs typeface="Times New Roman" panose="02020603050405020304" pitchFamily="18" charset="0"/>
              </a:rPr>
              <a:t>Академические квалификации</a:t>
            </a:r>
          </a:p>
          <a:p>
            <a:pPr algn="ctr"/>
            <a:r>
              <a:rPr lang="ru-RU" dirty="0">
                <a:solidFill>
                  <a:schemeClr val="tx1"/>
                </a:solidFill>
                <a:cs typeface="Times New Roman" panose="02020603050405020304" pitchFamily="18" charset="0"/>
              </a:rPr>
              <a:t>уровень образования</a:t>
            </a:r>
          </a:p>
          <a:p>
            <a:pPr algn="ctr"/>
            <a:r>
              <a:rPr lang="ru-RU" dirty="0">
                <a:solidFill>
                  <a:schemeClr val="tx1"/>
                </a:solidFill>
                <a:cs typeface="Times New Roman" panose="02020603050405020304" pitchFamily="18" charset="0"/>
              </a:rPr>
              <a:t>направление подготовки, специальности</a:t>
            </a:r>
          </a:p>
        </p:txBody>
      </p:sp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id="{64C0F571-C610-CCBA-7E8C-A1FB3CC78C77}"/>
              </a:ext>
            </a:extLst>
          </p:cNvPr>
          <p:cNvCxnSpPr>
            <a:stCxn id="6" idx="3"/>
          </p:cNvCxnSpPr>
          <p:nvPr/>
        </p:nvCxnSpPr>
        <p:spPr>
          <a:xfrm flipV="1">
            <a:off x="2858108" y="3229543"/>
            <a:ext cx="381952" cy="4214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CB0306D5-27E9-6E95-AF97-E25CF71AF414}"/>
              </a:ext>
            </a:extLst>
          </p:cNvPr>
          <p:cNvCxnSpPr>
            <a:stCxn id="6" idx="3"/>
          </p:cNvCxnSpPr>
          <p:nvPr/>
        </p:nvCxnSpPr>
        <p:spPr>
          <a:xfrm>
            <a:off x="2858108" y="3651024"/>
            <a:ext cx="40576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101EE4AC-5955-179F-B558-FFD7C1D52C27}"/>
              </a:ext>
            </a:extLst>
          </p:cNvPr>
          <p:cNvCxnSpPr>
            <a:stCxn id="6" idx="3"/>
          </p:cNvCxnSpPr>
          <p:nvPr/>
        </p:nvCxnSpPr>
        <p:spPr>
          <a:xfrm>
            <a:off x="2858108" y="3651024"/>
            <a:ext cx="405765" cy="4357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>
            <a:extLst>
              <a:ext uri="{FF2B5EF4-FFF2-40B4-BE49-F238E27FC236}">
                <a16:creationId xmlns:a16="http://schemas.microsoft.com/office/drawing/2014/main" id="{07198A97-0742-7612-2A6B-D9D06C038618}"/>
              </a:ext>
            </a:extLst>
          </p:cNvPr>
          <p:cNvCxnSpPr>
            <a:stCxn id="8" idx="3"/>
          </p:cNvCxnSpPr>
          <p:nvPr/>
        </p:nvCxnSpPr>
        <p:spPr>
          <a:xfrm flipV="1">
            <a:off x="8581550" y="3296297"/>
            <a:ext cx="597219" cy="3657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>
            <a:extLst>
              <a:ext uri="{FF2B5EF4-FFF2-40B4-BE49-F238E27FC236}">
                <a16:creationId xmlns:a16="http://schemas.microsoft.com/office/drawing/2014/main" id="{7768F0F6-F3C0-3327-EDE5-11478C93349E}"/>
              </a:ext>
            </a:extLst>
          </p:cNvPr>
          <p:cNvCxnSpPr>
            <a:cxnSpLocks/>
            <a:stCxn id="8" idx="3"/>
          </p:cNvCxnSpPr>
          <p:nvPr/>
        </p:nvCxnSpPr>
        <p:spPr>
          <a:xfrm flipV="1">
            <a:off x="8581550" y="3614550"/>
            <a:ext cx="575310" cy="475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>
            <a:extLst>
              <a:ext uri="{FF2B5EF4-FFF2-40B4-BE49-F238E27FC236}">
                <a16:creationId xmlns:a16="http://schemas.microsoft.com/office/drawing/2014/main" id="{4B7DD2DE-4833-F3CC-D5D6-68299551FD2D}"/>
              </a:ext>
            </a:extLst>
          </p:cNvPr>
          <p:cNvCxnSpPr>
            <a:stCxn id="8" idx="3"/>
          </p:cNvCxnSpPr>
          <p:nvPr/>
        </p:nvCxnSpPr>
        <p:spPr>
          <a:xfrm>
            <a:off x="8581550" y="3662057"/>
            <a:ext cx="597219" cy="3420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D71E33F8-7C18-DCD7-9C5B-C37894CC34D7}"/>
              </a:ext>
            </a:extLst>
          </p:cNvPr>
          <p:cNvSpPr/>
          <p:nvPr/>
        </p:nvSpPr>
        <p:spPr>
          <a:xfrm>
            <a:off x="539828" y="4834028"/>
            <a:ext cx="11040430" cy="17496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Принцип выбора профессионального стандарта– взаимосоответствие (сопряжение) профессиональной и академической квалификаций </a:t>
            </a:r>
          </a:p>
          <a:p>
            <a:pPr algn="ctr"/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Рисунок 11" descr="Зал заседаний со сплошной заливкой">
            <a:extLst>
              <a:ext uri="{FF2B5EF4-FFF2-40B4-BE49-F238E27FC236}">
                <a16:creationId xmlns:a16="http://schemas.microsoft.com/office/drawing/2014/main" id="{8F122A7D-F417-58FA-2EB1-A5415DDC0E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02843" y="72597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7965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EE509C-B6D2-EC82-91F9-CFF61CA45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6432" y="100432"/>
            <a:ext cx="10427368" cy="74178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cs typeface="Times New Roman" panose="02020603050405020304" pitchFamily="18" charset="0"/>
              </a:rPr>
              <a:t>«Стыковка» системы образования</a:t>
            </a:r>
            <a:r>
              <a:rPr lang="en-US" sz="3200" b="1" dirty="0">
                <a:cs typeface="Times New Roman" panose="02020603050405020304" pitchFamily="18" charset="0"/>
              </a:rPr>
              <a:t> </a:t>
            </a:r>
            <a:r>
              <a:rPr lang="ru-RU" sz="3200" b="1" dirty="0">
                <a:cs typeface="Times New Roman" panose="02020603050405020304" pitchFamily="18" charset="0"/>
              </a:rPr>
              <a:t>и рынка труда</a:t>
            </a:r>
            <a:endParaRPr lang="ru-RU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ADC324D-360A-8AEF-78FC-F52BDB40DA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443" y="659377"/>
            <a:ext cx="11855114" cy="609819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F2AB93B0-997F-1C15-28BE-5808142FA6CF}"/>
              </a:ext>
            </a:extLst>
          </p:cNvPr>
          <p:cNvSpPr/>
          <p:nvPr/>
        </p:nvSpPr>
        <p:spPr>
          <a:xfrm>
            <a:off x="148384" y="2997569"/>
            <a:ext cx="3507208" cy="1934705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 УГСН «Экономика и управления»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Бакалавр /магистр экономики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Выпускники аспирантуры</a:t>
            </a:r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13D5A676-C646-8E33-8001-DB2238771E5E}"/>
              </a:ext>
            </a:extLst>
          </p:cNvPr>
          <p:cNvSpPr/>
          <p:nvPr/>
        </p:nvSpPr>
        <p:spPr>
          <a:xfrm>
            <a:off x="8632654" y="2671011"/>
            <a:ext cx="3408949" cy="226138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dirty="0">
                <a:solidFill>
                  <a:schemeClr val="tx1"/>
                </a:solidFill>
              </a:rPr>
              <a:t>УГСН «Образование и педагогические науки»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Бакалавр /магистр образования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Выпускники аспирантуры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833B413B-BF8E-59EE-5683-CCCE913F1182}"/>
              </a:ext>
            </a:extLst>
          </p:cNvPr>
          <p:cNvSpPr/>
          <p:nvPr/>
        </p:nvSpPr>
        <p:spPr>
          <a:xfrm>
            <a:off x="4718385" y="2878644"/>
            <a:ext cx="2755232" cy="1076828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solidFill>
                  <a:schemeClr val="tx1"/>
                </a:solidFill>
              </a:rPr>
              <a:t>тьютер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D3EE287D-5B3C-3475-991D-9704900F4FEB}"/>
              </a:ext>
            </a:extLst>
          </p:cNvPr>
          <p:cNvSpPr/>
          <p:nvPr/>
        </p:nvSpPr>
        <p:spPr>
          <a:xfrm>
            <a:off x="4718384" y="4093834"/>
            <a:ext cx="2755232" cy="1167062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консультант</a:t>
            </a: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8D72D6F0-37F0-39E2-AB02-A00D3BBBD172}"/>
              </a:ext>
            </a:extLst>
          </p:cNvPr>
          <p:cNvSpPr/>
          <p:nvPr/>
        </p:nvSpPr>
        <p:spPr>
          <a:xfrm>
            <a:off x="4718385" y="1712945"/>
            <a:ext cx="2719136" cy="1076827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Учитель обществознания/экономики</a:t>
            </a:r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A8222079-066E-A894-754F-27D8FC3B19C4}"/>
              </a:ext>
            </a:extLst>
          </p:cNvPr>
          <p:cNvSpPr/>
          <p:nvPr/>
        </p:nvSpPr>
        <p:spPr>
          <a:xfrm>
            <a:off x="5049251" y="5488131"/>
            <a:ext cx="2209801" cy="1076827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волонтеры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5973175D-FF97-EF61-ACA3-A7687F62F7B8}"/>
              </a:ext>
            </a:extLst>
          </p:cNvPr>
          <p:cNvSpPr/>
          <p:nvPr/>
        </p:nvSpPr>
        <p:spPr>
          <a:xfrm>
            <a:off x="385008" y="842212"/>
            <a:ext cx="2907631" cy="9684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Академические программы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7B476DE7-5E5A-4600-2C17-8CBC89FBCD13}"/>
              </a:ext>
            </a:extLst>
          </p:cNvPr>
          <p:cNvSpPr/>
          <p:nvPr/>
        </p:nvSpPr>
        <p:spPr>
          <a:xfrm>
            <a:off x="9015666" y="659377"/>
            <a:ext cx="2907629" cy="85132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Академические программы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0EDC4163-BD82-F2FA-175D-34959ACE8B8A}"/>
              </a:ext>
            </a:extLst>
          </p:cNvPr>
          <p:cNvSpPr/>
          <p:nvPr/>
        </p:nvSpPr>
        <p:spPr>
          <a:xfrm>
            <a:off x="4114800" y="721895"/>
            <a:ext cx="4078705" cy="85132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Профессиональная деятельность</a:t>
            </a:r>
          </a:p>
        </p:txBody>
      </p:sp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id="{C1313588-BAFE-812F-78F3-BDFEBC627E50}"/>
              </a:ext>
            </a:extLst>
          </p:cNvPr>
          <p:cNvCxnSpPr>
            <a:cxnSpLocks/>
          </p:cNvCxnSpPr>
          <p:nvPr/>
        </p:nvCxnSpPr>
        <p:spPr>
          <a:xfrm flipV="1">
            <a:off x="3631532" y="2354571"/>
            <a:ext cx="1076823" cy="13740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>
            <a:extLst>
              <a:ext uri="{FF2B5EF4-FFF2-40B4-BE49-F238E27FC236}">
                <a16:creationId xmlns:a16="http://schemas.microsoft.com/office/drawing/2014/main" id="{00092165-9A7A-C05B-CA0E-5EB7527CBC20}"/>
              </a:ext>
            </a:extLst>
          </p:cNvPr>
          <p:cNvCxnSpPr>
            <a:cxnSpLocks/>
          </p:cNvCxnSpPr>
          <p:nvPr/>
        </p:nvCxnSpPr>
        <p:spPr>
          <a:xfrm flipV="1">
            <a:off x="3631533" y="3451924"/>
            <a:ext cx="1066793" cy="4991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>
            <a:extLst>
              <a:ext uri="{FF2B5EF4-FFF2-40B4-BE49-F238E27FC236}">
                <a16:creationId xmlns:a16="http://schemas.microsoft.com/office/drawing/2014/main" id="{69A93813-6F25-C854-0702-CEF912043447}"/>
              </a:ext>
            </a:extLst>
          </p:cNvPr>
          <p:cNvCxnSpPr>
            <a:cxnSpLocks/>
            <a:endCxn id="7" idx="2"/>
          </p:cNvCxnSpPr>
          <p:nvPr/>
        </p:nvCxnSpPr>
        <p:spPr>
          <a:xfrm>
            <a:off x="3649579" y="3901739"/>
            <a:ext cx="1068805" cy="7756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>
            <a:extLst>
              <a:ext uri="{FF2B5EF4-FFF2-40B4-BE49-F238E27FC236}">
                <a16:creationId xmlns:a16="http://schemas.microsoft.com/office/drawing/2014/main" id="{64162BF2-257E-52FD-6DD6-4341C8F02A4A}"/>
              </a:ext>
            </a:extLst>
          </p:cNvPr>
          <p:cNvCxnSpPr>
            <a:cxnSpLocks/>
          </p:cNvCxnSpPr>
          <p:nvPr/>
        </p:nvCxnSpPr>
        <p:spPr>
          <a:xfrm>
            <a:off x="3675649" y="3957345"/>
            <a:ext cx="1373602" cy="20691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>
            <a:extLst>
              <a:ext uri="{FF2B5EF4-FFF2-40B4-BE49-F238E27FC236}">
                <a16:creationId xmlns:a16="http://schemas.microsoft.com/office/drawing/2014/main" id="{A6B3B5DD-D744-C18D-1EE9-27CB7DA89E65}"/>
              </a:ext>
            </a:extLst>
          </p:cNvPr>
          <p:cNvCxnSpPr>
            <a:cxnSpLocks/>
          </p:cNvCxnSpPr>
          <p:nvPr/>
        </p:nvCxnSpPr>
        <p:spPr>
          <a:xfrm flipH="1" flipV="1">
            <a:off x="7427491" y="2222396"/>
            <a:ext cx="1195133" cy="15503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>
            <a:extLst>
              <a:ext uri="{FF2B5EF4-FFF2-40B4-BE49-F238E27FC236}">
                <a16:creationId xmlns:a16="http://schemas.microsoft.com/office/drawing/2014/main" id="{CE597491-CE1A-6BC4-95F7-5BC90D76B2D5}"/>
              </a:ext>
            </a:extLst>
          </p:cNvPr>
          <p:cNvCxnSpPr>
            <a:cxnSpLocks/>
            <a:endCxn id="6" idx="6"/>
          </p:cNvCxnSpPr>
          <p:nvPr/>
        </p:nvCxnSpPr>
        <p:spPr>
          <a:xfrm flipH="1" flipV="1">
            <a:off x="7473617" y="3417058"/>
            <a:ext cx="1140991" cy="3657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>
            <a:extLst>
              <a:ext uri="{FF2B5EF4-FFF2-40B4-BE49-F238E27FC236}">
                <a16:creationId xmlns:a16="http://schemas.microsoft.com/office/drawing/2014/main" id="{015CF34E-F08B-2C7B-7EE6-20CD6A581EB3}"/>
              </a:ext>
            </a:extLst>
          </p:cNvPr>
          <p:cNvCxnSpPr>
            <a:cxnSpLocks/>
            <a:stCxn id="5" idx="2"/>
            <a:endCxn id="7" idx="6"/>
          </p:cNvCxnSpPr>
          <p:nvPr/>
        </p:nvCxnSpPr>
        <p:spPr>
          <a:xfrm flipH="1">
            <a:off x="7473616" y="3801705"/>
            <a:ext cx="1159038" cy="8756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>
            <a:extLst>
              <a:ext uri="{FF2B5EF4-FFF2-40B4-BE49-F238E27FC236}">
                <a16:creationId xmlns:a16="http://schemas.microsoft.com/office/drawing/2014/main" id="{E1322BCA-1E67-DEF4-3A04-F20172262093}"/>
              </a:ext>
            </a:extLst>
          </p:cNvPr>
          <p:cNvCxnSpPr>
            <a:cxnSpLocks/>
            <a:endCxn id="9" idx="6"/>
          </p:cNvCxnSpPr>
          <p:nvPr/>
        </p:nvCxnSpPr>
        <p:spPr>
          <a:xfrm flipH="1">
            <a:off x="7259052" y="4701063"/>
            <a:ext cx="2125580" cy="13254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Прямоугольник 56">
            <a:extLst>
              <a:ext uri="{FF2B5EF4-FFF2-40B4-BE49-F238E27FC236}">
                <a16:creationId xmlns:a16="http://schemas.microsoft.com/office/drawing/2014/main" id="{A629D4B1-65CD-40D2-C34E-3729A260973F}"/>
              </a:ext>
            </a:extLst>
          </p:cNvPr>
          <p:cNvSpPr/>
          <p:nvPr/>
        </p:nvSpPr>
        <p:spPr>
          <a:xfrm rot="2098955">
            <a:off x="3633506" y="1995390"/>
            <a:ext cx="604166" cy="135502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Программы ПК</a:t>
            </a:r>
          </a:p>
        </p:txBody>
      </p:sp>
      <p:sp>
        <p:nvSpPr>
          <p:cNvPr id="58" name="Прямоугольник 57">
            <a:extLst>
              <a:ext uri="{FF2B5EF4-FFF2-40B4-BE49-F238E27FC236}">
                <a16:creationId xmlns:a16="http://schemas.microsoft.com/office/drawing/2014/main" id="{322E338F-6576-2F3D-445F-B1FAA26DD3CB}"/>
              </a:ext>
            </a:extLst>
          </p:cNvPr>
          <p:cNvSpPr/>
          <p:nvPr/>
        </p:nvSpPr>
        <p:spPr>
          <a:xfrm rot="3238470">
            <a:off x="7678609" y="4029076"/>
            <a:ext cx="612116" cy="165175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Программы ПК</a:t>
            </a:r>
          </a:p>
        </p:txBody>
      </p:sp>
      <p:sp>
        <p:nvSpPr>
          <p:cNvPr id="59" name="Прямоугольник 58">
            <a:extLst>
              <a:ext uri="{FF2B5EF4-FFF2-40B4-BE49-F238E27FC236}">
                <a16:creationId xmlns:a16="http://schemas.microsoft.com/office/drawing/2014/main" id="{7469E823-923B-0E5C-7B61-CEC2C509BBAB}"/>
              </a:ext>
            </a:extLst>
          </p:cNvPr>
          <p:cNvSpPr/>
          <p:nvPr/>
        </p:nvSpPr>
        <p:spPr>
          <a:xfrm rot="19527675">
            <a:off x="3661848" y="4449731"/>
            <a:ext cx="688812" cy="15388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Программы ПК</a:t>
            </a:r>
          </a:p>
        </p:txBody>
      </p:sp>
      <p:sp>
        <p:nvSpPr>
          <p:cNvPr id="64" name="Прямоугольник 63">
            <a:extLst>
              <a:ext uri="{FF2B5EF4-FFF2-40B4-BE49-F238E27FC236}">
                <a16:creationId xmlns:a16="http://schemas.microsoft.com/office/drawing/2014/main" id="{9B9A0C7C-5978-7586-8097-E73D19D7F366}"/>
              </a:ext>
            </a:extLst>
          </p:cNvPr>
          <p:cNvSpPr/>
          <p:nvPr/>
        </p:nvSpPr>
        <p:spPr>
          <a:xfrm rot="19707295">
            <a:off x="7860929" y="5298619"/>
            <a:ext cx="1692956" cy="54264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Программы ПК</a:t>
            </a:r>
          </a:p>
        </p:txBody>
      </p:sp>
      <p:sp>
        <p:nvSpPr>
          <p:cNvPr id="67" name="Прямоугольник 66">
            <a:extLst>
              <a:ext uri="{FF2B5EF4-FFF2-40B4-BE49-F238E27FC236}">
                <a16:creationId xmlns:a16="http://schemas.microsoft.com/office/drawing/2014/main" id="{9E763182-7C8B-0E0D-75D2-BAE01AE67F76}"/>
              </a:ext>
            </a:extLst>
          </p:cNvPr>
          <p:cNvSpPr/>
          <p:nvPr/>
        </p:nvSpPr>
        <p:spPr>
          <a:xfrm rot="19853936">
            <a:off x="3664203" y="2957835"/>
            <a:ext cx="1730419" cy="41035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Программа ПК</a:t>
            </a:r>
          </a:p>
        </p:txBody>
      </p:sp>
    </p:spTree>
    <p:extLst>
      <p:ext uri="{BB962C8B-B14F-4D97-AF65-F5344CB8AC3E}">
        <p14:creationId xmlns:p14="http://schemas.microsoft.com/office/powerpoint/2010/main" val="686681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B5A24E-5CAC-823E-C81C-C9655E2EC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0474"/>
            <a:ext cx="10515600" cy="673768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cs typeface="Times New Roman" panose="02020603050405020304" pitchFamily="18" charset="0"/>
              </a:rPr>
              <a:t>«Стыковка» системы образования</a:t>
            </a:r>
            <a:r>
              <a:rPr lang="en-US" sz="3200" b="1" dirty="0">
                <a:cs typeface="Times New Roman" panose="02020603050405020304" pitchFamily="18" charset="0"/>
              </a:rPr>
              <a:t> </a:t>
            </a:r>
            <a:r>
              <a:rPr lang="ru-RU" sz="3200" b="1" dirty="0">
                <a:cs typeface="Times New Roman" panose="02020603050405020304" pitchFamily="18" charset="0"/>
              </a:rPr>
              <a:t>и рынка труда</a:t>
            </a:r>
            <a:endParaRPr lang="ru-RU" sz="3200" dirty="0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0E92936D-57A3-9155-F571-07CFC0CAD0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4411090"/>
              </p:ext>
            </p:extLst>
          </p:nvPr>
        </p:nvGraphicFramePr>
        <p:xfrm>
          <a:off x="838200" y="1034716"/>
          <a:ext cx="10515600" cy="51422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6598173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1038</TotalTime>
  <Words>778</Words>
  <Application>Microsoft Macintosh PowerPoint</Application>
  <PresentationFormat>Широкоэкранный</PresentationFormat>
  <Paragraphs>113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Финансовая грамотность и рынок труда</vt:lpstr>
      <vt:lpstr>Учитель, преподаватель, консультант, тьютер, волонтер… </vt:lpstr>
      <vt:lpstr>Квалификации.  Закон  «Об Образовании в Российской Федерации»</vt:lpstr>
      <vt:lpstr>Новое при разработке ФГОС ВО 4 и образовательных программ</vt:lpstr>
      <vt:lpstr>Возможность получения нескольких квалификаций</vt:lpstr>
      <vt:lpstr>«Стыковка» рынка труда и системы образования</vt:lpstr>
      <vt:lpstr>«Стыковка» системы образования и рынка труда</vt:lpstr>
      <vt:lpstr>«Стыковка» системы образования и рынка труда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  </dc:title>
  <dc:creator>Teleshova Irina Georgievna</dc:creator>
  <cp:lastModifiedBy>Teleshova Irina Georgievna</cp:lastModifiedBy>
  <cp:revision>6</cp:revision>
  <dcterms:created xsi:type="dcterms:W3CDTF">2023-03-10T08:29:16Z</dcterms:created>
  <dcterms:modified xsi:type="dcterms:W3CDTF">2023-03-13T09:44:56Z</dcterms:modified>
</cp:coreProperties>
</file>