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57" r:id="rId2"/>
    <p:sldId id="355" r:id="rId3"/>
    <p:sldId id="411" r:id="rId4"/>
    <p:sldId id="397" r:id="rId5"/>
    <p:sldId id="412" r:id="rId6"/>
    <p:sldId id="259" r:id="rId7"/>
    <p:sldId id="409" r:id="rId8"/>
    <p:sldId id="416" r:id="rId9"/>
    <p:sldId id="415" r:id="rId10"/>
    <p:sldId id="410" r:id="rId11"/>
    <p:sldId id="258" r:id="rId12"/>
    <p:sldId id="413" r:id="rId13"/>
    <p:sldId id="401" r:id="rId14"/>
    <p:sldId id="402" r:id="rId15"/>
    <p:sldId id="3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4716"/>
    <a:srgbClr val="FC935B"/>
    <a:srgbClr val="9E4F17"/>
    <a:srgbClr val="9B4D16"/>
    <a:srgbClr val="FFDA0F"/>
    <a:srgbClr val="EAC92F"/>
    <a:srgbClr val="5C5C5C"/>
    <a:srgbClr val="FF0000"/>
    <a:srgbClr val="926148"/>
    <a:srgbClr val="481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83" autoAdjust="0"/>
    <p:restoredTop sz="95853"/>
  </p:normalViewPr>
  <p:slideViewPr>
    <p:cSldViewPr snapToGrid="0" snapToObjects="1">
      <p:cViewPr varScale="1">
        <p:scale>
          <a:sx n="111" d="100"/>
          <a:sy n="111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6AE3-1CB4-744F-8A18-9E4EC00DB389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774AB-805F-6C4A-8ACC-828B167D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5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9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92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825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87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1413C-463F-664C-BEF2-F46D9095A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A3EC21-9D89-6045-B227-6B98BCAE3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4E197-DF36-A841-A77A-6932F602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C9EF-1167-D846-B332-B3624D238A9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83B5E-FA4A-684F-84C6-445F7A1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0BB15-D695-F74F-A046-1C43AD6F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BFA-CA6A-884F-A6D4-809D4BD9A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0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072DA-AA91-4849-A3CD-9D2E128F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9E7C27-C485-9F4A-A2EC-681368BFD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A1A94-212E-0D40-A1CF-8762605A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C9EF-1167-D846-B332-B3624D238A9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10521-B272-D14B-B19E-B07A30E74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2342B-8C34-1D49-BFDD-44BC35A9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BFA-CA6A-884F-A6D4-809D4BD9A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1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001380-8244-5F4D-997D-42FA21994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B29B50-6E81-9343-9FC9-2D47FF6E5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89F46-1163-7842-8DF2-C1CE5280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C9EF-1167-D846-B332-B3624D238A9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66F54-080E-2447-BBED-2A1CD8B1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9A3A8-535C-FB42-BDD9-134392BC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BFA-CA6A-884F-A6D4-809D4BD9A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8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37B1E-5279-8845-B3AF-BA11B4CB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8A9D0-1C46-CD4E-898A-44ABB3A92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82695B-E1D7-0741-9F76-2EA1AA77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C9EF-1167-D846-B332-B3624D238A9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426E68-4E55-634F-9B61-821FA5D6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A714D4-8FBD-8C49-9E91-87E5E794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BFA-CA6A-884F-A6D4-809D4BD9A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9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B5A18-200D-F54B-BB72-4B07E7A6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B5BE7A-DB2C-3B4F-8A1E-B594B7C22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680FA5-3F22-434C-9182-E6A83D44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C9EF-1167-D846-B332-B3624D238A9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349C0-FD46-744C-9981-94823F5E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A791AD-C3FB-3849-A68B-968AD85D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BFA-CA6A-884F-A6D4-809D4BD9A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9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98FD8-C8F2-344B-90E1-98499CFA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F2F262-C512-E54A-81FD-246580044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6FB6B-AA0B-2941-80E9-6730729AD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2F4994-6581-6647-9790-CE46D81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C9EF-1167-D846-B332-B3624D238A9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674310-AE02-1B41-8AE6-CBBD7A2A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16BA48-C28F-6044-B549-5D14CD9B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BFA-CA6A-884F-A6D4-809D4BD9A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2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C1ED-6C98-BD49-BB52-98F77D49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7B9213-4BAD-F444-B7CF-1D0FB1CA6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0F6944-BC45-3240-95E0-0DCA0E68F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688DC4-5789-B841-9882-D2421EEAA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E71A48-E09B-4740-8386-B6E31FD7B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47F8BC-AFC8-D34F-B80E-6E0EF49A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C9EF-1167-D846-B332-B3624D238A9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2C7BCA-5640-3F4B-A602-D515319B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CF28D3-1A14-B042-AB43-A91622DA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BFA-CA6A-884F-A6D4-809D4BD9A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0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CEF76-714B-9F47-ACA0-D2686E96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F5D0F0-AB19-554F-9146-A6B466C8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C9EF-1167-D846-B332-B3624D238A9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226BE4-0331-D642-A926-87640AC6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DE84C2-2601-0D44-B4C9-F9460CE1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BFA-CA6A-884F-A6D4-809D4BD9A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3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789CB6-2B3D-C84C-823F-675B4EFE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C9EF-1167-D846-B332-B3624D238A9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CCE25C-DD64-334A-884B-721F85CC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87AD5D-83E9-6E49-9CB0-C7CA073D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BFA-CA6A-884F-A6D4-809D4BD9A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3E8D6-0E8B-354B-B7AD-D8404067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DDEEA-FD71-6346-BB0D-75A63F598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54F31-0A25-CC4C-9609-3A465C935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FC5064-BF11-F343-8BE6-AB27893F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C9EF-1167-D846-B332-B3624D238A9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ADE0C4-B921-A74B-9CAD-19871D24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EF6AA1-4C2A-2841-9E8A-BF7E5A12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BFA-CA6A-884F-A6D4-809D4BD9A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47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BF8FE-532E-4046-81C5-856ED4AD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3A1271-8B27-544B-872C-42E33C94B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71137E-B058-1A49-B8E5-0AB9832D8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281444-404E-9845-8299-ABA1AD56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C9EF-1167-D846-B332-B3624D238A9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479BAE-2EA2-1F42-A544-DDD1F029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962795-848C-BB4A-8D1F-DF98F387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6BFA-CA6A-884F-A6D4-809D4BD9A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7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12AB-3CD8-1D40-AF3D-5EEF06BD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689378-C8CE-D14E-8C53-290D4D126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27B11-3B49-2E41-989B-5CFD79C1D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CC9EF-1167-D846-B332-B3624D238A9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8FA55-DB3C-D44F-8B5C-F7D8C34CC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2E521-977B-C04E-A6E3-A1555616B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6BFA-CA6A-884F-A6D4-809D4BD9A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2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ankofengland.co.uk/working-paper/2021/comparing-minds-and-machines-implications-for-financial-stabili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theguardian.com/science/alexs-adventures-in-numberland/2015/mar/13/pi-day-2015-memory-memorisation-world-record-japanese-akira-haraguch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1F4B3B2-60EB-4D25-8304-5D202EB2B3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3278" y="-1743722"/>
            <a:ext cx="5325122" cy="53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B68B56-3564-46FC-A866-E5EE63E47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54" y="37912"/>
            <a:ext cx="10224728" cy="68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346229" y="135124"/>
            <a:ext cx="90426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3600"/>
              <a:buNone/>
            </a:pPr>
            <a:r>
              <a:rPr lang="ru-RU" sz="36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ИИ в финансах</a:t>
            </a:r>
            <a:endParaRPr sz="3600" b="1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11" name="Google Shape;111;p4" descr="fingramota_logo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5719" y="-45244"/>
            <a:ext cx="2274367" cy="1446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9978DC-0050-455E-99EC-07533C3207F0}"/>
              </a:ext>
            </a:extLst>
          </p:cNvPr>
          <p:cNvSpPr txBox="1"/>
          <p:nvPr/>
        </p:nvSpPr>
        <p:spPr>
          <a:xfrm>
            <a:off x="346229" y="6517079"/>
            <a:ext cx="11203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BF9000"/>
                </a:solidFill>
                <a:latin typeface="Calibri"/>
                <a:cs typeface="Calibri"/>
              </a:rPr>
              <a:t>Источник: Обзор регулирования финансовых рынков Банка России № 5 18.11.2016 – 31.01.2017</a:t>
            </a:r>
          </a:p>
        </p:txBody>
      </p:sp>
      <p:pic>
        <p:nvPicPr>
          <p:cNvPr id="7" name="Google Shape;113;p6">
            <a:extLst>
              <a:ext uri="{FF2B5EF4-FFF2-40B4-BE49-F238E27FC236}">
                <a16:creationId xmlns:a16="http://schemas.microsoft.com/office/drawing/2014/main" id="{BAA33707-FDD2-485B-8342-59E60DFC48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980" t="34304" r="31044" b="22589"/>
          <a:stretch/>
        </p:blipFill>
        <p:spPr>
          <a:xfrm>
            <a:off x="452762" y="923278"/>
            <a:ext cx="7924110" cy="5145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50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006D87-BABD-3F41-BDFA-E79277F0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29" y="1817225"/>
            <a:ext cx="5602148" cy="407062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3600" dirty="0">
                <a:solidFill>
                  <a:srgbClr val="8A4716"/>
                </a:solidFill>
                <a:cs typeface="Arial"/>
              </a:rPr>
              <a:t>Финансовая доступность</a:t>
            </a:r>
          </a:p>
          <a:p>
            <a:pPr marL="0" indent="0">
              <a:spcBef>
                <a:spcPct val="0"/>
              </a:spcBef>
              <a:buNone/>
            </a:pPr>
            <a:endParaRPr lang="ru-RU" sz="3600" dirty="0">
              <a:solidFill>
                <a:srgbClr val="8A4716"/>
              </a:solidFill>
              <a:cs typeface="Arial"/>
            </a:endParaRPr>
          </a:p>
          <a:p>
            <a:pPr>
              <a:spcBef>
                <a:spcPct val="0"/>
              </a:spcBef>
            </a:pPr>
            <a:r>
              <a:rPr lang="ru-RU" sz="3600" dirty="0">
                <a:solidFill>
                  <a:srgbClr val="8A4716"/>
                </a:solidFill>
                <a:cs typeface="Arial"/>
              </a:rPr>
              <a:t>Расширение прав и возможностей потребителей</a:t>
            </a:r>
          </a:p>
        </p:txBody>
      </p:sp>
      <p:pic>
        <p:nvPicPr>
          <p:cNvPr id="6" name="Изображение 6" descr="fingramota_logo_2.png">
            <a:extLst>
              <a:ext uri="{FF2B5EF4-FFF2-40B4-BE49-F238E27FC236}">
                <a16:creationId xmlns:a16="http://schemas.microsoft.com/office/drawing/2014/main" id="{70A0ED29-9F43-40D4-8FE3-F65C899CB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19" y="-45244"/>
            <a:ext cx="2274367" cy="1446497"/>
          </a:xfrm>
          <a:prstGeom prst="rect">
            <a:avLst/>
          </a:prstGeom>
        </p:spPr>
      </p:pic>
      <p:sp>
        <p:nvSpPr>
          <p:cNvPr id="9" name="Google Shape;103;p3">
            <a:extLst>
              <a:ext uri="{FF2B5EF4-FFF2-40B4-BE49-F238E27FC236}">
                <a16:creationId xmlns:a16="http://schemas.microsoft.com/office/drawing/2014/main" id="{C890831C-11C1-5B40-A18A-4168BA67DDCE}"/>
              </a:ext>
            </a:extLst>
          </p:cNvPr>
          <p:cNvSpPr txBox="1"/>
          <p:nvPr/>
        </p:nvSpPr>
        <p:spPr>
          <a:xfrm>
            <a:off x="361426" y="693097"/>
            <a:ext cx="103072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BF9000"/>
                </a:solidFill>
                <a:latin typeface="Arial"/>
                <a:cs typeface="Arial"/>
                <a:sym typeface="Arial"/>
              </a:rPr>
              <a:t>Возможности для потребителя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19784F-CB44-4364-914B-58FAC7A78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85" y="3067291"/>
            <a:ext cx="6274833" cy="352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0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006D87-BABD-3F41-BDFA-E79277F0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56" y="1536507"/>
            <a:ext cx="6266063" cy="4951482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endParaRPr lang="ru-RU" sz="3600" dirty="0">
              <a:solidFill>
                <a:srgbClr val="8A4716"/>
              </a:solidFill>
              <a:cs typeface="Arial"/>
            </a:endParaRPr>
          </a:p>
          <a:p>
            <a:pPr>
              <a:spcBef>
                <a:spcPct val="0"/>
              </a:spcBef>
            </a:pPr>
            <a:r>
              <a:rPr lang="ru-RU" sz="4900" dirty="0">
                <a:solidFill>
                  <a:srgbClr val="8A4716"/>
                </a:solidFill>
                <a:cs typeface="Arial"/>
              </a:rPr>
              <a:t>Необоснованный отказ </a:t>
            </a:r>
            <a:br>
              <a:rPr lang="ru-RU" sz="4900" dirty="0">
                <a:solidFill>
                  <a:srgbClr val="8A4716"/>
                </a:solidFill>
                <a:cs typeface="Arial"/>
              </a:rPr>
            </a:br>
            <a:r>
              <a:rPr lang="ru-RU" sz="4900" dirty="0">
                <a:solidFill>
                  <a:srgbClr val="8A4716"/>
                </a:solidFill>
                <a:cs typeface="Arial"/>
              </a:rPr>
              <a:t>в обслуживании в контексте предотвращения финансовых преступлений</a:t>
            </a:r>
          </a:p>
          <a:p>
            <a:pPr marL="0" indent="0">
              <a:spcBef>
                <a:spcPct val="0"/>
              </a:spcBef>
              <a:buNone/>
            </a:pPr>
            <a:endParaRPr lang="ru-RU" sz="4900" dirty="0">
              <a:solidFill>
                <a:srgbClr val="8A4716"/>
              </a:solidFill>
              <a:cs typeface="Arial"/>
            </a:endParaRPr>
          </a:p>
          <a:p>
            <a:pPr>
              <a:spcBef>
                <a:spcPct val="0"/>
              </a:spcBef>
            </a:pPr>
            <a:r>
              <a:rPr lang="ru-RU" sz="4900" dirty="0">
                <a:solidFill>
                  <a:srgbClr val="8A4716"/>
                </a:solidFill>
                <a:cs typeface="Arial"/>
              </a:rPr>
              <a:t>Незаконная дискриминация </a:t>
            </a:r>
            <a:br>
              <a:rPr lang="ru-RU" sz="4900" dirty="0">
                <a:solidFill>
                  <a:srgbClr val="8A4716"/>
                </a:solidFill>
                <a:cs typeface="Arial"/>
              </a:rPr>
            </a:br>
            <a:r>
              <a:rPr lang="ru-RU" sz="4900" dirty="0">
                <a:solidFill>
                  <a:srgbClr val="8A4716"/>
                </a:solidFill>
                <a:cs typeface="Arial"/>
              </a:rPr>
              <a:t>и несправедливое дифференцированное обращение</a:t>
            </a:r>
          </a:p>
          <a:p>
            <a:pPr marL="0" indent="0">
              <a:spcBef>
                <a:spcPct val="0"/>
              </a:spcBef>
              <a:buNone/>
            </a:pPr>
            <a:endParaRPr lang="ru-RU" sz="4900" dirty="0">
              <a:solidFill>
                <a:srgbClr val="8A4716"/>
              </a:solidFill>
              <a:cs typeface="Arial"/>
            </a:endParaRPr>
          </a:p>
          <a:p>
            <a:pPr>
              <a:spcBef>
                <a:spcPct val="0"/>
              </a:spcBef>
            </a:pPr>
            <a:r>
              <a:rPr lang="ru-RU" sz="4900" dirty="0">
                <a:solidFill>
                  <a:srgbClr val="8A4716"/>
                </a:solidFill>
                <a:cs typeface="Arial"/>
              </a:rPr>
              <a:t>Несоответствие между доступными продуктами и потребностями клиентов</a:t>
            </a:r>
          </a:p>
          <a:p>
            <a:pPr>
              <a:spcBef>
                <a:spcPct val="0"/>
              </a:spcBef>
            </a:pPr>
            <a:endParaRPr lang="ru-RU" sz="4900" dirty="0">
              <a:solidFill>
                <a:srgbClr val="8A4716"/>
              </a:solidFill>
              <a:cs typeface="Arial"/>
            </a:endParaRPr>
          </a:p>
          <a:p>
            <a:pPr>
              <a:spcBef>
                <a:spcPct val="0"/>
              </a:spcBef>
            </a:pPr>
            <a:r>
              <a:rPr lang="ru-RU" sz="4900" dirty="0">
                <a:solidFill>
                  <a:srgbClr val="8A4716"/>
                </a:solidFill>
                <a:cs typeface="Arial"/>
              </a:rPr>
              <a:t>«Оцифровывание» все большего числа сторон жизни и сокращение пространства «частной» жизни</a:t>
            </a:r>
          </a:p>
          <a:p>
            <a:pPr marL="0" indent="0">
              <a:spcBef>
                <a:spcPct val="0"/>
              </a:spcBef>
              <a:buNone/>
            </a:pPr>
            <a:endParaRPr lang="ru-RU" sz="3600" dirty="0">
              <a:solidFill>
                <a:srgbClr val="8A4716"/>
              </a:solidFill>
              <a:cs typeface="Arial"/>
            </a:endParaRPr>
          </a:p>
        </p:txBody>
      </p:sp>
      <p:pic>
        <p:nvPicPr>
          <p:cNvPr id="6" name="Изображение 6" descr="fingramota_logo_2.png">
            <a:extLst>
              <a:ext uri="{FF2B5EF4-FFF2-40B4-BE49-F238E27FC236}">
                <a16:creationId xmlns:a16="http://schemas.microsoft.com/office/drawing/2014/main" id="{70A0ED29-9F43-40D4-8FE3-F65C899CB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19" y="-45244"/>
            <a:ext cx="2274367" cy="1446497"/>
          </a:xfrm>
          <a:prstGeom prst="rect">
            <a:avLst/>
          </a:prstGeom>
        </p:spPr>
      </p:pic>
      <p:sp>
        <p:nvSpPr>
          <p:cNvPr id="9" name="Google Shape;103;p3">
            <a:extLst>
              <a:ext uri="{FF2B5EF4-FFF2-40B4-BE49-F238E27FC236}">
                <a16:creationId xmlns:a16="http://schemas.microsoft.com/office/drawing/2014/main" id="{C890831C-11C1-5B40-A18A-4168BA67DDCE}"/>
              </a:ext>
            </a:extLst>
          </p:cNvPr>
          <p:cNvSpPr txBox="1"/>
          <p:nvPr/>
        </p:nvSpPr>
        <p:spPr>
          <a:xfrm>
            <a:off x="361426" y="647010"/>
            <a:ext cx="103072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BF9000"/>
                </a:solidFill>
                <a:latin typeface="Arial"/>
                <a:cs typeface="Arial"/>
                <a:sym typeface="Arial"/>
              </a:rPr>
              <a:t>Риски для потребителя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F7ABAD-1BBB-47A7-8800-47324770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350" y="2254620"/>
            <a:ext cx="4887876" cy="436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6" descr="fingramota_logo_2.png">
            <a:extLst>
              <a:ext uri="{FF2B5EF4-FFF2-40B4-BE49-F238E27FC236}">
                <a16:creationId xmlns:a16="http://schemas.microsoft.com/office/drawing/2014/main" id="{E99ED516-7B14-7C42-AF51-F0C2C7D5F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19" y="-45244"/>
            <a:ext cx="2274367" cy="1446497"/>
          </a:xfrm>
          <a:prstGeom prst="rect">
            <a:avLst/>
          </a:prstGeom>
        </p:spPr>
      </p:pic>
      <p:sp>
        <p:nvSpPr>
          <p:cNvPr id="15" name="Google Shape;103;p3">
            <a:extLst>
              <a:ext uri="{FF2B5EF4-FFF2-40B4-BE49-F238E27FC236}">
                <a16:creationId xmlns:a16="http://schemas.microsoft.com/office/drawing/2014/main" id="{7CB03074-8191-8E44-8E2F-CCEC09612B7E}"/>
              </a:ext>
            </a:extLst>
          </p:cNvPr>
          <p:cNvSpPr txBox="1"/>
          <p:nvPr/>
        </p:nvSpPr>
        <p:spPr>
          <a:xfrm>
            <a:off x="545612" y="200965"/>
            <a:ext cx="1030725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1" dirty="0">
                <a:solidFill>
                  <a:srgbClr val="BF9000"/>
                </a:solidFill>
                <a:latin typeface="Arial"/>
                <a:cs typeface="Arial"/>
                <a:sym typeface="Arial"/>
              </a:rPr>
              <a:t>ИИ: за или против человека? </a:t>
            </a:r>
            <a:endParaRPr i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8A4716"/>
              </a:solidFill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393E17-4196-C847-B98E-F60E2F56F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427" y="2492961"/>
            <a:ext cx="5530573" cy="43650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16A874-5FFC-FD42-8012-77157F758711}"/>
              </a:ext>
            </a:extLst>
          </p:cNvPr>
          <p:cNvSpPr txBox="1"/>
          <p:nvPr/>
        </p:nvSpPr>
        <p:spPr>
          <a:xfrm>
            <a:off x="545612" y="1222886"/>
            <a:ext cx="6829035" cy="507831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defRPr>
                <a:latin typeface="PFBeauSansPro-Regular" panose="02000500000000020004" pitchFamily="2" charset="0"/>
                <a:ea typeface="Calibri" panose="020F0502020204030204" pitchFamily="34" charset="0"/>
                <a:cs typeface="PFBeauSansPro-Regular" panose="02000500000000020004" pitchFamily="2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8A4716"/>
                </a:solidFill>
                <a:latin typeface="+mn-lt"/>
                <a:cs typeface="Arial"/>
                <a:sym typeface="Calibri"/>
              </a:rPr>
              <a:t>Р</a:t>
            </a:r>
            <a:r>
              <a:rPr lang="en" sz="3200" dirty="0">
                <a:solidFill>
                  <a:srgbClr val="8A4716"/>
                </a:solidFill>
                <a:latin typeface="+mn-lt"/>
                <a:cs typeface="Arial"/>
                <a:sym typeface="Calibri"/>
              </a:rPr>
              <a:t>оботизация контакт-центров или применение робо-эдвайзеров в управлении частным капиталом</a:t>
            </a:r>
            <a:endParaRPr lang="ru-RU" sz="3200" dirty="0">
              <a:solidFill>
                <a:srgbClr val="8A4716"/>
              </a:solidFill>
              <a:latin typeface="+mn-lt"/>
              <a:cs typeface="Arial"/>
              <a:sym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8A4716"/>
              </a:solidFill>
              <a:latin typeface="+mn-lt"/>
              <a:cs typeface="Arial"/>
              <a:sym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8A4716"/>
                </a:solidFill>
                <a:latin typeface="+mn-lt"/>
                <a:cs typeface="Arial"/>
                <a:sym typeface="Lora"/>
              </a:rPr>
              <a:t>ИИ и к</a:t>
            </a:r>
            <a:r>
              <a:rPr lang="en" sz="3200" dirty="0">
                <a:solidFill>
                  <a:srgbClr val="8A4716"/>
                </a:solidFill>
                <a:latin typeface="+mn-lt"/>
                <a:cs typeface="Arial"/>
                <a:sym typeface="Lora"/>
              </a:rPr>
              <a:t>редитный скоринг</a:t>
            </a:r>
            <a:endParaRPr lang="ru-RU" sz="3200" dirty="0">
              <a:solidFill>
                <a:srgbClr val="8A4716"/>
              </a:solidFill>
              <a:latin typeface="+mn-lt"/>
              <a:cs typeface="Arial"/>
              <a:sym typeface="Lor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8A4716"/>
              </a:solidFill>
              <a:latin typeface="+mn-lt"/>
              <a:cs typeface="Arial"/>
              <a:sym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8A4716"/>
                </a:solidFill>
                <a:latin typeface="+mn-lt"/>
                <a:cs typeface="Arial"/>
                <a:sym typeface="Arial"/>
              </a:rPr>
              <a:t>ИИ и </a:t>
            </a:r>
            <a:r>
              <a:rPr lang="en" sz="3200" dirty="0">
                <a:solidFill>
                  <a:srgbClr val="8A4716"/>
                </a:solidFill>
                <a:latin typeface="+mn-lt"/>
                <a:cs typeface="Arial"/>
                <a:sym typeface="Arial"/>
              </a:rPr>
              <a:t>предотвращение мошенничества</a:t>
            </a:r>
            <a:r>
              <a:rPr lang="ru-RU" sz="3200" dirty="0">
                <a:solidFill>
                  <a:srgbClr val="8A4716"/>
                </a:solidFill>
                <a:latin typeface="+mn-lt"/>
                <a:cs typeface="Arial"/>
                <a:sym typeface="Arial"/>
              </a:rPr>
              <a:t> в банковской сфере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8A4716"/>
              </a:solidFill>
              <a:latin typeface="+mn-lt"/>
              <a:cs typeface="Arial"/>
              <a:sym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8A4716"/>
                </a:solidFill>
                <a:latin typeface="+mn-lt"/>
                <a:cs typeface="Arial"/>
                <a:sym typeface="Lora"/>
              </a:rPr>
              <a:t>ИИ и д</a:t>
            </a:r>
            <a:r>
              <a:rPr lang="en" sz="3200" dirty="0" err="1">
                <a:solidFill>
                  <a:srgbClr val="8A4716"/>
                </a:solidFill>
                <a:latin typeface="+mn-lt"/>
                <a:cs typeface="Arial"/>
                <a:sym typeface="Lora"/>
              </a:rPr>
              <a:t>инамическое</a:t>
            </a:r>
            <a:r>
              <a:rPr lang="en" sz="3200" dirty="0">
                <a:solidFill>
                  <a:srgbClr val="8A4716"/>
                </a:solidFill>
                <a:latin typeface="+mn-lt"/>
                <a:cs typeface="Arial"/>
                <a:sym typeface="Lora"/>
              </a:rPr>
              <a:t> </a:t>
            </a:r>
            <a:r>
              <a:rPr lang="en" sz="3200" dirty="0" err="1">
                <a:solidFill>
                  <a:srgbClr val="8A4716"/>
                </a:solidFill>
                <a:latin typeface="+mn-lt"/>
                <a:cs typeface="Arial"/>
                <a:sym typeface="Lora"/>
              </a:rPr>
              <a:t>ценообразование</a:t>
            </a:r>
            <a:endParaRPr lang="ru-RU" sz="3200" dirty="0">
              <a:solidFill>
                <a:srgbClr val="8A4716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65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6" descr="fingramota_logo_2.png">
            <a:extLst>
              <a:ext uri="{FF2B5EF4-FFF2-40B4-BE49-F238E27FC236}">
                <a16:creationId xmlns:a16="http://schemas.microsoft.com/office/drawing/2014/main" id="{E99ED516-7B14-7C42-AF51-F0C2C7D5F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19" y="-45244"/>
            <a:ext cx="2274367" cy="14464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16A874-5FFC-FD42-8012-77157F758711}"/>
              </a:ext>
            </a:extLst>
          </p:cNvPr>
          <p:cNvSpPr txBox="1"/>
          <p:nvPr/>
        </p:nvSpPr>
        <p:spPr>
          <a:xfrm>
            <a:off x="257253" y="900495"/>
            <a:ext cx="7590382" cy="535531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defRPr>
                <a:latin typeface="PFBeauSansPro-Regular" panose="02000500000000020004" pitchFamily="2" charset="0"/>
                <a:ea typeface="Calibri" panose="020F0502020204030204" pitchFamily="34" charset="0"/>
                <a:cs typeface="PFBeauSansPro-Regular" panose="02000500000000020004" pitchFamily="2" charset="0"/>
              </a:defRPr>
            </a:lvl1pPr>
          </a:lstStyle>
          <a:p>
            <a:endParaRPr lang="ru-RU" sz="3600" dirty="0">
              <a:solidFill>
                <a:srgbClr val="8A4716"/>
              </a:solidFill>
              <a:latin typeface="+mn-lt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8A4716"/>
                </a:solidFill>
                <a:latin typeface="+mn-lt"/>
                <a:cs typeface="Arial"/>
              </a:rPr>
              <a:t>За каждым роботом всегда стоит человек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8A4716"/>
              </a:solidFill>
              <a:latin typeface="+mn-lt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8A4716"/>
                </a:solidFill>
                <a:latin typeface="+mn-lt"/>
                <a:cs typeface="Arial"/>
              </a:rPr>
              <a:t>Очень важно знать, на каких данных работает тот или иной алгоритм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8A4716"/>
              </a:solidFill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8A4716"/>
                </a:solidFill>
                <a:latin typeface="+mn-lt"/>
                <a:cs typeface="Arial"/>
              </a:rPr>
              <a:t>Этический выбор могут делать </a:t>
            </a:r>
            <a:br>
              <a:rPr lang="ru-RU" sz="3000" dirty="0">
                <a:solidFill>
                  <a:srgbClr val="8A4716"/>
                </a:solidFill>
                <a:latin typeface="+mn-lt"/>
                <a:cs typeface="Arial"/>
              </a:rPr>
            </a:br>
            <a:r>
              <a:rPr lang="ru-RU" sz="3000" dirty="0">
                <a:solidFill>
                  <a:srgbClr val="8A4716"/>
                </a:solidFill>
                <a:latin typeface="+mn-lt"/>
                <a:cs typeface="Arial"/>
              </a:rPr>
              <a:t>(и программировать) только люди, </a:t>
            </a:r>
            <a:br>
              <a:rPr lang="ru-RU" sz="3000" dirty="0">
                <a:solidFill>
                  <a:srgbClr val="8A4716"/>
                </a:solidFill>
                <a:latin typeface="+mn-lt"/>
                <a:cs typeface="Arial"/>
              </a:rPr>
            </a:br>
            <a:r>
              <a:rPr lang="ru-RU" sz="3000" dirty="0">
                <a:solidFill>
                  <a:srgbClr val="8A4716"/>
                </a:solidFill>
                <a:latin typeface="+mn-lt"/>
                <a:cs typeface="Arial"/>
              </a:rPr>
              <a:t>но чьи предпочтения они отражают?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8A4716"/>
              </a:solidFill>
              <a:latin typeface="+mn-lt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8A4716"/>
                </a:solidFill>
                <a:cs typeface="Arial"/>
              </a:rPr>
              <a:t>ИИ</a:t>
            </a:r>
            <a:r>
              <a:rPr lang="ru-RU" sz="3000" dirty="0">
                <a:solidFill>
                  <a:srgbClr val="8A4716"/>
                </a:solidFill>
                <a:latin typeface="+mn-lt"/>
                <a:cs typeface="Arial"/>
              </a:rPr>
              <a:t> можно контролировать, контролировать людей – </a:t>
            </a:r>
            <a:br>
              <a:rPr lang="ru-RU" sz="3000" dirty="0">
                <a:solidFill>
                  <a:srgbClr val="8A4716"/>
                </a:solidFill>
                <a:latin typeface="+mn-lt"/>
                <a:cs typeface="Arial"/>
              </a:rPr>
            </a:br>
            <a:r>
              <a:rPr lang="ru-RU" sz="3000" dirty="0">
                <a:solidFill>
                  <a:srgbClr val="8A4716"/>
                </a:solidFill>
                <a:latin typeface="+mn-lt"/>
                <a:cs typeface="Arial"/>
              </a:rPr>
              <a:t>гораздо сложнее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Google Shape;103;p3">
            <a:extLst>
              <a:ext uri="{FF2B5EF4-FFF2-40B4-BE49-F238E27FC236}">
                <a16:creationId xmlns:a16="http://schemas.microsoft.com/office/drawing/2014/main" id="{7CB03074-8191-8E44-8E2F-CCEC09612B7E}"/>
              </a:ext>
            </a:extLst>
          </p:cNvPr>
          <p:cNvSpPr txBox="1"/>
          <p:nvPr/>
        </p:nvSpPr>
        <p:spPr>
          <a:xfrm>
            <a:off x="361426" y="693097"/>
            <a:ext cx="103072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BF9000"/>
                </a:solidFill>
                <a:latin typeface="Arial"/>
                <a:cs typeface="Arial"/>
                <a:sym typeface="Arial"/>
              </a:rPr>
              <a:t>Важно помнить…</a:t>
            </a:r>
            <a:endParaRPr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FA2649-10F8-6E49-BF5F-59655458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92" y="2899152"/>
            <a:ext cx="5117994" cy="38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64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Изображение выглядит как текст, здание, купол, седзи&#10;&#10;Автоматически созданное описание">
            <a:extLst>
              <a:ext uri="{FF2B5EF4-FFF2-40B4-BE49-F238E27FC236}">
                <a16:creationId xmlns:a16="http://schemas.microsoft.com/office/drawing/2014/main" id="{2D9A9696-D2E8-7B42-A78F-D6A54B37C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57" t="13727" r="6787" b="36050"/>
          <a:stretch/>
        </p:blipFill>
        <p:spPr>
          <a:xfrm rot="16200000">
            <a:off x="8445964" y="3714105"/>
            <a:ext cx="1938993" cy="419752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здание, купол, седзи&#10;&#10;Автоматически созданное описание">
            <a:extLst>
              <a:ext uri="{FF2B5EF4-FFF2-40B4-BE49-F238E27FC236}">
                <a16:creationId xmlns:a16="http://schemas.microsoft.com/office/drawing/2014/main" id="{94C0F8C9-822F-4E4E-97DA-EF478661F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30" t="13727" r="6787" b="36050"/>
          <a:stretch/>
        </p:blipFill>
        <p:spPr>
          <a:xfrm rot="16200000">
            <a:off x="4194463" y="1681244"/>
            <a:ext cx="965087" cy="42043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2F87E1-BDF3-CE40-97C4-52A017277A8C}"/>
              </a:ext>
            </a:extLst>
          </p:cNvPr>
          <p:cNvSpPr txBox="1"/>
          <p:nvPr/>
        </p:nvSpPr>
        <p:spPr>
          <a:xfrm>
            <a:off x="2470829" y="3185285"/>
            <a:ext cx="4204357" cy="110799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4600" b="1">
                <a:solidFill>
                  <a:srgbClr val="9D4F17"/>
                </a:solidFill>
                <a:latin typeface="PFBeauSansPro-Regular" panose="02000500000000020004" pitchFamily="2" charset="0"/>
              </a:defRPr>
            </a:lvl1pPr>
          </a:lstStyle>
          <a:p>
            <a:r>
              <a:rPr lang="ru-RU" sz="6600" dirty="0"/>
              <a:t>Вопросы</a:t>
            </a:r>
            <a:endParaRPr lang="en-US" sz="6600" dirty="0"/>
          </a:p>
        </p:txBody>
      </p:sp>
      <p:pic>
        <p:nvPicPr>
          <p:cNvPr id="43" name="Рисунок 42" descr="Изображение выглядит как текст, здание, купол, седзи&#10;&#10;Автоматически созданное описание">
            <a:extLst>
              <a:ext uri="{FF2B5EF4-FFF2-40B4-BE49-F238E27FC236}">
                <a16:creationId xmlns:a16="http://schemas.microsoft.com/office/drawing/2014/main" id="{C11702D1-F4E8-2B44-BB7F-B526A4E80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03" t="13727" r="6787" b="36050"/>
          <a:stretch/>
        </p:blipFill>
        <p:spPr>
          <a:xfrm>
            <a:off x="-7700" y="1"/>
            <a:ext cx="3708649" cy="242219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екст, здание, купол, седзи&#10;&#10;Автоматически созданное описание">
            <a:extLst>
              <a:ext uri="{FF2B5EF4-FFF2-40B4-BE49-F238E27FC236}">
                <a16:creationId xmlns:a16="http://schemas.microsoft.com/office/drawing/2014/main" id="{C265638E-7D90-EC44-901C-6FE401E49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30" t="13727" r="6787" b="36050"/>
          <a:stretch/>
        </p:blipFill>
        <p:spPr>
          <a:xfrm rot="16200000">
            <a:off x="613293" y="-330507"/>
            <a:ext cx="2290188" cy="3231489"/>
          </a:xfrm>
          <a:prstGeom prst="rect">
            <a:avLst/>
          </a:prstGeom>
        </p:spPr>
      </p:pic>
      <p:pic>
        <p:nvPicPr>
          <p:cNvPr id="45" name="Изображение 6" descr="fingramota_logo_2.png">
            <a:extLst>
              <a:ext uri="{FF2B5EF4-FFF2-40B4-BE49-F238E27FC236}">
                <a16:creationId xmlns:a16="http://schemas.microsoft.com/office/drawing/2014/main" id="{2EADB7C1-164D-9746-9CF5-9992CF09F1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5" t="-24108" r="-8896" b="-41392"/>
          <a:stretch/>
        </p:blipFill>
        <p:spPr>
          <a:xfrm>
            <a:off x="-601964" y="-604988"/>
            <a:ext cx="4803407" cy="4143901"/>
          </a:xfrm>
          <a:prstGeom prst="corner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72187CC-C44A-9142-87F2-2E32729890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10" y="138023"/>
            <a:ext cx="2252239" cy="127845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6AF7C3-2061-2C41-BA42-806ED64FE151}"/>
              </a:ext>
            </a:extLst>
          </p:cNvPr>
          <p:cNvSpPr/>
          <p:nvPr/>
        </p:nvSpPr>
        <p:spPr>
          <a:xfrm>
            <a:off x="142641" y="5933027"/>
            <a:ext cx="6532545" cy="8002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600" b="1" dirty="0" err="1">
                <a:solidFill>
                  <a:srgbClr val="9D4F17"/>
                </a:solidFill>
                <a:latin typeface="PFBeauSansPro-Regular" panose="02000500000000020004" pitchFamily="2" charset="0"/>
              </a:rPr>
              <a:t>fingramota.econ.msu.ru</a:t>
            </a:r>
            <a:endParaRPr lang="ru-RU" sz="4600" b="1" dirty="0">
              <a:solidFill>
                <a:srgbClr val="9D4F17"/>
              </a:solidFill>
              <a:latin typeface="PFBeauSansPro-Regular" panose="02000500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45AFF3-F9A1-BD42-97DE-152C6B526BB7}"/>
              </a:ext>
            </a:extLst>
          </p:cNvPr>
          <p:cNvSpPr txBox="1"/>
          <p:nvPr/>
        </p:nvSpPr>
        <p:spPr>
          <a:xfrm>
            <a:off x="7071890" y="4786693"/>
            <a:ext cx="4442333" cy="193899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defRPr>
                <a:latin typeface="PFBeauSansPro-Regular" panose="02000500000000020004" pitchFamily="2" charset="0"/>
                <a:ea typeface="Calibri" panose="020F0502020204030204" pitchFamily="34" charset="0"/>
                <a:cs typeface="PFBeauSansPro-Regular" panose="02000500000000020004" pitchFamily="2" charset="0"/>
              </a:defRPr>
            </a:lvl1pPr>
          </a:lstStyle>
          <a:p>
            <a:pPr algn="r">
              <a:spcAft>
                <a:spcPts val="600"/>
              </a:spcAft>
            </a:pPr>
            <a:r>
              <a:rPr lang="ru-RU" sz="2000" dirty="0">
                <a:solidFill>
                  <a:srgbClr val="9D4F17"/>
                </a:solidFill>
              </a:rPr>
              <a:t>Ростислав Александрович Кокорев</a:t>
            </a:r>
          </a:p>
          <a:p>
            <a:pPr algn="r">
              <a:spcAft>
                <a:spcPts val="600"/>
              </a:spcAft>
            </a:pPr>
            <a:r>
              <a:rPr lang="ru-RU" sz="2000" dirty="0">
                <a:solidFill>
                  <a:srgbClr val="9D4F17"/>
                </a:solidFill>
              </a:rPr>
              <a:t>Ольга Николаевна Лаврентьева</a:t>
            </a:r>
          </a:p>
          <a:p>
            <a:pPr algn="r">
              <a:spcAft>
                <a:spcPts val="600"/>
              </a:spcAft>
            </a:pPr>
            <a:r>
              <a:rPr lang="ru-RU" sz="2000" dirty="0">
                <a:solidFill>
                  <a:srgbClr val="9D4F17"/>
                </a:solidFill>
              </a:rPr>
              <a:t>Ирина Борисовна Суркова</a:t>
            </a:r>
          </a:p>
          <a:p>
            <a:pPr algn="r">
              <a:spcAft>
                <a:spcPts val="600"/>
              </a:spcAft>
            </a:pPr>
            <a:r>
              <a:rPr lang="ru-RU" sz="2000" dirty="0">
                <a:solidFill>
                  <a:srgbClr val="9D4F17"/>
                </a:solidFill>
              </a:rPr>
              <a:t>Марина Сергеевна Толстель</a:t>
            </a:r>
          </a:p>
          <a:p>
            <a:pPr algn="r">
              <a:spcAft>
                <a:spcPts val="600"/>
              </a:spcAft>
            </a:pPr>
            <a:r>
              <a:rPr lang="ru-RU" sz="2000" dirty="0">
                <a:solidFill>
                  <a:srgbClr val="9D4F17"/>
                </a:solidFill>
              </a:rPr>
              <a:t>Валентина Сергеевна Трушина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1534AB-EBBC-7740-95FD-0FA0750A0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559" y="75635"/>
            <a:ext cx="4175739" cy="45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7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здание, купол, седзи&#10;&#10;Автоматически созданное описание">
            <a:extLst>
              <a:ext uri="{FF2B5EF4-FFF2-40B4-BE49-F238E27FC236}">
                <a16:creationId xmlns:a16="http://schemas.microsoft.com/office/drawing/2014/main" id="{F4185902-CCB0-1343-8294-BC568B315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03" t="13727" r="6787" b="36050"/>
          <a:stretch/>
        </p:blipFill>
        <p:spPr>
          <a:xfrm>
            <a:off x="7982858" y="285267"/>
            <a:ext cx="3816879" cy="253299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здание, купол, седзи&#10;&#10;Автоматически созданное описание">
            <a:extLst>
              <a:ext uri="{FF2B5EF4-FFF2-40B4-BE49-F238E27FC236}">
                <a16:creationId xmlns:a16="http://schemas.microsoft.com/office/drawing/2014/main" id="{A23D223E-CB7E-6744-BE68-7F1D07F3A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30" t="13727" r="6787" b="36050"/>
          <a:stretch/>
        </p:blipFill>
        <p:spPr>
          <a:xfrm rot="16200000">
            <a:off x="8603851" y="-9118"/>
            <a:ext cx="2290188" cy="3231489"/>
          </a:xfrm>
          <a:prstGeom prst="rect">
            <a:avLst/>
          </a:prstGeom>
        </p:spPr>
      </p:pic>
      <p:pic>
        <p:nvPicPr>
          <p:cNvPr id="8" name="Изображение 6" descr="fingramota_logo_2.png">
            <a:extLst>
              <a:ext uri="{FF2B5EF4-FFF2-40B4-BE49-F238E27FC236}">
                <a16:creationId xmlns:a16="http://schemas.microsoft.com/office/drawing/2014/main" id="{B246E632-E72D-D840-8B8F-A74C2BA611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5" t="-24108" r="-8896" b="-41392"/>
          <a:stretch/>
        </p:blipFill>
        <p:spPr>
          <a:xfrm>
            <a:off x="7388594" y="-283599"/>
            <a:ext cx="4803407" cy="4143901"/>
          </a:xfrm>
          <a:prstGeom prst="corner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CF919C3-A691-BF47-8024-6625D755E5C2}"/>
              </a:ext>
            </a:extLst>
          </p:cNvPr>
          <p:cNvSpPr/>
          <p:nvPr/>
        </p:nvSpPr>
        <p:spPr>
          <a:xfrm>
            <a:off x="2675278" y="5895338"/>
            <a:ext cx="2920671" cy="6771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3800" b="1" dirty="0">
                <a:solidFill>
                  <a:srgbClr val="B35C21"/>
                </a:solidFill>
                <a:latin typeface="Arno Pro" panose="02020502040506020403" pitchFamily="18" charset="0"/>
              </a:rPr>
              <a:t>1</a:t>
            </a:r>
            <a:r>
              <a:rPr lang="en-US" sz="3800" b="1" dirty="0">
                <a:solidFill>
                  <a:srgbClr val="B35C21"/>
                </a:solidFill>
                <a:latin typeface="Arno Pro" panose="02020502040506020403" pitchFamily="18" charset="0"/>
              </a:rPr>
              <a:t>0/10/202</a:t>
            </a:r>
            <a:r>
              <a:rPr lang="ru-RU" sz="3800" b="1" dirty="0">
                <a:solidFill>
                  <a:srgbClr val="B35C21"/>
                </a:solidFill>
                <a:latin typeface="PF BeauSans Pro" panose="02000500000000020004" pitchFamily="2" charset="0"/>
              </a:rPr>
              <a:t>1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38B2CBC-1692-8646-AF9C-97AD43705E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68" y="459412"/>
            <a:ext cx="2252239" cy="1278458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8527191-D63C-4E56-8D58-233130FC8090}"/>
              </a:ext>
            </a:extLst>
          </p:cNvPr>
          <p:cNvSpPr/>
          <p:nvPr/>
        </p:nvSpPr>
        <p:spPr>
          <a:xfrm>
            <a:off x="190367" y="2192783"/>
            <a:ext cx="7890494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" sz="4000" b="1" dirty="0">
                <a:solidFill>
                  <a:srgbClr val="B35C21"/>
                </a:solidFill>
                <a:sym typeface="Arial"/>
              </a:rPr>
              <a:t>ИСКУССТВЕННЫЙ ИНТЕЛЛЕКТ </a:t>
            </a:r>
            <a:br>
              <a:rPr lang="ru-RU" sz="4000" b="1" dirty="0">
                <a:solidFill>
                  <a:srgbClr val="B35C21"/>
                </a:solidFill>
                <a:sym typeface="Arial"/>
              </a:rPr>
            </a:br>
            <a:r>
              <a:rPr lang="en" sz="4000" b="1" dirty="0" err="1">
                <a:solidFill>
                  <a:srgbClr val="B35C21"/>
                </a:solidFill>
                <a:sym typeface="Arial"/>
              </a:rPr>
              <a:t>В</a:t>
            </a:r>
            <a:r>
              <a:rPr lang="en" sz="4000" b="1" dirty="0">
                <a:solidFill>
                  <a:srgbClr val="B35C21"/>
                </a:solidFill>
                <a:sym typeface="Arial"/>
              </a:rPr>
              <a:t> ФИНАНСАХ: </a:t>
            </a:r>
            <a:br>
              <a:rPr lang="ru-RU" sz="4000" b="1" dirty="0">
                <a:solidFill>
                  <a:srgbClr val="B35C21"/>
                </a:solidFill>
                <a:sym typeface="Arial"/>
              </a:rPr>
            </a:br>
            <a:r>
              <a:rPr lang="en" sz="4000" b="1" dirty="0">
                <a:solidFill>
                  <a:srgbClr val="B35C21"/>
                </a:solidFill>
                <a:sym typeface="Arial"/>
              </a:rPr>
              <a:t>ЗА ИЛИ ПРОТИВ ЧЕЛОВЕКА?</a:t>
            </a:r>
            <a:endParaRPr lang="ru-RU" sz="4000" b="1" dirty="0">
              <a:solidFill>
                <a:srgbClr val="B35C2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5F7D10-CF87-436B-ABFB-59B617BC3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861" y="3162279"/>
            <a:ext cx="3687448" cy="37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6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fingramota_logo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5719" y="-45244"/>
            <a:ext cx="2274367" cy="1446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11653018" y="6632195"/>
            <a:ext cx="47521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>
                <a:solidFill>
                  <a:srgbClr val="9D4F17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>
              <a:solidFill>
                <a:srgbClr val="9D4F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112851" y="217568"/>
            <a:ext cx="1030725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BF9000"/>
                </a:solidFill>
                <a:latin typeface="Arial"/>
                <a:cs typeface="Arial"/>
                <a:sym typeface="Arial"/>
              </a:rPr>
              <a:t>Искусственный интеллект: определение (1)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7FB1309-04D7-4018-BDDE-E054C5791E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91" t="18641" r="1425"/>
          <a:stretch/>
        </p:blipFill>
        <p:spPr>
          <a:xfrm>
            <a:off x="859137" y="1175689"/>
            <a:ext cx="7972148" cy="55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0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fingramota_logo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5719" y="-45244"/>
            <a:ext cx="2274367" cy="1446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11653018" y="6632195"/>
            <a:ext cx="47521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>
                <a:solidFill>
                  <a:srgbClr val="9D4F17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>
              <a:solidFill>
                <a:srgbClr val="9D4F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63767" y="279847"/>
            <a:ext cx="1030725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BF9000"/>
                </a:solidFill>
                <a:latin typeface="Arial"/>
                <a:cs typeface="Arial"/>
                <a:sym typeface="Arial"/>
              </a:rPr>
              <a:t>Искусственный интеллект: определение (2)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63767" y="4288106"/>
            <a:ext cx="8142684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8A4716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2200" dirty="0">
              <a:solidFill>
                <a:srgbClr val="8A4716"/>
              </a:solidFill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8A4716"/>
              </a:solidFill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8A4716"/>
                </a:solidFill>
                <a:cs typeface="Arial"/>
              </a:rPr>
              <a:t>Искусственный интеллект в широком смысле — направление науки </a:t>
            </a:r>
            <a:br>
              <a:rPr lang="ru-RU" sz="2000" dirty="0">
                <a:solidFill>
                  <a:srgbClr val="8A4716"/>
                </a:solidFill>
                <a:cs typeface="Arial"/>
              </a:rPr>
            </a:br>
            <a:r>
              <a:rPr lang="ru-RU" sz="2000" dirty="0">
                <a:solidFill>
                  <a:srgbClr val="8A4716"/>
                </a:solidFill>
                <a:cs typeface="Arial"/>
              </a:rPr>
              <a:t>по разработке аналитических систем, способных к обучению и решению сложных задач. В узком смысле — это технологии на основе обучения компьютера человеческому мышлению.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80A60-02AE-4F7E-888A-502B20AA5FE8}"/>
              </a:ext>
            </a:extLst>
          </p:cNvPr>
          <p:cNvSpPr txBox="1"/>
          <p:nvPr/>
        </p:nvSpPr>
        <p:spPr>
          <a:xfrm>
            <a:off x="5882793" y="2412824"/>
            <a:ext cx="54809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8A4716"/>
                </a:solidFill>
                <a:cs typeface="Arial"/>
              </a:rPr>
              <a:t>Искусственный интеллект  — это способность</a:t>
            </a:r>
          </a:p>
          <a:p>
            <a:pPr lvl="0" algn="just"/>
            <a:r>
              <a:rPr lang="ru-RU" sz="2000" dirty="0">
                <a:solidFill>
                  <a:srgbClr val="8A4716"/>
                </a:solidFill>
                <a:cs typeface="Arial"/>
              </a:rPr>
              <a:t>машины имитировать человеческое мышление.  </a:t>
            </a:r>
            <a:br>
              <a:rPr lang="ru-RU" sz="2000" dirty="0">
                <a:solidFill>
                  <a:srgbClr val="8A4716"/>
                </a:solidFill>
                <a:cs typeface="Arial"/>
              </a:rPr>
            </a:br>
            <a:r>
              <a:rPr lang="ru-RU" sz="2000" dirty="0">
                <a:solidFill>
                  <a:srgbClr val="8A4716"/>
                </a:solidFill>
                <a:cs typeface="Arial"/>
              </a:rPr>
              <a:t>Так называют современную технологию, </a:t>
            </a:r>
            <a:br>
              <a:rPr lang="ru-RU" sz="2000" dirty="0">
                <a:solidFill>
                  <a:srgbClr val="8A4716"/>
                </a:solidFill>
                <a:cs typeface="Arial"/>
              </a:rPr>
            </a:br>
            <a:r>
              <a:rPr lang="ru-RU" sz="2000" dirty="0">
                <a:solidFill>
                  <a:srgbClr val="8A4716"/>
                </a:solidFill>
                <a:cs typeface="Arial"/>
              </a:rPr>
              <a:t>с помощью которой электронные устройства, программы и роботы могут решать различные </a:t>
            </a:r>
            <a:br>
              <a:rPr lang="ru-RU" sz="2000" dirty="0">
                <a:solidFill>
                  <a:srgbClr val="8A4716"/>
                </a:solidFill>
                <a:cs typeface="Arial"/>
              </a:rPr>
            </a:br>
            <a:r>
              <a:rPr lang="ru-RU" sz="2000" dirty="0">
                <a:solidFill>
                  <a:srgbClr val="8A4716"/>
                </a:solidFill>
                <a:cs typeface="Arial"/>
              </a:rPr>
              <a:t>задачи по заданным алгоритмам.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98D99-C166-4FBF-8400-52A7A7FF8E47}"/>
              </a:ext>
            </a:extLst>
          </p:cNvPr>
          <p:cNvSpPr txBox="1"/>
          <p:nvPr/>
        </p:nvSpPr>
        <p:spPr>
          <a:xfrm>
            <a:off x="193089" y="951938"/>
            <a:ext cx="76370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8A4716"/>
                </a:solidFill>
                <a:ea typeface="Arial"/>
                <a:cs typeface="Arial"/>
                <a:sym typeface="Arial"/>
              </a:rPr>
              <a:t>Искусственный интеллект - это «наука о том, как заставить компьютеры делать то, что требует интеллекта, когда это делается людьми»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2B896E-BA62-4976-A888-D7704028D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15" y="1936452"/>
            <a:ext cx="5480930" cy="33511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fingramota_logo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5719" y="-45244"/>
            <a:ext cx="2274367" cy="1446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11653018" y="6632195"/>
            <a:ext cx="47521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000">
                <a:solidFill>
                  <a:srgbClr val="9D4F17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>
              <a:solidFill>
                <a:srgbClr val="9D4F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361426" y="416098"/>
            <a:ext cx="1030725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BF9000"/>
                </a:solidFill>
                <a:latin typeface="Arial"/>
                <a:cs typeface="Arial"/>
                <a:sym typeface="Arial"/>
              </a:rPr>
              <a:t>Искусственный интеллект (ИИ): виды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96769" y="1423876"/>
            <a:ext cx="11299057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8A4716"/>
                </a:solidFill>
                <a:cs typeface="Arial"/>
                <a:sym typeface="Arial"/>
              </a:rPr>
              <a:t>Символический ИИ </a:t>
            </a:r>
            <a:r>
              <a:rPr lang="ru-RU" sz="2200" dirty="0">
                <a:solidFill>
                  <a:srgbClr val="8A4716"/>
                </a:solidFill>
                <a:cs typeface="Arial"/>
                <a:sym typeface="Arial"/>
              </a:rPr>
              <a:t>основан на переводе человеческих знаний и логических утверждений </a:t>
            </a:r>
            <a:br>
              <a:rPr lang="ru-RU" sz="2200" dirty="0">
                <a:solidFill>
                  <a:srgbClr val="8A4716"/>
                </a:solidFill>
                <a:cs typeface="Arial"/>
                <a:sym typeface="Arial"/>
              </a:rPr>
            </a:br>
            <a:r>
              <a:rPr lang="ru-RU" sz="2200" dirty="0">
                <a:solidFill>
                  <a:srgbClr val="8A4716"/>
                </a:solidFill>
                <a:cs typeface="Arial"/>
                <a:sym typeface="Arial"/>
              </a:rPr>
              <a:t>в явно запрограммированные правила.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8A4716"/>
              </a:solidFill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8A4716"/>
                </a:solidFill>
                <a:cs typeface="Arial"/>
              </a:rPr>
              <a:t>Статистический ИИ</a:t>
            </a:r>
            <a:r>
              <a:rPr lang="ru-RU" sz="2200" dirty="0">
                <a:solidFill>
                  <a:srgbClr val="8A4716"/>
                </a:solidFill>
                <a:cs typeface="Arial"/>
              </a:rPr>
              <a:t>, напротив, относится к разработке восходящих систем, управляемых данными. Возможности таких систем не являются результатом применения закодированных человеческих знаний на основе правил, а возникают в результате анализа данных.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8A4716"/>
              </a:solidFill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8A4716"/>
                </a:solidFill>
                <a:cs typeface="Arial"/>
              </a:rPr>
              <a:t>Общий ИИ, </a:t>
            </a:r>
            <a:r>
              <a:rPr lang="ru-RU" sz="2200" dirty="0">
                <a:solidFill>
                  <a:srgbClr val="8A4716"/>
                </a:solidFill>
                <a:cs typeface="Arial"/>
              </a:rPr>
              <a:t>скорее амбиция, чем реальность, относится к системам, которые обладают универсальными способностями наравне с человеческим разумом. Эти способности включают способность учиться и выполнять любую интеллектуальную задачу, на которую способны люди.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8A4716"/>
              </a:solidFill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8A4716"/>
                </a:solidFill>
                <a:cs typeface="Arial"/>
              </a:rPr>
              <a:t>Узкий ИИ. </a:t>
            </a:r>
            <a:r>
              <a:rPr lang="ru-RU" sz="2200" dirty="0">
                <a:solidFill>
                  <a:srgbClr val="8A4716"/>
                </a:solidFill>
                <a:cs typeface="Arial"/>
              </a:rPr>
              <a:t>Системы искусственного интеллекта, которые мы видим сегодня в бизнесе, имеют форму узкого ИИ. Возможности этих систем ограничены относительно узкими заранее определенными задачами, для которых они были разработаны.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99A4B-7D7C-4450-8773-200F4915239D}"/>
              </a:ext>
            </a:extLst>
          </p:cNvPr>
          <p:cNvSpPr txBox="1"/>
          <p:nvPr/>
        </p:nvSpPr>
        <p:spPr>
          <a:xfrm>
            <a:off x="63767" y="6470612"/>
            <a:ext cx="121282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hlinkClick r:id="rId4"/>
              </a:rPr>
              <a:t>Источник: </a:t>
            </a:r>
            <a:r>
              <a:rPr lang="en" sz="1500" dirty="0">
                <a:hlinkClick r:id="rId4"/>
              </a:rPr>
              <a:t>https://www.bankofengland.co.uk/working-paper/2021/comparing-minds-and-machines-implications-for-financial-stability</a:t>
            </a:r>
            <a:r>
              <a:rPr lang="ru-RU" sz="1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4622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420948" y="542740"/>
            <a:ext cx="90426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3600"/>
              <a:buNone/>
            </a:pPr>
            <a:r>
              <a:rPr lang="ru-RU" sz="36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Этапы развития искусственного интеллекта</a:t>
            </a:r>
            <a:endParaRPr sz="3600" b="1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11" name="Google Shape;111;p4" descr="fingramota_logo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5719" y="-45244"/>
            <a:ext cx="2274367" cy="1446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8;p7">
            <a:extLst>
              <a:ext uri="{FF2B5EF4-FFF2-40B4-BE49-F238E27FC236}">
                <a16:creationId xmlns:a16="http://schemas.microsoft.com/office/drawing/2014/main" id="{25B29161-0280-435C-9EA5-E11159F04E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835" t="31862" r="31116" b="32297"/>
          <a:stretch/>
        </p:blipFill>
        <p:spPr>
          <a:xfrm>
            <a:off x="218917" y="1401253"/>
            <a:ext cx="9525740" cy="47951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9978DC-0050-455E-99EC-07533C3207F0}"/>
              </a:ext>
            </a:extLst>
          </p:cNvPr>
          <p:cNvSpPr txBox="1"/>
          <p:nvPr/>
        </p:nvSpPr>
        <p:spPr>
          <a:xfrm>
            <a:off x="346229" y="6418555"/>
            <a:ext cx="11203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BF9000"/>
                </a:solidFill>
                <a:latin typeface="Calibri"/>
                <a:cs typeface="Calibri"/>
              </a:rPr>
              <a:t>Источник: Обзор регулирования финансовых рынков Банка России № 5 18.11.2016 – 31.01.2017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346229" y="135124"/>
            <a:ext cx="90426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3600"/>
              <a:buNone/>
            </a:pPr>
            <a:r>
              <a:rPr lang="ru-RU" sz="36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Сравнение подходов к ИИ</a:t>
            </a:r>
            <a:endParaRPr sz="3600" b="1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11" name="Google Shape;111;p4" descr="fingramota_logo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5719" y="-45244"/>
            <a:ext cx="2274367" cy="1446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9978DC-0050-455E-99EC-07533C3207F0}"/>
              </a:ext>
            </a:extLst>
          </p:cNvPr>
          <p:cNvSpPr txBox="1"/>
          <p:nvPr/>
        </p:nvSpPr>
        <p:spPr>
          <a:xfrm>
            <a:off x="346229" y="6517079"/>
            <a:ext cx="11203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BF9000"/>
                </a:solidFill>
                <a:latin typeface="Calibri"/>
                <a:cs typeface="Calibri"/>
              </a:rPr>
              <a:t>Источник: Обзор регулирования финансовых рынков Банка России № 5 18.11.2016 – 31.01.2017</a:t>
            </a:r>
          </a:p>
        </p:txBody>
      </p:sp>
      <p:pic>
        <p:nvPicPr>
          <p:cNvPr id="6" name="Google Shape;123;p8">
            <a:extLst>
              <a:ext uri="{FF2B5EF4-FFF2-40B4-BE49-F238E27FC236}">
                <a16:creationId xmlns:a16="http://schemas.microsoft.com/office/drawing/2014/main" id="{7BD08B4B-41A6-44E9-8FA0-9977B23E8E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034" t="34688" r="29733" b="17411"/>
          <a:stretch/>
        </p:blipFill>
        <p:spPr>
          <a:xfrm>
            <a:off x="1051570" y="994862"/>
            <a:ext cx="8655728" cy="5522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54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1;p4" descr="fingramota_logo_2.png">
            <a:extLst>
              <a:ext uri="{FF2B5EF4-FFF2-40B4-BE49-F238E27FC236}">
                <a16:creationId xmlns:a16="http://schemas.microsoft.com/office/drawing/2014/main" id="{70B2AC8C-717D-AB4D-9603-0BA6AC28D74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5719" y="-45244"/>
            <a:ext cx="2274367" cy="14464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3">
            <a:extLst>
              <a:ext uri="{FF2B5EF4-FFF2-40B4-BE49-F238E27FC236}">
                <a16:creationId xmlns:a16="http://schemas.microsoft.com/office/drawing/2014/main" id="{C8729820-F1AC-AA4E-8CE4-6434CB39DB3D}"/>
              </a:ext>
            </a:extLst>
          </p:cNvPr>
          <p:cNvSpPr txBox="1"/>
          <p:nvPr/>
        </p:nvSpPr>
        <p:spPr>
          <a:xfrm>
            <a:off x="361426" y="693097"/>
            <a:ext cx="103072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BF9000"/>
                </a:solidFill>
                <a:latin typeface="Arial"/>
                <a:cs typeface="Arial"/>
                <a:sym typeface="Arial"/>
              </a:rPr>
              <a:t>Как сравнить ИИ и ЕИ?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7B195D-3D17-E34D-BBA2-61F7589BF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2" y="2044412"/>
            <a:ext cx="6130723" cy="4038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462B4D-3054-D24F-8896-C4141C8C1FFD}"/>
              </a:ext>
            </a:extLst>
          </p:cNvPr>
          <p:cNvSpPr txBox="1"/>
          <p:nvPr/>
        </p:nvSpPr>
        <p:spPr>
          <a:xfrm>
            <a:off x="108031" y="6063983"/>
            <a:ext cx="6151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4"/>
              </a:rPr>
              <a:t>https://www.theguardian.com/science/alexs-adventures-in-numberland/2015/mar/13/pi-day-2015-memory-memorisation-world-record-japanese-akira-haraguchi</a:t>
            </a:r>
            <a:r>
              <a:rPr lang="en-US" sz="1000" dirty="0"/>
              <a:t> </a:t>
            </a:r>
            <a:endParaRPr lang="ru-RU" sz="1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145105-7F25-8D40-907A-496381210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237" y="1764436"/>
            <a:ext cx="47879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1;p4" descr="fingramota_logo_2.png">
            <a:extLst>
              <a:ext uri="{FF2B5EF4-FFF2-40B4-BE49-F238E27FC236}">
                <a16:creationId xmlns:a16="http://schemas.microsoft.com/office/drawing/2014/main" id="{70B2AC8C-717D-AB4D-9603-0BA6AC28D74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5719" y="-45244"/>
            <a:ext cx="2274367" cy="14464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8B94022D-2757-EE45-8C43-0AB0C3181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8A4716"/>
                </a:solidFill>
                <a:cs typeface="Arial"/>
              </a:rPr>
              <a:t>Нахождение причинно-следственных связей</a:t>
            </a:r>
          </a:p>
          <a:p>
            <a:r>
              <a:rPr lang="ru-RU" sz="3600" dirty="0">
                <a:solidFill>
                  <a:srgbClr val="8A4716"/>
                </a:solidFill>
                <a:cs typeface="Arial"/>
              </a:rPr>
              <a:t>Обоснование принимаемых решений</a:t>
            </a:r>
          </a:p>
          <a:p>
            <a:r>
              <a:rPr lang="ru-RU" sz="3600" dirty="0">
                <a:solidFill>
                  <a:srgbClr val="8A4716"/>
                </a:solidFill>
                <a:cs typeface="Arial"/>
              </a:rPr>
              <a:t>«Смещенные» решения</a:t>
            </a:r>
          </a:p>
          <a:p>
            <a:r>
              <a:rPr lang="ru-RU" sz="3600" dirty="0">
                <a:solidFill>
                  <a:srgbClr val="8A4716"/>
                </a:solidFill>
                <a:cs typeface="Arial"/>
              </a:rPr>
              <a:t>Постановка целей</a:t>
            </a:r>
          </a:p>
          <a:p>
            <a:r>
              <a:rPr lang="ru-RU" sz="3600" dirty="0">
                <a:solidFill>
                  <a:srgbClr val="8A4716"/>
                </a:solidFill>
                <a:cs typeface="Arial"/>
              </a:rPr>
              <a:t>Создание нового</a:t>
            </a:r>
            <a:r>
              <a:rPr lang="en" sz="3600" dirty="0">
                <a:solidFill>
                  <a:srgbClr val="8A4716"/>
                </a:solidFill>
                <a:cs typeface="Arial"/>
              </a:rPr>
              <a:t> </a:t>
            </a:r>
          </a:p>
          <a:p>
            <a:endParaRPr lang="ru-RU" dirty="0"/>
          </a:p>
        </p:txBody>
      </p:sp>
      <p:sp>
        <p:nvSpPr>
          <p:cNvPr id="7" name="Google Shape;103;p3">
            <a:extLst>
              <a:ext uri="{FF2B5EF4-FFF2-40B4-BE49-F238E27FC236}">
                <a16:creationId xmlns:a16="http://schemas.microsoft.com/office/drawing/2014/main" id="{C8729820-F1AC-AA4E-8CE4-6434CB39DB3D}"/>
              </a:ext>
            </a:extLst>
          </p:cNvPr>
          <p:cNvSpPr txBox="1"/>
          <p:nvPr/>
        </p:nvSpPr>
        <p:spPr>
          <a:xfrm>
            <a:off x="361426" y="693097"/>
            <a:ext cx="103072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BF9000"/>
                </a:solidFill>
                <a:latin typeface="Arial"/>
                <a:cs typeface="Arial"/>
                <a:sym typeface="Arial"/>
              </a:rPr>
              <a:t>Поведение ИИ и ЕИ</a:t>
            </a:r>
            <a:endParaRPr dirty="0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27CD452-51FB-5A4F-927B-CDD5C25B8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649" y="3565003"/>
            <a:ext cx="6292351" cy="32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94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5620</TotalTime>
  <Words>525</Words>
  <Application>Microsoft Macintosh PowerPoint</Application>
  <PresentationFormat>Широкоэкранный</PresentationFormat>
  <Paragraphs>74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Arno Pro</vt:lpstr>
      <vt:lpstr>Calibri</vt:lpstr>
      <vt:lpstr>Calibri Light</vt:lpstr>
      <vt:lpstr>PF BeauSans Pro</vt:lpstr>
      <vt:lpstr>PFBeauSansPro-Regular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140310414195 Трушина Валентина Сергеевна</dc:creator>
  <cp:lastModifiedBy>Лаврентьева Ольга Николаевна</cp:lastModifiedBy>
  <cp:revision>157</cp:revision>
  <dcterms:created xsi:type="dcterms:W3CDTF">2021-03-03T11:56:48Z</dcterms:created>
  <dcterms:modified xsi:type="dcterms:W3CDTF">2021-10-11T18:22:22Z</dcterms:modified>
</cp:coreProperties>
</file>