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57" r:id="rId2"/>
    <p:sldId id="355" r:id="rId3"/>
    <p:sldId id="397" r:id="rId4"/>
    <p:sldId id="259" r:id="rId5"/>
    <p:sldId id="393" r:id="rId6"/>
    <p:sldId id="258" r:id="rId7"/>
    <p:sldId id="266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6" r:id="rId16"/>
    <p:sldId id="405" r:id="rId17"/>
    <p:sldId id="395" r:id="rId18"/>
    <p:sldId id="407" r:id="rId19"/>
    <p:sldId id="408" r:id="rId20"/>
    <p:sldId id="396" r:id="rId21"/>
    <p:sldId id="3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4716"/>
    <a:srgbClr val="FC935B"/>
    <a:srgbClr val="9E4F17"/>
    <a:srgbClr val="9B4D16"/>
    <a:srgbClr val="FFDA0F"/>
    <a:srgbClr val="EAC92F"/>
    <a:srgbClr val="5C5C5C"/>
    <a:srgbClr val="FF0000"/>
    <a:srgbClr val="926148"/>
    <a:srgbClr val="481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99" autoAdjust="0"/>
    <p:restoredTop sz="95853"/>
  </p:normalViewPr>
  <p:slideViewPr>
    <p:cSldViewPr snapToGrid="0" snapToObjects="1">
      <p:cViewPr varScale="1">
        <p:scale>
          <a:sx n="86" d="100"/>
          <a:sy n="86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D6AE3-1CB4-744F-8A18-9E4EC00DB389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774AB-805F-6C4A-8ACC-828B167D1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56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66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413C-463F-664C-BEF2-F46D9095A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3EC21-9D89-6045-B227-6B98BCAE3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4E197-DF36-A841-A77A-6932F602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083B5E-FA4A-684F-84C6-445F7A1B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80BB15-D695-F74F-A046-1C43AD6F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80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072DA-AA91-4849-A3CD-9D2E128F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9E7C27-C485-9F4A-A2EC-681368BFD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A1A94-212E-0D40-A1CF-8762605A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C10521-B272-D14B-B19E-B07A30E7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32342B-8C34-1D49-BFDD-44BC35A9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19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001380-8244-5F4D-997D-42FA2199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B29B50-6E81-9343-9FC9-2D47FF6E5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B89F46-1163-7842-8DF2-C1CE52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66F54-080E-2447-BBED-2A1CD8B1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9A3A8-535C-FB42-BDD9-134392BC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78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37B1E-5279-8845-B3AF-BA11B4CB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18A9D0-1C46-CD4E-898A-44ABB3A9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82695B-E1D7-0741-9F76-2EA1AA774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26E68-4E55-634F-9B61-821FA5D6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714D4-8FBD-8C49-9E91-87E5E794A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8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B5A18-200D-F54B-BB72-4B07E7A60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5BE7A-DB2C-3B4F-8A1E-B594B7C22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680FA5-3F22-434C-9182-E6A83D44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349C0-FD46-744C-9981-94823F5E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791AD-C3FB-3849-A68B-968AD85D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9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98FD8-C8F2-344B-90E1-98499CFAE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F2F262-C512-E54A-81FD-246580044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86FB6B-AA0B-2941-80E9-6730729AD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2F4994-6581-6647-9790-CE46D814E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74310-AE02-1B41-8AE6-CBBD7A2A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6BA48-C28F-6044-B549-5D14CD9B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42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BC1ED-6C98-BD49-BB52-98F77D497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7B9213-4BAD-F444-B7CF-1D0FB1CA6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0F6944-BC45-3240-95E0-0DCA0E68F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688DC4-5789-B841-9882-D2421EEAA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E71A48-E09B-4740-8386-B6E31FD7B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47F8BC-AFC8-D34F-B80E-6E0EF49AA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2C7BCA-5640-3F4B-A602-D515319B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CF28D3-1A14-B042-AB43-A91622DAF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0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CEF76-714B-9F47-ACA0-D2686E96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F5D0F0-AB19-554F-9146-A6B466C87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226BE4-0331-D642-A926-87640AC6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DE84C2-2601-0D44-B4C9-F9460CE1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3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789CB6-2B3D-C84C-823F-675B4EFE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CCE25C-DD64-334A-884B-721F85CC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87AD5D-83E9-6E49-9CB0-C7CA073D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3E8D6-0E8B-354B-B7AD-D8404067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CDDEEA-FD71-6346-BB0D-75A63F59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254F31-0A25-CC4C-9609-3A465C935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FC5064-BF11-F343-8BE6-AB27893F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ADE0C4-B921-A74B-9CAD-19871D24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EF6AA1-4C2A-2841-9E8A-BF7E5A12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7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BF8FE-532E-4046-81C5-856ED4AD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3A1271-8B27-544B-872C-42E33C94B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71137E-B058-1A49-B8E5-0AB9832D8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281444-404E-9845-8299-ABA1AD56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79BAE-2EA2-1F42-A544-DDD1F0296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962795-848C-BB4A-8D1F-DF98F387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7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12AB-3CD8-1D40-AF3D-5EEF06BDD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689378-C8CE-D14E-8C53-290D4D126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27B11-3B49-2E41-989B-5CFD79C1D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CC9EF-1167-D846-B332-B3624D238A9E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58FA55-DB3C-D44F-8B5C-F7D8C34CC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2E521-977B-C04E-A6E3-A1555616B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6BFA-CA6A-884F-A6D4-809D4BD9A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32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conombank.tilda.ws/finuch/main-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alculator888.ru/random-generator/chislo-iz-spisk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conombank.tilda.ws/finuch/main-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1F4B3B2-60EB-4D25-8304-5D202EB2B3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3278" y="-1743722"/>
            <a:ext cx="5325122" cy="53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B68B56-3564-46FC-A866-E5EE63E4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54" y="37912"/>
            <a:ext cx="10224728" cy="68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39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body" idx="1"/>
          </p:nvPr>
        </p:nvSpPr>
        <p:spPr>
          <a:xfrm>
            <a:off x="341050" y="609384"/>
            <a:ext cx="53421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Выбор </a:t>
            </a:r>
            <a:r>
              <a:rPr lang="ru-RU" sz="3600" b="1" dirty="0" err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инвест</a:t>
            </a:r>
            <a:r>
              <a:rPr lang="ru-RU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-продукта на сайте «Цунами-банка»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Ссылка</a:t>
            </a:r>
            <a:endParaRPr dirty="0"/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3600"/>
              <a:buNone/>
            </a:pPr>
            <a:r>
              <a:rPr lang="en" sz="2000" b="1" dirty="0">
                <a:solidFill>
                  <a:srgbClr val="BF9000"/>
                </a:solidFill>
                <a:ea typeface="Calibri"/>
                <a:cs typeface="Calibri"/>
                <a:sym typeface="Calibri"/>
                <a:hlinkClick r:id="rId3"/>
              </a:rPr>
              <a:t>http://econombank.tilda.ws/finuch/main-</a:t>
            </a:r>
            <a:r>
              <a:rPr lang="ru-RU" sz="2000" b="1" dirty="0">
                <a:solidFill>
                  <a:srgbClr val="BF9000"/>
                </a:solidFill>
                <a:ea typeface="Calibri"/>
                <a:cs typeface="Calibri"/>
                <a:sym typeface="Calibri"/>
                <a:hlinkClick r:id="rId3"/>
              </a:rPr>
              <a:t>2</a:t>
            </a:r>
            <a:r>
              <a:rPr lang="ru-RU" sz="2000" b="1" dirty="0">
                <a:solidFill>
                  <a:srgbClr val="BF9000"/>
                </a:solidFill>
                <a:ea typeface="Calibri"/>
                <a:cs typeface="Calibri"/>
                <a:sym typeface="Calibri"/>
              </a:rPr>
              <a:t>  </a:t>
            </a:r>
            <a:endParaRPr sz="20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 b="1" dirty="0" err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Qr</a:t>
            </a:r>
            <a:r>
              <a:rPr lang="ru-RU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-код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11" name="Google Shape;111;p4" descr="fingramota_logo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5719" y="-45244"/>
            <a:ext cx="2274367" cy="1446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6325340" y="577174"/>
            <a:ext cx="61522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 минут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3CD4E0-FED6-0B43-A736-41AF085BA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814" y="3429000"/>
            <a:ext cx="3236588" cy="32365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BCED3E-10B2-4C4E-A158-69A6168D2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376" y="2048706"/>
            <a:ext cx="6582248" cy="398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25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6" descr="fingramota_logo_2.png">
            <a:extLst>
              <a:ext uri="{FF2B5EF4-FFF2-40B4-BE49-F238E27FC236}">
                <a16:creationId xmlns:a16="http://schemas.microsoft.com/office/drawing/2014/main" id="{E99ED516-7B14-7C42-AF51-F0C2C7D5F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16A874-5FFC-FD42-8012-77157F758711}"/>
              </a:ext>
            </a:extLst>
          </p:cNvPr>
          <p:cNvSpPr txBox="1"/>
          <p:nvPr/>
        </p:nvSpPr>
        <p:spPr>
          <a:xfrm>
            <a:off x="545612" y="1132629"/>
            <a:ext cx="10307254" cy="34163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defRPr>
                <a:latin typeface="PFBeauSansPro-Regular" panose="02000500000000020004" pitchFamily="2" charset="0"/>
                <a:ea typeface="Calibri" panose="020F0502020204030204" pitchFamily="34" charset="0"/>
                <a:cs typeface="PFBeauSansPro-Regular" panose="02000500000000020004" pitchFamily="2" charset="0"/>
              </a:defRPr>
            </a:lvl1pPr>
          </a:lstStyle>
          <a:p>
            <a:endParaRPr lang="ru-RU" sz="3600" dirty="0">
              <a:solidFill>
                <a:srgbClr val="8A4716"/>
              </a:solidFill>
              <a:latin typeface="+mn-lt"/>
              <a:cs typeface="Arial"/>
            </a:endParaRPr>
          </a:p>
          <a:p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Расскажите, какая информация казалась вам важной, а какая не очень?</a:t>
            </a:r>
          </a:p>
          <a:p>
            <a:endParaRPr lang="ru-RU" sz="3600" dirty="0">
              <a:solidFill>
                <a:srgbClr val="8A4716"/>
              </a:solidFill>
              <a:latin typeface="+mn-lt"/>
              <a:cs typeface="Arial"/>
            </a:endParaRPr>
          </a:p>
          <a:p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Было сложнее или проще, чем при выборе счета? </a:t>
            </a:r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Google Shape;103;p3">
            <a:extLst>
              <a:ext uri="{FF2B5EF4-FFF2-40B4-BE49-F238E27FC236}">
                <a16:creationId xmlns:a16="http://schemas.microsoft.com/office/drawing/2014/main" id="{7CB03074-8191-8E44-8E2F-CCEC09612B7E}"/>
              </a:ext>
            </a:extLst>
          </p:cNvPr>
          <p:cNvSpPr txBox="1"/>
          <p:nvPr/>
        </p:nvSpPr>
        <p:spPr>
          <a:xfrm>
            <a:off x="361426" y="416098"/>
            <a:ext cx="103072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cs typeface="Arial"/>
                <a:sym typeface="Arial"/>
              </a:rPr>
              <a:t>Как вы принимали решение в этот раз?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653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6" descr="fingramota_logo_2.png">
            <a:extLst>
              <a:ext uri="{FF2B5EF4-FFF2-40B4-BE49-F238E27FC236}">
                <a16:creationId xmlns:a16="http://schemas.microsoft.com/office/drawing/2014/main" id="{E99ED516-7B14-7C42-AF51-F0C2C7D5F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16A874-5FFC-FD42-8012-77157F758711}"/>
              </a:ext>
            </a:extLst>
          </p:cNvPr>
          <p:cNvSpPr txBox="1"/>
          <p:nvPr/>
        </p:nvSpPr>
        <p:spPr>
          <a:xfrm>
            <a:off x="515795" y="1616386"/>
            <a:ext cx="10647107" cy="286232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defRPr>
                <a:latin typeface="PFBeauSansPro-Regular" panose="02000500000000020004" pitchFamily="2" charset="0"/>
                <a:ea typeface="Calibri" panose="020F0502020204030204" pitchFamily="34" charset="0"/>
                <a:cs typeface="PFBeauSansPro-Regular" panose="02000500000000020004" pitchFamily="2" charset="0"/>
              </a:defRPr>
            </a:lvl1pPr>
          </a:lstStyle>
          <a:p>
            <a:endParaRPr lang="ru-RU" sz="3600" dirty="0">
              <a:solidFill>
                <a:srgbClr val="8A4716"/>
              </a:solidFill>
              <a:latin typeface="+mn-lt"/>
              <a:cs typeface="Arial"/>
            </a:endParaRPr>
          </a:p>
          <a:p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Перед вами был снова выбор банковского продукта с теми же принципами подачи информации, но мы постарались «завернуть это все в другую обертку» </a:t>
            </a:r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Google Shape;103;p3">
            <a:extLst>
              <a:ext uri="{FF2B5EF4-FFF2-40B4-BE49-F238E27FC236}">
                <a16:creationId xmlns:a16="http://schemas.microsoft.com/office/drawing/2014/main" id="{7CB03074-8191-8E44-8E2F-CCEC09612B7E}"/>
              </a:ext>
            </a:extLst>
          </p:cNvPr>
          <p:cNvSpPr txBox="1"/>
          <p:nvPr/>
        </p:nvSpPr>
        <p:spPr>
          <a:xfrm>
            <a:off x="361426" y="416098"/>
            <a:ext cx="103072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cs typeface="Arial"/>
                <a:sym typeface="Arial"/>
              </a:rPr>
              <a:t>Как надо было принимать решение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96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4556E5-2F97-924D-903F-89848B15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638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>
                <a:solidFill>
                  <a:srgbClr val="8A4716"/>
                </a:solidFill>
                <a:cs typeface="Arial"/>
              </a:rPr>
              <a:t>1. Не «вестись» на рекламные обещания и посмотреть подробные условия всех 3 </a:t>
            </a:r>
            <a:r>
              <a:rPr lang="ru-RU" sz="3600" dirty="0" err="1">
                <a:solidFill>
                  <a:srgbClr val="8A4716"/>
                </a:solidFill>
                <a:cs typeface="Arial"/>
              </a:rPr>
              <a:t>инвест</a:t>
            </a:r>
            <a:r>
              <a:rPr lang="ru-RU" sz="3600" dirty="0">
                <a:solidFill>
                  <a:srgbClr val="8A4716"/>
                </a:solidFill>
                <a:cs typeface="Arial"/>
              </a:rPr>
              <a:t>-продуктов</a:t>
            </a:r>
          </a:p>
          <a:p>
            <a:pPr marL="0" indent="0">
              <a:spcBef>
                <a:spcPct val="0"/>
              </a:spcBef>
              <a:buNone/>
            </a:pPr>
            <a:endParaRPr lang="ru-RU" sz="3600" b="1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Изображение 6" descr="fingramota_logo_2.png">
            <a:extLst>
              <a:ext uri="{FF2B5EF4-FFF2-40B4-BE49-F238E27FC236}">
                <a16:creationId xmlns:a16="http://schemas.microsoft.com/office/drawing/2014/main" id="{F379F203-2445-4815-BFAA-335F4EEF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D88B382E-4DF8-AD47-B94C-D54CE21EAE60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нужно сделать?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382E01-69E4-0248-9387-6EFC1DDF4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595" y="1550217"/>
            <a:ext cx="6116899" cy="5212288"/>
          </a:xfrm>
          <a:prstGeom prst="rect">
            <a:avLst/>
          </a:prstGeom>
        </p:spPr>
      </p:pic>
      <p:sp>
        <p:nvSpPr>
          <p:cNvPr id="9" name="Кольцо 8">
            <a:extLst>
              <a:ext uri="{FF2B5EF4-FFF2-40B4-BE49-F238E27FC236}">
                <a16:creationId xmlns:a16="http://schemas.microsoft.com/office/drawing/2014/main" id="{FD4A121F-DAF4-C54E-B539-B88B9028E5B5}"/>
              </a:ext>
            </a:extLst>
          </p:cNvPr>
          <p:cNvSpPr/>
          <p:nvPr/>
        </p:nvSpPr>
        <p:spPr>
          <a:xfrm>
            <a:off x="5671595" y="5296509"/>
            <a:ext cx="520861" cy="300038"/>
          </a:xfrm>
          <a:prstGeom prst="donut">
            <a:avLst>
              <a:gd name="adj" fmla="val 99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льцо 9">
            <a:extLst>
              <a:ext uri="{FF2B5EF4-FFF2-40B4-BE49-F238E27FC236}">
                <a16:creationId xmlns:a16="http://schemas.microsoft.com/office/drawing/2014/main" id="{24F217FA-9697-5D44-AEAD-8DCC315C8A10}"/>
              </a:ext>
            </a:extLst>
          </p:cNvPr>
          <p:cNvSpPr/>
          <p:nvPr/>
        </p:nvSpPr>
        <p:spPr>
          <a:xfrm>
            <a:off x="8625068" y="5273359"/>
            <a:ext cx="520861" cy="300038"/>
          </a:xfrm>
          <a:prstGeom prst="donut">
            <a:avLst>
              <a:gd name="adj" fmla="val 99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>
            <a:extLst>
              <a:ext uri="{FF2B5EF4-FFF2-40B4-BE49-F238E27FC236}">
                <a16:creationId xmlns:a16="http://schemas.microsoft.com/office/drawing/2014/main" id="{CF9D0207-D0E1-124F-8803-A64EAC8D370F}"/>
              </a:ext>
            </a:extLst>
          </p:cNvPr>
          <p:cNvSpPr/>
          <p:nvPr/>
        </p:nvSpPr>
        <p:spPr>
          <a:xfrm>
            <a:off x="9765288" y="5023787"/>
            <a:ext cx="520861" cy="300038"/>
          </a:xfrm>
          <a:prstGeom prst="donut">
            <a:avLst>
              <a:gd name="adj" fmla="val 99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55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4556E5-2F97-924D-903F-89848B15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638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>
                <a:solidFill>
                  <a:srgbClr val="8A4716"/>
                </a:solidFill>
                <a:cs typeface="Arial"/>
              </a:rPr>
              <a:t>2. Знать, что прошлая доходность никак </a:t>
            </a:r>
            <a:br>
              <a:rPr lang="ru-RU" sz="3600" dirty="0">
                <a:solidFill>
                  <a:srgbClr val="8A4716"/>
                </a:solidFill>
                <a:cs typeface="Arial"/>
              </a:rPr>
            </a:br>
            <a:r>
              <a:rPr lang="ru-RU" sz="3600" dirty="0">
                <a:solidFill>
                  <a:srgbClr val="8A4716"/>
                </a:solidFill>
                <a:cs typeface="Arial"/>
              </a:rPr>
              <a:t>не связана с доходностью </a:t>
            </a:r>
            <a:br>
              <a:rPr lang="ru-RU" sz="3600" dirty="0">
                <a:solidFill>
                  <a:srgbClr val="8A4716"/>
                </a:solidFill>
                <a:cs typeface="Arial"/>
              </a:rPr>
            </a:br>
            <a:r>
              <a:rPr lang="ru-RU" sz="3600" dirty="0">
                <a:solidFill>
                  <a:srgbClr val="8A4716"/>
                </a:solidFill>
                <a:cs typeface="Arial"/>
              </a:rPr>
              <a:t>в будущей, </a:t>
            </a:r>
          </a:p>
          <a:p>
            <a:pPr marL="0" indent="0">
              <a:spcBef>
                <a:spcPct val="0"/>
              </a:spcBef>
              <a:buNone/>
            </a:pPr>
            <a:endParaRPr lang="ru-RU" sz="3600" b="1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Изображение 6" descr="fingramota_logo_2.png">
            <a:extLst>
              <a:ext uri="{FF2B5EF4-FFF2-40B4-BE49-F238E27FC236}">
                <a16:creationId xmlns:a16="http://schemas.microsoft.com/office/drawing/2014/main" id="{F379F203-2445-4815-BFAA-335F4EEF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D88B382E-4DF8-AD47-B94C-D54CE21EAE60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нужно сделать?</a:t>
            </a:r>
            <a:endParaRPr lang="ru-RU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8B995E-1B6C-2D44-9B2B-3FBFCAFAE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031" y="2904810"/>
            <a:ext cx="7780421" cy="395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4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4556E5-2F97-924D-903F-89848B15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638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>
                <a:solidFill>
                  <a:srgbClr val="8A4716"/>
                </a:solidFill>
                <a:cs typeface="Arial"/>
              </a:rPr>
              <a:t>3. Понять, что важны самые «плохие» из указанных условий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Изображение 6" descr="fingramota_logo_2.png">
            <a:extLst>
              <a:ext uri="{FF2B5EF4-FFF2-40B4-BE49-F238E27FC236}">
                <a16:creationId xmlns:a16="http://schemas.microsoft.com/office/drawing/2014/main" id="{F379F203-2445-4815-BFAA-335F4EEF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D88B382E-4DF8-AD47-B94C-D54CE21EAE60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нужно сделать?</a:t>
            </a:r>
            <a:endParaRPr lang="ru-RU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5BF1AC-1B1D-3D41-AACD-CA0CDC4A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392" y="3490582"/>
            <a:ext cx="8115300" cy="2895600"/>
          </a:xfrm>
          <a:prstGeom prst="rect">
            <a:avLst/>
          </a:prstGeom>
        </p:spPr>
      </p:pic>
      <p:sp>
        <p:nvSpPr>
          <p:cNvPr id="7" name="Кольцо 6">
            <a:extLst>
              <a:ext uri="{FF2B5EF4-FFF2-40B4-BE49-F238E27FC236}">
                <a16:creationId xmlns:a16="http://schemas.microsoft.com/office/drawing/2014/main" id="{BAB96B78-2DCC-964A-B72C-971DE5691A97}"/>
              </a:ext>
            </a:extLst>
          </p:cNvPr>
          <p:cNvSpPr/>
          <p:nvPr/>
        </p:nvSpPr>
        <p:spPr>
          <a:xfrm>
            <a:off x="6226483" y="4154906"/>
            <a:ext cx="671622" cy="434341"/>
          </a:xfrm>
          <a:prstGeom prst="donut">
            <a:avLst>
              <a:gd name="adj" fmla="val 99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C2C1B7A1-0A88-EA4E-B93D-9CD67E2F920A}"/>
              </a:ext>
            </a:extLst>
          </p:cNvPr>
          <p:cNvSpPr/>
          <p:nvPr/>
        </p:nvSpPr>
        <p:spPr>
          <a:xfrm rot="10800000">
            <a:off x="2613198" y="4076189"/>
            <a:ext cx="644548" cy="591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6798C-019D-7A4C-8FBF-38A1F445C263}"/>
              </a:ext>
            </a:extLst>
          </p:cNvPr>
          <p:cNvSpPr txBox="1"/>
          <p:nvPr/>
        </p:nvSpPr>
        <p:spPr>
          <a:xfrm>
            <a:off x="1351799" y="3969453"/>
            <a:ext cx="157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263204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4556E5-2F97-924D-903F-89848B15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638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>
                <a:solidFill>
                  <a:srgbClr val="8A4716"/>
                </a:solidFill>
                <a:cs typeface="Arial"/>
              </a:rPr>
              <a:t>4. Правильно ответить на вопрос про гарантированный доход по </a:t>
            </a:r>
            <a:r>
              <a:rPr lang="ru-RU" sz="3600" dirty="0" err="1">
                <a:solidFill>
                  <a:srgbClr val="8A4716"/>
                </a:solidFill>
                <a:cs typeface="Arial"/>
              </a:rPr>
              <a:t>инвест</a:t>
            </a:r>
            <a:r>
              <a:rPr lang="ru-RU" sz="3600" dirty="0">
                <a:solidFill>
                  <a:srgbClr val="8A4716"/>
                </a:solidFill>
                <a:cs typeface="Arial"/>
              </a:rPr>
              <a:t>-продукту </a:t>
            </a:r>
          </a:p>
        </p:txBody>
      </p:sp>
      <p:pic>
        <p:nvPicPr>
          <p:cNvPr id="6" name="Изображение 6" descr="fingramota_logo_2.png">
            <a:extLst>
              <a:ext uri="{FF2B5EF4-FFF2-40B4-BE49-F238E27FC236}">
                <a16:creationId xmlns:a16="http://schemas.microsoft.com/office/drawing/2014/main" id="{F379F203-2445-4815-BFAA-335F4EEF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D88B382E-4DF8-AD47-B94C-D54CE21EAE60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нужно сделать?</a:t>
            </a:r>
            <a:endParaRPr lang="ru-RU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1ABC9D-49F7-4741-9F28-A420D70B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595" y="1561491"/>
            <a:ext cx="6116899" cy="5212288"/>
          </a:xfrm>
          <a:prstGeom prst="rect">
            <a:avLst/>
          </a:prstGeom>
        </p:spPr>
      </p:pic>
      <p:sp>
        <p:nvSpPr>
          <p:cNvPr id="10" name="Кольцо 9">
            <a:extLst>
              <a:ext uri="{FF2B5EF4-FFF2-40B4-BE49-F238E27FC236}">
                <a16:creationId xmlns:a16="http://schemas.microsoft.com/office/drawing/2014/main" id="{82643604-EA90-224F-9CE1-A694320373A1}"/>
              </a:ext>
            </a:extLst>
          </p:cNvPr>
          <p:cNvSpPr/>
          <p:nvPr/>
        </p:nvSpPr>
        <p:spPr>
          <a:xfrm>
            <a:off x="5671595" y="5296509"/>
            <a:ext cx="520861" cy="300038"/>
          </a:xfrm>
          <a:prstGeom prst="donut">
            <a:avLst>
              <a:gd name="adj" fmla="val 99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>
            <a:extLst>
              <a:ext uri="{FF2B5EF4-FFF2-40B4-BE49-F238E27FC236}">
                <a16:creationId xmlns:a16="http://schemas.microsoft.com/office/drawing/2014/main" id="{E039094E-08B7-4C42-8245-73492D989818}"/>
              </a:ext>
            </a:extLst>
          </p:cNvPr>
          <p:cNvSpPr/>
          <p:nvPr/>
        </p:nvSpPr>
        <p:spPr>
          <a:xfrm>
            <a:off x="8625068" y="5273359"/>
            <a:ext cx="520861" cy="300038"/>
          </a:xfrm>
          <a:prstGeom prst="donut">
            <a:avLst>
              <a:gd name="adj" fmla="val 99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ольцо 11">
            <a:extLst>
              <a:ext uri="{FF2B5EF4-FFF2-40B4-BE49-F238E27FC236}">
                <a16:creationId xmlns:a16="http://schemas.microsoft.com/office/drawing/2014/main" id="{C41014A2-A585-2A40-AD34-B2313846AEF8}"/>
              </a:ext>
            </a:extLst>
          </p:cNvPr>
          <p:cNvSpPr/>
          <p:nvPr/>
        </p:nvSpPr>
        <p:spPr>
          <a:xfrm>
            <a:off x="9765288" y="5023787"/>
            <a:ext cx="520861" cy="300038"/>
          </a:xfrm>
          <a:prstGeom prst="donut">
            <a:avLst>
              <a:gd name="adj" fmla="val 99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765BE-4186-434A-8AAB-1B51D6B71F48}"/>
              </a:ext>
            </a:extLst>
          </p:cNvPr>
          <p:cNvSpPr txBox="1"/>
          <p:nvPr/>
        </p:nvSpPr>
        <p:spPr>
          <a:xfrm>
            <a:off x="6192456" y="3734556"/>
            <a:ext cx="157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10F8B8-3294-724F-915D-59C13BACD30D}"/>
              </a:ext>
            </a:extLst>
          </p:cNvPr>
          <p:cNvSpPr txBox="1"/>
          <p:nvPr/>
        </p:nvSpPr>
        <p:spPr>
          <a:xfrm>
            <a:off x="8284942" y="3734555"/>
            <a:ext cx="157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4%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1EAD11-146A-4C4F-B266-0CFBF58857EB}"/>
              </a:ext>
            </a:extLst>
          </p:cNvPr>
          <p:cNvSpPr txBox="1"/>
          <p:nvPr/>
        </p:nvSpPr>
        <p:spPr>
          <a:xfrm>
            <a:off x="10330626" y="3734554"/>
            <a:ext cx="157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69595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04FBF-5BCD-524B-8C3D-4ACDD964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45" y="1616386"/>
            <a:ext cx="10515600" cy="420568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br>
              <a:rPr lang="ru-RU" sz="33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Год прошел…</a:t>
            </a: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Время подвести итоги доверительного управления!</a:t>
            </a: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Сожалеем, но…</a:t>
            </a: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Цены на все акции упали!!!</a:t>
            </a:r>
          </a:p>
        </p:txBody>
      </p:sp>
      <p:pic>
        <p:nvPicPr>
          <p:cNvPr id="5" name="Изображение 6" descr="fingramota_logo_2.png">
            <a:extLst>
              <a:ext uri="{FF2B5EF4-FFF2-40B4-BE49-F238E27FC236}">
                <a16:creationId xmlns:a16="http://schemas.microsoft.com/office/drawing/2014/main" id="{CAA0EF15-6591-4EFC-BB47-C7407D88F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4" name="Google Shape;103;p3">
            <a:extLst>
              <a:ext uri="{FF2B5EF4-FFF2-40B4-BE49-F238E27FC236}">
                <a16:creationId xmlns:a16="http://schemas.microsoft.com/office/drawing/2014/main" id="{33C190A8-FA90-614F-B609-36B93E36E079}"/>
              </a:ext>
            </a:extLst>
          </p:cNvPr>
          <p:cNvSpPr txBox="1"/>
          <p:nvPr/>
        </p:nvSpPr>
        <p:spPr>
          <a:xfrm>
            <a:off x="361426" y="416098"/>
            <a:ext cx="103072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cs typeface="Arial"/>
                <a:sym typeface="Arial"/>
              </a:rPr>
              <a:t>Время подводить итоги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763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04FBF-5BCD-524B-8C3D-4ACDD964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45" y="1616386"/>
            <a:ext cx="6551506" cy="420568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br>
              <a:rPr lang="ru-RU" sz="33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Хочется верить, что вы стали делать свой выбор осознаннее и будете стремиться получить релевантную информацию,</a:t>
            </a: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endParaRPr lang="ru-RU" sz="3600" dirty="0">
              <a:solidFill>
                <a:srgbClr val="8A4716"/>
              </a:solidFill>
              <a:latin typeface="+mn-lt"/>
              <a:cs typeface="Arial"/>
            </a:endParaRPr>
          </a:p>
        </p:txBody>
      </p:sp>
      <p:pic>
        <p:nvPicPr>
          <p:cNvPr id="5" name="Изображение 6" descr="fingramota_logo_2.png">
            <a:extLst>
              <a:ext uri="{FF2B5EF4-FFF2-40B4-BE49-F238E27FC236}">
                <a16:creationId xmlns:a16="http://schemas.microsoft.com/office/drawing/2014/main" id="{CAA0EF15-6591-4EFC-BB47-C7407D88F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4" name="Google Shape;103;p3">
            <a:extLst>
              <a:ext uri="{FF2B5EF4-FFF2-40B4-BE49-F238E27FC236}">
                <a16:creationId xmlns:a16="http://schemas.microsoft.com/office/drawing/2014/main" id="{33C190A8-FA90-614F-B609-36B93E36E079}"/>
              </a:ext>
            </a:extLst>
          </p:cNvPr>
          <p:cNvSpPr txBox="1"/>
          <p:nvPr/>
        </p:nvSpPr>
        <p:spPr>
          <a:xfrm>
            <a:off x="361426" y="416098"/>
            <a:ext cx="103072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cs typeface="Arial"/>
                <a:sym typeface="Arial"/>
              </a:rPr>
              <a:t>Время подводить итоги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0193CD-B8E0-F449-889F-1EE9FB8D4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598" y="2270233"/>
            <a:ext cx="43561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70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04FBF-5BCD-524B-8C3D-4ACDD964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13" y="676785"/>
            <a:ext cx="9991623" cy="420568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А также лучше узнали механику продаж финансовых продуктов потребителям и научились видеть расставленные для вас ловушки </a:t>
            </a:r>
            <a:r>
              <a:rPr lang="ru-RU" sz="3600" dirty="0">
                <a:solidFill>
                  <a:srgbClr val="8A4716"/>
                </a:solidFill>
                <a:cs typeface="Arial"/>
              </a:rPr>
              <a:t>))</a:t>
            </a: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endParaRPr lang="ru-RU" sz="3600" dirty="0">
              <a:solidFill>
                <a:srgbClr val="8A4716"/>
              </a:solidFill>
              <a:latin typeface="+mn-lt"/>
              <a:cs typeface="Arial"/>
            </a:endParaRPr>
          </a:p>
        </p:txBody>
      </p:sp>
      <p:pic>
        <p:nvPicPr>
          <p:cNvPr id="5" name="Изображение 6" descr="fingramota_logo_2.png">
            <a:extLst>
              <a:ext uri="{FF2B5EF4-FFF2-40B4-BE49-F238E27FC236}">
                <a16:creationId xmlns:a16="http://schemas.microsoft.com/office/drawing/2014/main" id="{CAA0EF15-6591-4EFC-BB47-C7407D88F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4" name="Google Shape;103;p3">
            <a:extLst>
              <a:ext uri="{FF2B5EF4-FFF2-40B4-BE49-F238E27FC236}">
                <a16:creationId xmlns:a16="http://schemas.microsoft.com/office/drawing/2014/main" id="{33C190A8-FA90-614F-B609-36B93E36E079}"/>
              </a:ext>
            </a:extLst>
          </p:cNvPr>
          <p:cNvSpPr txBox="1"/>
          <p:nvPr/>
        </p:nvSpPr>
        <p:spPr>
          <a:xfrm>
            <a:off x="361426" y="416098"/>
            <a:ext cx="103072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cs typeface="Arial"/>
                <a:sym typeface="Arial"/>
              </a:rPr>
              <a:t>Время подводить итоги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D47658-CE29-7A40-8322-A6CF6F7E7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36" t="32439" r="2345" b="14502"/>
          <a:stretch/>
        </p:blipFill>
        <p:spPr>
          <a:xfrm>
            <a:off x="4621729" y="3310893"/>
            <a:ext cx="7070358" cy="33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5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здание, купол, седзи&#10;&#10;Автоматически созданное описание">
            <a:extLst>
              <a:ext uri="{FF2B5EF4-FFF2-40B4-BE49-F238E27FC236}">
                <a16:creationId xmlns:a16="http://schemas.microsoft.com/office/drawing/2014/main" id="{F4185902-CCB0-1343-8294-BC568B315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3" t="13727" r="6787" b="36050"/>
          <a:stretch/>
        </p:blipFill>
        <p:spPr>
          <a:xfrm>
            <a:off x="7982858" y="285267"/>
            <a:ext cx="3816879" cy="253299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здание, купол, седзи&#10;&#10;Автоматически созданное описание">
            <a:extLst>
              <a:ext uri="{FF2B5EF4-FFF2-40B4-BE49-F238E27FC236}">
                <a16:creationId xmlns:a16="http://schemas.microsoft.com/office/drawing/2014/main" id="{A23D223E-CB7E-6744-BE68-7F1D07F3A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30" t="13727" r="6787" b="36050"/>
          <a:stretch/>
        </p:blipFill>
        <p:spPr>
          <a:xfrm rot="16200000">
            <a:off x="8603851" y="-9118"/>
            <a:ext cx="2290188" cy="3231489"/>
          </a:xfrm>
          <a:prstGeom prst="rect">
            <a:avLst/>
          </a:prstGeom>
        </p:spPr>
      </p:pic>
      <p:pic>
        <p:nvPicPr>
          <p:cNvPr id="8" name="Изображение 6" descr="fingramota_logo_2.png">
            <a:extLst>
              <a:ext uri="{FF2B5EF4-FFF2-40B4-BE49-F238E27FC236}">
                <a16:creationId xmlns:a16="http://schemas.microsoft.com/office/drawing/2014/main" id="{B246E632-E72D-D840-8B8F-A74C2BA611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15" t="-24108" r="-8896" b="-41392"/>
          <a:stretch/>
        </p:blipFill>
        <p:spPr>
          <a:xfrm>
            <a:off x="7388594" y="-283599"/>
            <a:ext cx="4803407" cy="4143901"/>
          </a:xfrm>
          <a:prstGeom prst="corner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CF919C3-A691-BF47-8024-6625D755E5C2}"/>
              </a:ext>
            </a:extLst>
          </p:cNvPr>
          <p:cNvSpPr/>
          <p:nvPr/>
        </p:nvSpPr>
        <p:spPr>
          <a:xfrm>
            <a:off x="2675278" y="5895338"/>
            <a:ext cx="2920671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3800" b="1" dirty="0">
                <a:solidFill>
                  <a:srgbClr val="B35C21"/>
                </a:solidFill>
                <a:latin typeface="Arno Pro" panose="02020502040506020403" pitchFamily="18" charset="0"/>
              </a:rPr>
              <a:t>0</a:t>
            </a:r>
            <a:r>
              <a:rPr lang="ru-RU" sz="3800" b="1" dirty="0">
                <a:solidFill>
                  <a:srgbClr val="B35C21"/>
                </a:solidFill>
                <a:latin typeface="Arno Pro" panose="02020502040506020403" pitchFamily="18" charset="0"/>
              </a:rPr>
              <a:t>9</a:t>
            </a:r>
            <a:r>
              <a:rPr lang="en-US" sz="3800" b="1" dirty="0">
                <a:solidFill>
                  <a:srgbClr val="B35C21"/>
                </a:solidFill>
                <a:latin typeface="Arno Pro" panose="02020502040506020403" pitchFamily="18" charset="0"/>
              </a:rPr>
              <a:t>/10/202</a:t>
            </a:r>
            <a:r>
              <a:rPr lang="ru-RU" sz="3800" b="1" dirty="0">
                <a:solidFill>
                  <a:srgbClr val="B35C21"/>
                </a:solidFill>
                <a:latin typeface="PF BeauSans Pro" panose="02000500000000020004" pitchFamily="2" charset="0"/>
              </a:rPr>
              <a:t>1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8B2CBC-1692-8646-AF9C-97AD43705E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68" y="459412"/>
            <a:ext cx="2252239" cy="127845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8527191-D63C-4E56-8D58-233130FC8090}"/>
              </a:ext>
            </a:extLst>
          </p:cNvPr>
          <p:cNvSpPr/>
          <p:nvPr/>
        </p:nvSpPr>
        <p:spPr>
          <a:xfrm>
            <a:off x="190367" y="1392564"/>
            <a:ext cx="7890494" cy="35394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6000" b="1" dirty="0">
                <a:solidFill>
                  <a:srgbClr val="B35C21"/>
                </a:solidFill>
              </a:rPr>
              <a:t>Сеанс </a:t>
            </a:r>
            <a:br>
              <a:rPr lang="ru-RU" sz="6000" b="1" dirty="0">
                <a:solidFill>
                  <a:srgbClr val="B35C21"/>
                </a:solidFill>
              </a:rPr>
            </a:br>
            <a:r>
              <a:rPr lang="ru-RU" sz="6000" b="1" dirty="0">
                <a:solidFill>
                  <a:srgbClr val="B35C21"/>
                </a:solidFill>
              </a:rPr>
              <a:t>финансовой магии</a:t>
            </a:r>
          </a:p>
          <a:p>
            <a:pPr algn="ctr"/>
            <a:r>
              <a:rPr lang="ru-RU" sz="6000" b="1" dirty="0">
                <a:solidFill>
                  <a:srgbClr val="B35C21"/>
                </a:solidFill>
              </a:rPr>
              <a:t>с разоблачением</a:t>
            </a:r>
          </a:p>
          <a:p>
            <a:pPr algn="ctr"/>
            <a:endParaRPr lang="ru-RU" sz="4400" b="1" dirty="0">
              <a:solidFill>
                <a:srgbClr val="B35C21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B577C2C-268F-41A2-B7DB-5A931B662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23400" r="18016" b="-399"/>
          <a:stretch/>
        </p:blipFill>
        <p:spPr bwMode="auto">
          <a:xfrm>
            <a:off x="8067703" y="3275941"/>
            <a:ext cx="3647187" cy="35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68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029B8A-D06C-6840-BCA3-874749998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66" y="4213466"/>
            <a:ext cx="10515600" cy="2331596"/>
          </a:xfrm>
        </p:spPr>
        <p:txBody>
          <a:bodyPr>
            <a:normAutofit lnSpcReduction="10000"/>
          </a:bodyPr>
          <a:lstStyle/>
          <a:p>
            <a:pPr algn="just"/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Может помочь:</a:t>
            </a:r>
          </a:p>
          <a:p>
            <a:pPr marL="0" indent="0">
              <a:buNone/>
            </a:pP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https://calculator888.ru/random-generator/chislo-iz-spiska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Изображение 6" descr="fingramota_logo_2.png">
            <a:extLst>
              <a:ext uri="{FF2B5EF4-FFF2-40B4-BE49-F238E27FC236}">
                <a16:creationId xmlns:a16="http://schemas.microsoft.com/office/drawing/2014/main" id="{9F22884A-D8E1-47A6-A9FB-8171E21CF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06AB76-5BB1-46F6-A0B5-AFF1F87292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" t="60313" r="56528" b="8332"/>
          <a:stretch/>
        </p:blipFill>
        <p:spPr>
          <a:xfrm>
            <a:off x="2339117" y="1728616"/>
            <a:ext cx="7686602" cy="3400767"/>
          </a:xfrm>
          <a:prstGeom prst="rect">
            <a:avLst/>
          </a:prstGeom>
        </p:spPr>
      </p:pic>
      <p:sp>
        <p:nvSpPr>
          <p:cNvPr id="9" name="Google Shape;103;p3">
            <a:extLst>
              <a:ext uri="{FF2B5EF4-FFF2-40B4-BE49-F238E27FC236}">
                <a16:creationId xmlns:a16="http://schemas.microsoft.com/office/drawing/2014/main" id="{C98ECAEF-C917-8D49-8079-25EC3EFB7381}"/>
              </a:ext>
            </a:extLst>
          </p:cNvPr>
          <p:cNvSpPr txBox="1"/>
          <p:nvPr/>
        </p:nvSpPr>
        <p:spPr>
          <a:xfrm>
            <a:off x="361426" y="416098"/>
            <a:ext cx="103072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cs typeface="Arial"/>
                <a:sym typeface="Arial"/>
              </a:rPr>
              <a:t>Время выбирать победителя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271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Изображение выглядит как текст, здание, купол, седзи&#10;&#10;Автоматически созданное описание">
            <a:extLst>
              <a:ext uri="{FF2B5EF4-FFF2-40B4-BE49-F238E27FC236}">
                <a16:creationId xmlns:a16="http://schemas.microsoft.com/office/drawing/2014/main" id="{2D9A9696-D2E8-7B42-A78F-D6A54B37C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57" t="13727" r="6787" b="36050"/>
          <a:stretch/>
        </p:blipFill>
        <p:spPr>
          <a:xfrm rot="16200000">
            <a:off x="8821100" y="3338969"/>
            <a:ext cx="1188720" cy="419752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текст, здание, купол, седзи&#10;&#10;Автоматически созданное описание">
            <a:extLst>
              <a:ext uri="{FF2B5EF4-FFF2-40B4-BE49-F238E27FC236}">
                <a16:creationId xmlns:a16="http://schemas.microsoft.com/office/drawing/2014/main" id="{94C0F8C9-822F-4E4E-97DA-EF478661F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30" t="13727" r="6787" b="36050"/>
          <a:stretch/>
        </p:blipFill>
        <p:spPr>
          <a:xfrm rot="16200000">
            <a:off x="5923707" y="1637105"/>
            <a:ext cx="965087" cy="42043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2F87E1-BDF3-CE40-97C4-52A017277A8C}"/>
              </a:ext>
            </a:extLst>
          </p:cNvPr>
          <p:cNvSpPr txBox="1"/>
          <p:nvPr/>
        </p:nvSpPr>
        <p:spPr>
          <a:xfrm>
            <a:off x="4304072" y="3170509"/>
            <a:ext cx="4204357" cy="110799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4600" b="1">
                <a:solidFill>
                  <a:srgbClr val="9D4F17"/>
                </a:solidFill>
                <a:latin typeface="PFBeauSansPro-Regular" panose="02000500000000020004" pitchFamily="2" charset="0"/>
              </a:defRPr>
            </a:lvl1pPr>
          </a:lstStyle>
          <a:p>
            <a:r>
              <a:rPr lang="ru-RU" sz="6600" dirty="0"/>
              <a:t>Вопросы</a:t>
            </a:r>
            <a:endParaRPr lang="en-US" sz="6600" dirty="0"/>
          </a:p>
        </p:txBody>
      </p:sp>
      <p:pic>
        <p:nvPicPr>
          <p:cNvPr id="43" name="Рисунок 42" descr="Изображение выглядит как текст, здание, купол, седзи&#10;&#10;Автоматически созданное описание">
            <a:extLst>
              <a:ext uri="{FF2B5EF4-FFF2-40B4-BE49-F238E27FC236}">
                <a16:creationId xmlns:a16="http://schemas.microsoft.com/office/drawing/2014/main" id="{C11702D1-F4E8-2B44-BB7F-B526A4E80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3" t="13727" r="6787" b="36050"/>
          <a:stretch/>
        </p:blipFill>
        <p:spPr>
          <a:xfrm>
            <a:off x="-7700" y="1"/>
            <a:ext cx="3708649" cy="242219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екст, здание, купол, седзи&#10;&#10;Автоматически созданное описание">
            <a:extLst>
              <a:ext uri="{FF2B5EF4-FFF2-40B4-BE49-F238E27FC236}">
                <a16:creationId xmlns:a16="http://schemas.microsoft.com/office/drawing/2014/main" id="{C265638E-7D90-EC44-901C-6FE401E49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30" t="13727" r="6787" b="36050"/>
          <a:stretch/>
        </p:blipFill>
        <p:spPr>
          <a:xfrm rot="16200000">
            <a:off x="613293" y="-330507"/>
            <a:ext cx="2290188" cy="3231489"/>
          </a:xfrm>
          <a:prstGeom prst="rect">
            <a:avLst/>
          </a:prstGeom>
        </p:spPr>
      </p:pic>
      <p:pic>
        <p:nvPicPr>
          <p:cNvPr id="45" name="Изображение 6" descr="fingramota_logo_2.png">
            <a:extLst>
              <a:ext uri="{FF2B5EF4-FFF2-40B4-BE49-F238E27FC236}">
                <a16:creationId xmlns:a16="http://schemas.microsoft.com/office/drawing/2014/main" id="{2EADB7C1-164D-9746-9CF5-9992CF09F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15" t="-24108" r="-8896" b="-41392"/>
          <a:stretch/>
        </p:blipFill>
        <p:spPr>
          <a:xfrm>
            <a:off x="-601964" y="-604988"/>
            <a:ext cx="4803407" cy="4143901"/>
          </a:xfrm>
          <a:prstGeom prst="corner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72187CC-C44A-9142-87F2-2E32729890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10" y="138023"/>
            <a:ext cx="2252239" cy="127845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6AF7C3-2061-2C41-BA42-806ED64FE151}"/>
              </a:ext>
            </a:extLst>
          </p:cNvPr>
          <p:cNvSpPr/>
          <p:nvPr/>
        </p:nvSpPr>
        <p:spPr>
          <a:xfrm>
            <a:off x="142641" y="5933027"/>
            <a:ext cx="6532545" cy="80021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4600" b="1" dirty="0" err="1">
                <a:solidFill>
                  <a:srgbClr val="9D4F17"/>
                </a:solidFill>
                <a:latin typeface="PFBeauSansPro-Regular" panose="02000500000000020004" pitchFamily="2" charset="0"/>
              </a:rPr>
              <a:t>fingramota.econ.msu.ru</a:t>
            </a:r>
            <a:endParaRPr lang="ru-RU" sz="4600" b="1" dirty="0">
              <a:solidFill>
                <a:srgbClr val="9D4F17"/>
              </a:solidFill>
              <a:latin typeface="PFBeauSansPro-Regular" panose="02000500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45AFF3-F9A1-BD42-97DE-152C6B526BB7}"/>
              </a:ext>
            </a:extLst>
          </p:cNvPr>
          <p:cNvSpPr txBox="1"/>
          <p:nvPr/>
        </p:nvSpPr>
        <p:spPr>
          <a:xfrm>
            <a:off x="7152729" y="4871252"/>
            <a:ext cx="4442333" cy="1169551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defRPr>
                <a:latin typeface="PFBeauSansPro-Regular" panose="02000500000000020004" pitchFamily="2" charset="0"/>
                <a:ea typeface="Calibri" panose="020F0502020204030204" pitchFamily="34" charset="0"/>
                <a:cs typeface="PFBeauSansPro-Regular" panose="02000500000000020004" pitchFamily="2" charset="0"/>
              </a:defRPr>
            </a:lvl1pPr>
          </a:lstStyle>
          <a:p>
            <a:pPr algn="r">
              <a:spcAft>
                <a:spcPts val="600"/>
              </a:spcAft>
            </a:pPr>
            <a:r>
              <a:rPr lang="ru-RU" sz="2000" dirty="0">
                <a:solidFill>
                  <a:srgbClr val="9D4F17"/>
                </a:solidFill>
              </a:rPr>
              <a:t>Елена Николаевна Кудряшова</a:t>
            </a:r>
          </a:p>
          <a:p>
            <a:pPr algn="r">
              <a:spcAft>
                <a:spcPts val="600"/>
              </a:spcAft>
            </a:pPr>
            <a:r>
              <a:rPr lang="ru-RU" sz="2000" dirty="0">
                <a:solidFill>
                  <a:srgbClr val="9D4F17"/>
                </a:solidFill>
              </a:rPr>
              <a:t>Ольга Николаевна Лаврентьева</a:t>
            </a:r>
          </a:p>
          <a:p>
            <a:pPr algn="r">
              <a:spcAft>
                <a:spcPts val="600"/>
              </a:spcAft>
            </a:pPr>
            <a:r>
              <a:rPr lang="ru-RU" sz="2000" dirty="0">
                <a:solidFill>
                  <a:srgbClr val="9D4F17"/>
                </a:solidFill>
              </a:rPr>
              <a:t>Марина Сергеевна Толстель</a:t>
            </a:r>
          </a:p>
        </p:txBody>
      </p:sp>
    </p:spTree>
    <p:extLst>
      <p:ext uri="{BB962C8B-B14F-4D97-AF65-F5344CB8AC3E}">
        <p14:creationId xmlns:p14="http://schemas.microsoft.com/office/powerpoint/2010/main" val="336877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 descr="fingramota_logo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5719" y="-45244"/>
            <a:ext cx="2274367" cy="1446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11653018" y="6632195"/>
            <a:ext cx="47521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>
                <a:solidFill>
                  <a:srgbClr val="9D4F17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000">
              <a:solidFill>
                <a:srgbClr val="9D4F1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Добро пожаловать в страну </a:t>
            </a:r>
            <a:r>
              <a:rPr lang="ru-RU" sz="3600" b="1" dirty="0" err="1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Цунамию</a:t>
            </a:r>
            <a:r>
              <a:rPr lang="ru-RU" sz="3600" b="1" dirty="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361426" y="1431423"/>
            <a:ext cx="1131240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Вы прошли предварительный отбор в компанию «Успех» на позицию инвестиционных управляющих. Вы сможете продемонстрировать свои навыки выбора инвестиционных возможностей и заработать реальные деньги.</a:t>
            </a:r>
            <a:endParaRPr sz="2200" dirty="0">
              <a:solidFill>
                <a:srgbClr val="8A4716"/>
              </a:solidFill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8A4716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1. Чтобы вы могли у нас работать и получить свое вознаграждение, </a:t>
            </a:r>
            <a:r>
              <a:rPr lang="ru-RU" sz="2200" b="1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вам нужно открыть счет в единственном банке нашей страны – «Цунами-банке». </a:t>
            </a:r>
            <a:endParaRPr sz="2200"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8A4716"/>
              </a:solidFill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2. Затем мы передадим каждому из вас в доверительное управление денежные средства (перечислим </a:t>
            </a:r>
            <a:r>
              <a:rPr lang="ru-RU" sz="2200" dirty="0">
                <a:solidFill>
                  <a:srgbClr val="8A4716"/>
                </a:solidFill>
              </a:rPr>
              <a:t>1000 </a:t>
            </a:r>
            <a:r>
              <a:rPr lang="ru-RU" sz="2200" dirty="0" err="1">
                <a:solidFill>
                  <a:srgbClr val="8A4716"/>
                </a:solidFill>
              </a:rPr>
              <a:t>цунамиков</a:t>
            </a:r>
            <a:r>
              <a:rPr lang="ru-RU" sz="2200" dirty="0">
                <a:solidFill>
                  <a:srgbClr val="8A4716"/>
                </a:solidFill>
              </a:rPr>
              <a:t> </a:t>
            </a:r>
            <a:r>
              <a:rPr lang="ru-RU" sz="2200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на открытый вами счет в «Цунами-банке»). Эти </a:t>
            </a:r>
            <a:r>
              <a:rPr lang="ru-RU" sz="2200" b="1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средства вы должны будете вложить в один из инвестиционных продуктов «Цунами-банка»</a:t>
            </a:r>
            <a:r>
              <a:rPr lang="ru-RU" sz="2200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.</a:t>
            </a:r>
            <a:endParaRPr sz="22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8A4716"/>
              </a:solidFill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3. </a:t>
            </a:r>
            <a:r>
              <a:rPr lang="ru-RU" sz="2200" b="1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Вознаграждение в 1000 рублей получит тот из вас, чьи средства вырастут в максимальной степени по итогам игрового года</a:t>
            </a:r>
            <a:r>
              <a:rPr lang="ru-RU" sz="2200" dirty="0">
                <a:solidFill>
                  <a:srgbClr val="8A4716"/>
                </a:solidFill>
                <a:ea typeface="Arial"/>
                <a:cs typeface="Arial"/>
                <a:sym typeface="Arial"/>
              </a:rPr>
              <a:t>. Если таких людей будет 3 или больше, то победитель будет определен случайным образом. Если победителей окажется 2, то они сами определят, как разделить свой выигрыш.</a:t>
            </a:r>
            <a:endParaRPr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body" idx="1"/>
          </p:nvPr>
        </p:nvSpPr>
        <p:spPr>
          <a:xfrm>
            <a:off x="341050" y="609384"/>
            <a:ext cx="53421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Выбор счета на сайте «Цунами-банка»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Ссылка</a:t>
            </a:r>
            <a:endParaRPr dirty="0"/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3600"/>
              <a:buNone/>
            </a:pPr>
            <a:r>
              <a:rPr lang="en" sz="2000" b="1" dirty="0">
                <a:solidFill>
                  <a:srgbClr val="BF9000"/>
                </a:solidFill>
                <a:ea typeface="Calibri"/>
                <a:cs typeface="Calibri"/>
                <a:sym typeface="Calibri"/>
                <a:hlinkClick r:id="rId3"/>
              </a:rPr>
              <a:t>http://econombank.tilda.ws/finuch/main-1</a:t>
            </a:r>
            <a:r>
              <a:rPr lang="ru-RU" sz="2000" b="1" dirty="0">
                <a:solidFill>
                  <a:srgbClr val="BF9000"/>
                </a:solidFill>
                <a:ea typeface="Calibri"/>
                <a:cs typeface="Calibri"/>
                <a:sym typeface="Calibri"/>
              </a:rPr>
              <a:t> </a:t>
            </a:r>
            <a:endParaRPr sz="20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 b="1" dirty="0" err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Qr</a:t>
            </a:r>
            <a:r>
              <a:rPr lang="ru-RU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-код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11" name="Google Shape;111;p4" descr="fingramota_logo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5719" y="-45244"/>
            <a:ext cx="2274367" cy="1446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6325340" y="577174"/>
            <a:ext cx="61522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 минут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2511F9-1AED-B242-85AB-B0C088CBB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972" y="3649830"/>
            <a:ext cx="3127716" cy="310365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D3BA66-4CE7-6D41-8617-B6BD08927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610" y="1636294"/>
            <a:ext cx="5188793" cy="48687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6" descr="fingramota_logo_2.png">
            <a:extLst>
              <a:ext uri="{FF2B5EF4-FFF2-40B4-BE49-F238E27FC236}">
                <a16:creationId xmlns:a16="http://schemas.microsoft.com/office/drawing/2014/main" id="{E99ED516-7B14-7C42-AF51-F0C2C7D5F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16A874-5FFC-FD42-8012-77157F758711}"/>
              </a:ext>
            </a:extLst>
          </p:cNvPr>
          <p:cNvSpPr txBox="1"/>
          <p:nvPr/>
        </p:nvSpPr>
        <p:spPr>
          <a:xfrm>
            <a:off x="580336" y="1540149"/>
            <a:ext cx="10307254" cy="4524315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defRPr>
                <a:latin typeface="PFBeauSansPro-Regular" panose="02000500000000020004" pitchFamily="2" charset="0"/>
                <a:ea typeface="Calibri" panose="020F0502020204030204" pitchFamily="34" charset="0"/>
                <a:cs typeface="PFBeauSansPro-Regular" panose="02000500000000020004" pitchFamily="2" charset="0"/>
              </a:defRPr>
            </a:lvl1pPr>
          </a:lstStyle>
          <a:p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Пришло время распорядиться полученными  </a:t>
            </a:r>
            <a:b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</a:br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в доверительное управление </a:t>
            </a:r>
            <a:r>
              <a:rPr lang="ru-RU" sz="3600" dirty="0" err="1">
                <a:solidFill>
                  <a:srgbClr val="8A4716"/>
                </a:solidFill>
                <a:latin typeface="+mn-lt"/>
                <a:cs typeface="Arial"/>
              </a:rPr>
              <a:t>цунамиками</a:t>
            </a:r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!</a:t>
            </a:r>
          </a:p>
          <a:p>
            <a:endParaRPr lang="ru-RU" sz="3600" dirty="0">
              <a:solidFill>
                <a:srgbClr val="8A4716"/>
              </a:solidFill>
              <a:latin typeface="+mn-lt"/>
              <a:cs typeface="Arial"/>
            </a:endParaRPr>
          </a:p>
          <a:p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Но прежде, чем вы будете их размещать в инвест-продукты банка…</a:t>
            </a:r>
          </a:p>
          <a:p>
            <a:endParaRPr lang="ru-RU" sz="3600" dirty="0">
              <a:solidFill>
                <a:srgbClr val="8A4716"/>
              </a:solidFill>
              <a:latin typeface="+mn-lt"/>
              <a:cs typeface="Arial"/>
            </a:endParaRPr>
          </a:p>
          <a:p>
            <a:r>
              <a:rPr lang="ru-RU" sz="3600" dirty="0">
                <a:solidFill>
                  <a:srgbClr val="8A4716"/>
                </a:solidFill>
                <a:latin typeface="+mn-lt"/>
                <a:cs typeface="Arial"/>
              </a:rPr>
              <a:t>Расскажите, как вы принимали решение?</a:t>
            </a:r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Google Shape;103;p3">
            <a:extLst>
              <a:ext uri="{FF2B5EF4-FFF2-40B4-BE49-F238E27FC236}">
                <a16:creationId xmlns:a16="http://schemas.microsoft.com/office/drawing/2014/main" id="{7CB03074-8191-8E44-8E2F-CCEC09612B7E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важно для вас?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06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006D87-BABD-3F41-BDFA-E79277F08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60" y="1616406"/>
            <a:ext cx="6639046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>
                <a:solidFill>
                  <a:srgbClr val="8A4716"/>
                </a:solidFill>
                <a:cs typeface="Arial"/>
              </a:rPr>
              <a:t>Мы хотим понимать, насколько вы осознаете, что нужно быть внимательнее к условиям финансовых продуктов и стремитесь ли получить всю релевантную информацию перед тем как совершить выбор.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16C3F9-FA1D-47F9-A7E6-319E34250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32" y="2802886"/>
            <a:ext cx="4900868" cy="40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6" descr="fingramota_logo_2.png">
            <a:extLst>
              <a:ext uri="{FF2B5EF4-FFF2-40B4-BE49-F238E27FC236}">
                <a16:creationId xmlns:a16="http://schemas.microsoft.com/office/drawing/2014/main" id="{70A0ED29-9F43-40D4-8FE3-F65C899C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9" name="Google Shape;103;p3">
            <a:extLst>
              <a:ext uri="{FF2B5EF4-FFF2-40B4-BE49-F238E27FC236}">
                <a16:creationId xmlns:a16="http://schemas.microsoft.com/office/drawing/2014/main" id="{C890831C-11C1-5B40-A18A-4168BA67DDCE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важно для нас?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30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4556E5-2F97-924D-903F-89848B15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638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>
                <a:solidFill>
                  <a:srgbClr val="8A4716"/>
                </a:solidFill>
                <a:cs typeface="Arial"/>
              </a:rPr>
              <a:t>1. Не «вестись» на рекламные обещания и прочитать все 3 договора</a:t>
            </a:r>
          </a:p>
          <a:p>
            <a:pPr marL="0" indent="0">
              <a:spcBef>
                <a:spcPct val="0"/>
              </a:spcBef>
              <a:buNone/>
            </a:pPr>
            <a:endParaRPr lang="ru-RU" sz="3600" b="1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D26A60-83B8-4AA9-9636-33C88DFC9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159" y="1572826"/>
            <a:ext cx="6576841" cy="5285173"/>
          </a:xfrm>
          <a:prstGeom prst="rect">
            <a:avLst/>
          </a:prstGeom>
        </p:spPr>
      </p:pic>
      <p:pic>
        <p:nvPicPr>
          <p:cNvPr id="6" name="Изображение 6" descr="fingramota_logo_2.png">
            <a:extLst>
              <a:ext uri="{FF2B5EF4-FFF2-40B4-BE49-F238E27FC236}">
                <a16:creationId xmlns:a16="http://schemas.microsoft.com/office/drawing/2014/main" id="{F379F203-2445-4815-BFAA-335F4EEF4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D88B382E-4DF8-AD47-B94C-D54CE21EAE60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нужно сделать?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04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4556E5-2F97-924D-903F-89848B15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638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>
                <a:solidFill>
                  <a:srgbClr val="8A4716"/>
                </a:solidFill>
                <a:cs typeface="Arial"/>
              </a:rPr>
              <a:t>2. Понять, как указанные комиссии меняют обещанный доход по счету</a:t>
            </a:r>
          </a:p>
          <a:p>
            <a:pPr marL="0" indent="0">
              <a:spcBef>
                <a:spcPct val="0"/>
              </a:spcBef>
              <a:buNone/>
            </a:pPr>
            <a:endParaRPr lang="ru-RU" sz="3600" b="1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Изображение 6" descr="fingramota_logo_2.png">
            <a:extLst>
              <a:ext uri="{FF2B5EF4-FFF2-40B4-BE49-F238E27FC236}">
                <a16:creationId xmlns:a16="http://schemas.microsoft.com/office/drawing/2014/main" id="{F379F203-2445-4815-BFAA-335F4EEF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D88B382E-4DF8-AD47-B94C-D54CE21EAE60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нужно сделать?</a:t>
            </a:r>
            <a:endParaRPr lang="ru-RU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98EFB3-0FEE-134B-9388-ECB73E0CF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852" y="1616406"/>
            <a:ext cx="6719083" cy="511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4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4556E5-2F97-924D-903F-89848B15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638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>
                <a:solidFill>
                  <a:srgbClr val="8A4716"/>
                </a:solidFill>
                <a:cs typeface="Arial"/>
              </a:rPr>
              <a:t>3. Правильно ответить на вопрос про гарантированный доход по счету </a:t>
            </a:r>
          </a:p>
        </p:txBody>
      </p:sp>
      <p:pic>
        <p:nvPicPr>
          <p:cNvPr id="6" name="Изображение 6" descr="fingramota_logo_2.png">
            <a:extLst>
              <a:ext uri="{FF2B5EF4-FFF2-40B4-BE49-F238E27FC236}">
                <a16:creationId xmlns:a16="http://schemas.microsoft.com/office/drawing/2014/main" id="{F379F203-2445-4815-BFAA-335F4EEF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19" y="-45244"/>
            <a:ext cx="2274367" cy="1446497"/>
          </a:xfrm>
          <a:prstGeom prst="rect">
            <a:avLst/>
          </a:prstGeom>
        </p:spPr>
      </p:pic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D88B382E-4DF8-AD47-B94C-D54CE21EAE60}"/>
              </a:ext>
            </a:extLst>
          </p:cNvPr>
          <p:cNvSpPr txBox="1"/>
          <p:nvPr/>
        </p:nvSpPr>
        <p:spPr>
          <a:xfrm>
            <a:off x="361426" y="416077"/>
            <a:ext cx="103072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Что было нужно сделать?</a:t>
            </a:r>
            <a:endParaRPr lang="ru-RU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B35B77-04EE-AF49-820A-28FCA2A86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164" y="1506873"/>
            <a:ext cx="5417604" cy="52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3573</TotalTime>
  <Words>582</Words>
  <Application>Microsoft Office PowerPoint</Application>
  <PresentationFormat>Широкоэкранный</PresentationFormat>
  <Paragraphs>79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Arno Pro</vt:lpstr>
      <vt:lpstr>Calibri</vt:lpstr>
      <vt:lpstr>Calibri Light</vt:lpstr>
      <vt:lpstr>PF BeauSans Pro</vt:lpstr>
      <vt:lpstr>PFBeauSansPro-Regular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Год прошел…  Время подвести итоги доверительного управления!  Сожалеем, но…   Цены на все акции упали!!!</vt:lpstr>
      <vt:lpstr> Хочется верить, что вы стали делать свой выбор осознаннее и будете стремиться получить релевантную информацию,   </vt:lpstr>
      <vt:lpstr> А также лучше узнали механику продаж финансовых продуктов потребителям и научились видеть расставленные для вас ловушки ))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140310414195 Трушина Валентина Сергеевна</dc:creator>
  <cp:lastModifiedBy>Толстель Марина Сергеевна</cp:lastModifiedBy>
  <cp:revision>150</cp:revision>
  <dcterms:created xsi:type="dcterms:W3CDTF">2021-03-03T11:56:48Z</dcterms:created>
  <dcterms:modified xsi:type="dcterms:W3CDTF">2021-10-09T13:09:15Z</dcterms:modified>
</cp:coreProperties>
</file>