
<file path=[Content_Types].xml><?xml version="1.0" encoding="utf-8"?>
<Types xmlns="http://schemas.openxmlformats.org/package/2006/content-types">
  <Default Extension="xml" ContentType="application/xml"/>
  <Default Extension="(null)" ContentType="image/x-e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6" r:id="rId3"/>
    <p:sldId id="280" r:id="rId4"/>
    <p:sldId id="271" r:id="rId5"/>
    <p:sldId id="272" r:id="rId6"/>
    <p:sldId id="273" r:id="rId7"/>
    <p:sldId id="281" r:id="rId8"/>
    <p:sldId id="282" r:id="rId9"/>
    <p:sldId id="275" r:id="rId10"/>
    <p:sldId id="278" r:id="rId11"/>
    <p:sldId id="258" r:id="rId12"/>
    <p:sldId id="265" r:id="rId13"/>
    <p:sldId id="279" r:id="rId14"/>
    <p:sldId id="264" r:id="rId15"/>
    <p:sldId id="266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90" d="100"/>
          <a:sy n="90" d="100"/>
        </p:scale>
        <p:origin x="-696" y="-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80922-6DA5-AB4B-A564-68BE8B2BD063}" type="doc">
      <dgm:prSet loTypeId="urn:microsoft.com/office/officeart/2005/8/layout/hProcess9" loCatId="" qsTypeId="urn:microsoft.com/office/officeart/2005/8/quickstyle/simple4" qsCatId="simple" csTypeId="urn:microsoft.com/office/officeart/2005/8/colors/colorful2" csCatId="colorful" phldr="1"/>
      <dgm:spPr/>
    </dgm:pt>
    <dgm:pt modelId="{77F54312-F44E-3047-B1AC-BA33F1DABF76}">
      <dgm:prSet phldrT="[Текст]" custT="1"/>
      <dgm:spPr/>
      <dgm:t>
        <a:bodyPr/>
        <a:lstStyle/>
        <a:p>
          <a:r>
            <a:rPr lang="ru-RU" sz="1800" dirty="0">
              <a:solidFill>
                <a:srgbClr val="000000"/>
              </a:solidFill>
              <a:latin typeface="Times New Roman"/>
              <a:cs typeface="Times New Roman"/>
            </a:rPr>
            <a:t>ГОС</a:t>
          </a:r>
        </a:p>
        <a:p>
          <a:r>
            <a:rPr lang="ru-RU" sz="1800" dirty="0">
              <a:solidFill>
                <a:srgbClr val="000000"/>
              </a:solidFill>
              <a:latin typeface="Times New Roman"/>
              <a:cs typeface="Times New Roman"/>
            </a:rPr>
            <a:t>Блок</a:t>
          </a:r>
          <a:r>
            <a:rPr lang="ru-RU" sz="1800" baseline="0" dirty="0">
              <a:solidFill>
                <a:srgbClr val="000000"/>
              </a:solidFill>
              <a:latin typeface="Times New Roman"/>
              <a:cs typeface="Times New Roman"/>
            </a:rPr>
            <a:t> Гуманитарных и социально-экономических дисциплин</a:t>
          </a:r>
        </a:p>
        <a:p>
          <a:r>
            <a:rPr lang="ru-RU" sz="1800" b="1" baseline="0" dirty="0">
              <a:solidFill>
                <a:srgbClr val="000000"/>
              </a:solidFill>
              <a:latin typeface="Times New Roman"/>
              <a:cs typeface="Times New Roman"/>
            </a:rPr>
            <a:t>Экономика</a:t>
          </a:r>
          <a:r>
            <a:rPr lang="ru-RU" sz="1800" b="1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endParaRPr lang="ru-RU" sz="1800" b="1" dirty="0">
            <a:solidFill>
              <a:srgbClr val="000000"/>
            </a:solidFill>
          </a:endParaRPr>
        </a:p>
      </dgm:t>
    </dgm:pt>
    <dgm:pt modelId="{DDFADF3F-CFD6-CE40-9EA4-A3935CA188AD}" type="parTrans" cxnId="{F64751E9-65C8-2042-AD22-5FB1E5DCC016}">
      <dgm:prSet/>
      <dgm:spPr/>
      <dgm:t>
        <a:bodyPr/>
        <a:lstStyle/>
        <a:p>
          <a:endParaRPr lang="ru-RU"/>
        </a:p>
      </dgm:t>
    </dgm:pt>
    <dgm:pt modelId="{4FF689E6-032A-4445-B40C-C5045D1F20A1}" type="sibTrans" cxnId="{F64751E9-65C8-2042-AD22-5FB1E5DCC016}">
      <dgm:prSet/>
      <dgm:spPr/>
      <dgm:t>
        <a:bodyPr/>
        <a:lstStyle/>
        <a:p>
          <a:endParaRPr lang="ru-RU"/>
        </a:p>
      </dgm:t>
    </dgm:pt>
    <dgm:pt modelId="{2729DA15-A9D4-2046-9E8A-311342663D54}">
      <dgm:prSet phldrT="[Текст]" custT="1"/>
      <dgm:spPr/>
      <dgm:t>
        <a:bodyPr/>
        <a:lstStyle/>
        <a:p>
          <a:r>
            <a:rPr lang="ru-RU" sz="1800" dirty="0">
              <a:solidFill>
                <a:srgbClr val="000000"/>
              </a:solidFill>
              <a:latin typeface="Times New Roman"/>
              <a:cs typeface="Times New Roman"/>
            </a:rPr>
            <a:t>ФГОС ВПО</a:t>
          </a:r>
        </a:p>
        <a:p>
          <a:r>
            <a:rPr lang="ru-RU" sz="1800" dirty="0" err="1">
              <a:solidFill>
                <a:srgbClr val="000000"/>
              </a:solidFill>
              <a:latin typeface="Times New Roman"/>
              <a:cs typeface="Times New Roman"/>
            </a:rPr>
            <a:t>Компетентностный</a:t>
          </a:r>
          <a:r>
            <a:rPr lang="ru-RU" sz="1800" dirty="0">
              <a:solidFill>
                <a:srgbClr val="000000"/>
              </a:solidFill>
              <a:latin typeface="Times New Roman"/>
              <a:cs typeface="Times New Roman"/>
            </a:rPr>
            <a:t> подход</a:t>
          </a:r>
        </a:p>
        <a:p>
          <a:r>
            <a:rPr lang="ru-RU" sz="1800" dirty="0">
              <a:solidFill>
                <a:srgbClr val="000000"/>
              </a:solidFill>
              <a:latin typeface="Times New Roman"/>
              <a:cs typeface="Times New Roman"/>
            </a:rPr>
            <a:t>Цикл ГСЭ</a:t>
          </a:r>
        </a:p>
        <a:p>
          <a:r>
            <a:rPr lang="ru-RU" sz="1800" b="1" dirty="0">
              <a:solidFill>
                <a:srgbClr val="000000"/>
              </a:solidFill>
              <a:latin typeface="Times New Roman"/>
              <a:cs typeface="Times New Roman"/>
            </a:rPr>
            <a:t>«Экономическая теория»</a:t>
          </a:r>
        </a:p>
        <a:p>
          <a:endParaRPr lang="ru-RU" sz="1400" dirty="0"/>
        </a:p>
      </dgm:t>
    </dgm:pt>
    <dgm:pt modelId="{3D0C7228-483A-B049-A7C6-8200E5647D12}" type="parTrans" cxnId="{DE977D8B-E01A-2D49-A435-03F6A608BB62}">
      <dgm:prSet/>
      <dgm:spPr/>
      <dgm:t>
        <a:bodyPr/>
        <a:lstStyle/>
        <a:p>
          <a:endParaRPr lang="ru-RU"/>
        </a:p>
      </dgm:t>
    </dgm:pt>
    <dgm:pt modelId="{F90708D1-7542-0D45-A2C1-0BB0065D97EC}" type="sibTrans" cxnId="{DE977D8B-E01A-2D49-A435-03F6A608BB62}">
      <dgm:prSet/>
      <dgm:spPr/>
      <dgm:t>
        <a:bodyPr/>
        <a:lstStyle/>
        <a:p>
          <a:endParaRPr lang="ru-RU"/>
        </a:p>
      </dgm:t>
    </dgm:pt>
    <dgm:pt modelId="{9224C986-89CC-D646-B507-0B8E846D4B12}">
      <dgm:prSet phldrT="[Текст]" custT="1"/>
      <dgm:spPr/>
      <dgm:t>
        <a:bodyPr/>
        <a:lstStyle/>
        <a:p>
          <a:r>
            <a:rPr lang="ru-RU" sz="1800" dirty="0">
              <a:solidFill>
                <a:srgbClr val="000000"/>
              </a:solidFill>
              <a:latin typeface="Times New Roman"/>
              <a:cs typeface="Times New Roman"/>
            </a:rPr>
            <a:t>ФГОС ВО 3+</a:t>
          </a:r>
        </a:p>
        <a:p>
          <a:r>
            <a:rPr lang="ru-RU" sz="1600" dirty="0" err="1">
              <a:solidFill>
                <a:srgbClr val="000000"/>
              </a:solidFill>
            </a:rPr>
            <a:t>Компетентностный</a:t>
          </a:r>
          <a:r>
            <a:rPr lang="ru-RU" sz="1600" dirty="0">
              <a:solidFill>
                <a:srgbClr val="000000"/>
              </a:solidFill>
            </a:rPr>
            <a:t> подход</a:t>
          </a:r>
        </a:p>
        <a:p>
          <a:r>
            <a:rPr lang="ru-RU" sz="1600" dirty="0">
              <a:solidFill>
                <a:srgbClr val="000000"/>
              </a:solidFill>
              <a:latin typeface="Times New Roman"/>
              <a:ea typeface="Arial" charset="0"/>
              <a:cs typeface="Times New Roman"/>
            </a:rPr>
            <a:t>Общекультурная компетенция: «способность использовать основы экономических знаний в различных сферах деятельности»</a:t>
          </a:r>
          <a:endParaRPr lang="ru-RU" sz="1600" dirty="0">
            <a:solidFill>
              <a:srgbClr val="000000"/>
            </a:solidFill>
          </a:endParaRPr>
        </a:p>
      </dgm:t>
    </dgm:pt>
    <dgm:pt modelId="{D9A3C683-170F-AE44-92D8-BB160E6C454A}" type="parTrans" cxnId="{53A59CA6-8031-374D-A8B4-E6F260F09BE2}">
      <dgm:prSet/>
      <dgm:spPr/>
      <dgm:t>
        <a:bodyPr/>
        <a:lstStyle/>
        <a:p>
          <a:endParaRPr lang="ru-RU"/>
        </a:p>
      </dgm:t>
    </dgm:pt>
    <dgm:pt modelId="{EE0FEA1F-451F-284B-85DE-E0E1D5C4E29F}" type="sibTrans" cxnId="{53A59CA6-8031-374D-A8B4-E6F260F09BE2}">
      <dgm:prSet/>
      <dgm:spPr/>
      <dgm:t>
        <a:bodyPr/>
        <a:lstStyle/>
        <a:p>
          <a:endParaRPr lang="ru-RU"/>
        </a:p>
      </dgm:t>
    </dgm:pt>
    <dgm:pt modelId="{41CD2C02-7B86-C248-9EDB-A50086163467}">
      <dgm:prSet phldrT="[Текст]" custT="1"/>
      <dgm:spPr/>
      <dgm:t>
        <a:bodyPr/>
        <a:lstStyle/>
        <a:p>
          <a:r>
            <a:rPr lang="ru-RU" sz="1800" dirty="0">
              <a:solidFill>
                <a:srgbClr val="000000"/>
              </a:solidFill>
              <a:latin typeface="Times New Roman"/>
              <a:cs typeface="Times New Roman"/>
            </a:rPr>
            <a:t>ФГОС ВО 3++</a:t>
          </a:r>
        </a:p>
        <a:p>
          <a:r>
            <a:rPr lang="ru-RU" sz="1800" dirty="0" smtClean="0">
              <a:solidFill>
                <a:srgbClr val="000000"/>
              </a:solidFill>
              <a:latin typeface="Times New Roman"/>
              <a:cs typeface="Times New Roman"/>
            </a:rPr>
            <a:t>Экономическая </a:t>
          </a:r>
          <a:r>
            <a:rPr lang="ru-RU" sz="1800" dirty="0">
              <a:solidFill>
                <a:srgbClr val="000000"/>
              </a:solidFill>
              <a:latin typeface="Times New Roman"/>
              <a:cs typeface="Times New Roman"/>
            </a:rPr>
            <a:t>культура</a:t>
          </a:r>
        </a:p>
        <a:p>
          <a:r>
            <a:rPr lang="ru-RU" sz="1800" dirty="0">
              <a:solidFill>
                <a:srgbClr val="000000"/>
              </a:solidFill>
              <a:latin typeface="Times New Roman"/>
              <a:cs typeface="Times New Roman"/>
            </a:rPr>
            <a:t>Правовая </a:t>
          </a:r>
          <a:r>
            <a:rPr lang="ru-RU" sz="1800" dirty="0" smtClean="0">
              <a:solidFill>
                <a:srgbClr val="000000"/>
              </a:solidFill>
              <a:latin typeface="Times New Roman"/>
              <a:cs typeface="Times New Roman"/>
            </a:rPr>
            <a:t>культура</a:t>
          </a:r>
        </a:p>
        <a:p>
          <a:r>
            <a:rPr lang="ru-RU" sz="1800" dirty="0" smtClean="0">
              <a:solidFill>
                <a:srgbClr val="000000"/>
              </a:solidFill>
              <a:latin typeface="Times New Roman"/>
              <a:cs typeface="Times New Roman"/>
            </a:rPr>
            <a:t>??? </a:t>
          </a:r>
          <a:endParaRPr lang="ru-RU" sz="1800" dirty="0">
            <a:solidFill>
              <a:srgbClr val="000000"/>
            </a:solidFill>
            <a:latin typeface="Times New Roman"/>
            <a:cs typeface="Times New Roman"/>
          </a:endParaRPr>
        </a:p>
        <a:p>
          <a:endParaRPr lang="ru-RU" sz="200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6F00283-EC8C-E041-905E-2B6199EB4E7A}" type="parTrans" cxnId="{CA65344B-9E51-8A48-9367-BEA05842395D}">
      <dgm:prSet/>
      <dgm:spPr/>
      <dgm:t>
        <a:bodyPr/>
        <a:lstStyle/>
        <a:p>
          <a:endParaRPr lang="ru-RU"/>
        </a:p>
      </dgm:t>
    </dgm:pt>
    <dgm:pt modelId="{31D871F5-1B8B-0043-B4FE-627580C41EE2}" type="sibTrans" cxnId="{CA65344B-9E51-8A48-9367-BEA05842395D}">
      <dgm:prSet/>
      <dgm:spPr/>
      <dgm:t>
        <a:bodyPr/>
        <a:lstStyle/>
        <a:p>
          <a:endParaRPr lang="ru-RU"/>
        </a:p>
      </dgm:t>
    </dgm:pt>
    <dgm:pt modelId="{656F580E-AB5D-184A-854F-F513A9FE38C3}" type="pres">
      <dgm:prSet presAssocID="{19780922-6DA5-AB4B-A564-68BE8B2BD063}" presName="CompostProcess" presStyleCnt="0">
        <dgm:presLayoutVars>
          <dgm:dir/>
          <dgm:resizeHandles val="exact"/>
        </dgm:presLayoutVars>
      </dgm:prSet>
      <dgm:spPr/>
    </dgm:pt>
    <dgm:pt modelId="{8764A623-509D-D340-B558-644866AA3A16}" type="pres">
      <dgm:prSet presAssocID="{19780922-6DA5-AB4B-A564-68BE8B2BD063}" presName="arrow" presStyleLbl="bgShp" presStyleIdx="0" presStyleCnt="1"/>
      <dgm:spPr/>
    </dgm:pt>
    <dgm:pt modelId="{04DACDDA-FCA3-1B47-81D6-24ED12487824}" type="pres">
      <dgm:prSet presAssocID="{19780922-6DA5-AB4B-A564-68BE8B2BD063}" presName="linearProcess" presStyleCnt="0"/>
      <dgm:spPr/>
    </dgm:pt>
    <dgm:pt modelId="{5E71768C-4E1C-8E45-98AA-75A076DE6CAD}" type="pres">
      <dgm:prSet presAssocID="{77F54312-F44E-3047-B1AC-BA33F1DABF76}" presName="textNode" presStyleLbl="node1" presStyleIdx="0" presStyleCnt="4" custScaleY="172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920E3-40B9-5A43-937B-430967197694}" type="pres">
      <dgm:prSet presAssocID="{4FF689E6-032A-4445-B40C-C5045D1F20A1}" presName="sibTrans" presStyleCnt="0"/>
      <dgm:spPr/>
    </dgm:pt>
    <dgm:pt modelId="{8181B6A7-55FA-054D-AB39-A42AE7ABD11C}" type="pres">
      <dgm:prSet presAssocID="{2729DA15-A9D4-2046-9E8A-311342663D54}" presName="textNode" presStyleLbl="node1" presStyleIdx="1" presStyleCnt="4" custScaleX="127378" custScaleY="167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D5461-5A27-944D-8080-6DE75696AFFB}" type="pres">
      <dgm:prSet presAssocID="{F90708D1-7542-0D45-A2C1-0BB0065D97EC}" presName="sibTrans" presStyleCnt="0"/>
      <dgm:spPr/>
    </dgm:pt>
    <dgm:pt modelId="{4B2A14F8-EF12-EE44-BB5C-24EE87BB40B4}" type="pres">
      <dgm:prSet presAssocID="{9224C986-89CC-D646-B507-0B8E846D4B12}" presName="textNode" presStyleLbl="node1" presStyleIdx="2" presStyleCnt="4" custScaleX="128913" custScaleY="191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3BB85-A816-E04A-A583-9C20644CE480}" type="pres">
      <dgm:prSet presAssocID="{EE0FEA1F-451F-284B-85DE-E0E1D5C4E29F}" presName="sibTrans" presStyleCnt="0"/>
      <dgm:spPr/>
    </dgm:pt>
    <dgm:pt modelId="{B38CDA16-9AD6-564C-9748-43089FCE3C02}" type="pres">
      <dgm:prSet presAssocID="{41CD2C02-7B86-C248-9EDB-A50086163467}" presName="textNode" presStyleLbl="node1" presStyleIdx="3" presStyleCnt="4" custScaleX="111496" custScaleY="113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65344B-9E51-8A48-9367-BEA05842395D}" srcId="{19780922-6DA5-AB4B-A564-68BE8B2BD063}" destId="{41CD2C02-7B86-C248-9EDB-A50086163467}" srcOrd="3" destOrd="0" parTransId="{D6F00283-EC8C-E041-905E-2B6199EB4E7A}" sibTransId="{31D871F5-1B8B-0043-B4FE-627580C41EE2}"/>
    <dgm:cxn modelId="{6045D041-00BB-544D-A326-0E9B076B2703}" type="presOf" srcId="{2729DA15-A9D4-2046-9E8A-311342663D54}" destId="{8181B6A7-55FA-054D-AB39-A42AE7ABD11C}" srcOrd="0" destOrd="0" presId="urn:microsoft.com/office/officeart/2005/8/layout/hProcess9"/>
    <dgm:cxn modelId="{90AD70E6-5CA4-A642-AD0F-415845984D54}" type="presOf" srcId="{41CD2C02-7B86-C248-9EDB-A50086163467}" destId="{B38CDA16-9AD6-564C-9748-43089FCE3C02}" srcOrd="0" destOrd="0" presId="urn:microsoft.com/office/officeart/2005/8/layout/hProcess9"/>
    <dgm:cxn modelId="{8AC995F1-75E8-1E47-B735-D33622720C07}" type="presOf" srcId="{19780922-6DA5-AB4B-A564-68BE8B2BD063}" destId="{656F580E-AB5D-184A-854F-F513A9FE38C3}" srcOrd="0" destOrd="0" presId="urn:microsoft.com/office/officeart/2005/8/layout/hProcess9"/>
    <dgm:cxn modelId="{53A59CA6-8031-374D-A8B4-E6F260F09BE2}" srcId="{19780922-6DA5-AB4B-A564-68BE8B2BD063}" destId="{9224C986-89CC-D646-B507-0B8E846D4B12}" srcOrd="2" destOrd="0" parTransId="{D9A3C683-170F-AE44-92D8-BB160E6C454A}" sibTransId="{EE0FEA1F-451F-284B-85DE-E0E1D5C4E29F}"/>
    <dgm:cxn modelId="{DE977D8B-E01A-2D49-A435-03F6A608BB62}" srcId="{19780922-6DA5-AB4B-A564-68BE8B2BD063}" destId="{2729DA15-A9D4-2046-9E8A-311342663D54}" srcOrd="1" destOrd="0" parTransId="{3D0C7228-483A-B049-A7C6-8200E5647D12}" sibTransId="{F90708D1-7542-0D45-A2C1-0BB0065D97EC}"/>
    <dgm:cxn modelId="{E1F028B8-B623-B245-A777-23630CF8A9A8}" type="presOf" srcId="{77F54312-F44E-3047-B1AC-BA33F1DABF76}" destId="{5E71768C-4E1C-8E45-98AA-75A076DE6CAD}" srcOrd="0" destOrd="0" presId="urn:microsoft.com/office/officeart/2005/8/layout/hProcess9"/>
    <dgm:cxn modelId="{69A43810-C74D-1E4B-AFB9-DD7B729EF2BB}" type="presOf" srcId="{9224C986-89CC-D646-B507-0B8E846D4B12}" destId="{4B2A14F8-EF12-EE44-BB5C-24EE87BB40B4}" srcOrd="0" destOrd="0" presId="urn:microsoft.com/office/officeart/2005/8/layout/hProcess9"/>
    <dgm:cxn modelId="{F64751E9-65C8-2042-AD22-5FB1E5DCC016}" srcId="{19780922-6DA5-AB4B-A564-68BE8B2BD063}" destId="{77F54312-F44E-3047-B1AC-BA33F1DABF76}" srcOrd="0" destOrd="0" parTransId="{DDFADF3F-CFD6-CE40-9EA4-A3935CA188AD}" sibTransId="{4FF689E6-032A-4445-B40C-C5045D1F20A1}"/>
    <dgm:cxn modelId="{95F3B3A3-FC43-FC48-BA5C-33DFBCBA5373}" type="presParOf" srcId="{656F580E-AB5D-184A-854F-F513A9FE38C3}" destId="{8764A623-509D-D340-B558-644866AA3A16}" srcOrd="0" destOrd="0" presId="urn:microsoft.com/office/officeart/2005/8/layout/hProcess9"/>
    <dgm:cxn modelId="{7C79DD58-DA14-8F48-BC18-ABBF0E99AFC3}" type="presParOf" srcId="{656F580E-AB5D-184A-854F-F513A9FE38C3}" destId="{04DACDDA-FCA3-1B47-81D6-24ED12487824}" srcOrd="1" destOrd="0" presId="urn:microsoft.com/office/officeart/2005/8/layout/hProcess9"/>
    <dgm:cxn modelId="{6FCEEEFA-0846-E442-B6C7-5C5F9CA1E8BD}" type="presParOf" srcId="{04DACDDA-FCA3-1B47-81D6-24ED12487824}" destId="{5E71768C-4E1C-8E45-98AA-75A076DE6CAD}" srcOrd="0" destOrd="0" presId="urn:microsoft.com/office/officeart/2005/8/layout/hProcess9"/>
    <dgm:cxn modelId="{5A060CD5-7F7A-E44D-9759-8AF8D095992E}" type="presParOf" srcId="{04DACDDA-FCA3-1B47-81D6-24ED12487824}" destId="{930920E3-40B9-5A43-937B-430967197694}" srcOrd="1" destOrd="0" presId="urn:microsoft.com/office/officeart/2005/8/layout/hProcess9"/>
    <dgm:cxn modelId="{7953F430-AC06-0247-A523-7249BCD7C13B}" type="presParOf" srcId="{04DACDDA-FCA3-1B47-81D6-24ED12487824}" destId="{8181B6A7-55FA-054D-AB39-A42AE7ABD11C}" srcOrd="2" destOrd="0" presId="urn:microsoft.com/office/officeart/2005/8/layout/hProcess9"/>
    <dgm:cxn modelId="{E15A7AF8-FA2E-894D-B051-4655ED9317BB}" type="presParOf" srcId="{04DACDDA-FCA3-1B47-81D6-24ED12487824}" destId="{B73D5461-5A27-944D-8080-6DE75696AFFB}" srcOrd="3" destOrd="0" presId="urn:microsoft.com/office/officeart/2005/8/layout/hProcess9"/>
    <dgm:cxn modelId="{F6C9FF3A-B309-9245-833E-3FC888AA0077}" type="presParOf" srcId="{04DACDDA-FCA3-1B47-81D6-24ED12487824}" destId="{4B2A14F8-EF12-EE44-BB5C-24EE87BB40B4}" srcOrd="4" destOrd="0" presId="urn:microsoft.com/office/officeart/2005/8/layout/hProcess9"/>
    <dgm:cxn modelId="{34292C19-E64F-354D-8651-2FF08AE412EF}" type="presParOf" srcId="{04DACDDA-FCA3-1B47-81D6-24ED12487824}" destId="{ADE3BB85-A816-E04A-A583-9C20644CE480}" srcOrd="5" destOrd="0" presId="urn:microsoft.com/office/officeart/2005/8/layout/hProcess9"/>
    <dgm:cxn modelId="{308348A0-76BF-0F48-B2B4-7AFBF0045725}" type="presParOf" srcId="{04DACDDA-FCA3-1B47-81D6-24ED12487824}" destId="{B38CDA16-9AD6-564C-9748-43089FCE3C0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1D4879-A6B8-9B44-898B-537E7471B215}" type="doc">
      <dgm:prSet loTypeId="urn:microsoft.com/office/officeart/2005/8/layout/hList9" loCatId="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2EB8576-9053-FF48-869F-91D6B83D90F5}">
      <dgm:prSet phldrT="[Текст]" custT="1"/>
      <dgm:spPr/>
      <dgm:t>
        <a:bodyPr/>
        <a:lstStyle/>
        <a:p>
          <a:r>
            <a:rPr lang="ru-RU" sz="4400" dirty="0" smtClean="0">
              <a:solidFill>
                <a:schemeClr val="tx1"/>
              </a:solidFill>
              <a:latin typeface="Times New Roman"/>
              <a:cs typeface="Times New Roman"/>
            </a:rPr>
            <a:t>ФГ</a:t>
          </a:r>
          <a:r>
            <a:rPr lang="ru-RU" sz="4400" dirty="0" smtClean="0">
              <a:solidFill>
                <a:srgbClr val="000000"/>
              </a:solidFill>
              <a:latin typeface="Times New Roman"/>
              <a:cs typeface="Times New Roman"/>
            </a:rPr>
            <a:t>ОС</a:t>
          </a:r>
          <a:r>
            <a:rPr lang="ru-RU" sz="4400" dirty="0" smtClean="0">
              <a:latin typeface="Times New Roman"/>
              <a:cs typeface="Times New Roman"/>
            </a:rPr>
            <a:t> </a:t>
          </a:r>
          <a:r>
            <a:rPr lang="ru-RU" sz="4400" dirty="0" smtClean="0">
              <a:solidFill>
                <a:srgbClr val="000000"/>
              </a:solidFill>
              <a:latin typeface="Times New Roman"/>
              <a:cs typeface="Times New Roman"/>
            </a:rPr>
            <a:t>ВО 3+</a:t>
          </a:r>
          <a:endParaRPr lang="ru-RU" sz="440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FB53C4F-AC5A-2F47-A263-9219FC9E55D4}" type="parTrans" cxnId="{8203AD62-1E49-D94F-A706-558D0A9BEE5F}">
      <dgm:prSet/>
      <dgm:spPr/>
      <dgm:t>
        <a:bodyPr/>
        <a:lstStyle/>
        <a:p>
          <a:endParaRPr lang="ru-RU"/>
        </a:p>
      </dgm:t>
    </dgm:pt>
    <dgm:pt modelId="{FF938E2A-C283-3B46-8FB3-00819D4613F4}" type="sibTrans" cxnId="{8203AD62-1E49-D94F-A706-558D0A9BEE5F}">
      <dgm:prSet/>
      <dgm:spPr/>
      <dgm:t>
        <a:bodyPr/>
        <a:lstStyle/>
        <a:p>
          <a:endParaRPr lang="ru-RU"/>
        </a:p>
      </dgm:t>
    </dgm:pt>
    <dgm:pt modelId="{B3B04D33-60E7-6C47-94C7-DBE496CCA762}">
      <dgm:prSet phldrT="[Текст]" custT="1"/>
      <dgm:spPr/>
      <dgm:t>
        <a:bodyPr anchor="ctr"/>
        <a:lstStyle/>
        <a:p>
          <a:r>
            <a:rPr lang="ru-RU" sz="2000" dirty="0" smtClean="0">
              <a:latin typeface="Times New Roman"/>
              <a:ea typeface="Arial" charset="0"/>
              <a:cs typeface="Times New Roman"/>
            </a:rPr>
            <a:t>способность использовать основы экономических знаний в различных сферах деятельности (ОК 3)</a:t>
          </a:r>
          <a:endParaRPr lang="ru-RU" sz="2000" dirty="0">
            <a:latin typeface="Times New Roman"/>
            <a:cs typeface="Times New Roman"/>
          </a:endParaRPr>
        </a:p>
      </dgm:t>
    </dgm:pt>
    <dgm:pt modelId="{F2912D72-241D-3D4F-BB98-608BC486E4EE}" type="parTrans" cxnId="{942C6C2F-6040-1044-9481-F2F9E425D1B3}">
      <dgm:prSet/>
      <dgm:spPr/>
      <dgm:t>
        <a:bodyPr/>
        <a:lstStyle/>
        <a:p>
          <a:endParaRPr lang="ru-RU"/>
        </a:p>
      </dgm:t>
    </dgm:pt>
    <dgm:pt modelId="{1CB450C0-AC90-014B-B637-00BC647243B9}" type="sibTrans" cxnId="{942C6C2F-6040-1044-9481-F2F9E425D1B3}">
      <dgm:prSet/>
      <dgm:spPr/>
      <dgm:t>
        <a:bodyPr/>
        <a:lstStyle/>
        <a:p>
          <a:endParaRPr lang="ru-RU"/>
        </a:p>
      </dgm:t>
    </dgm:pt>
    <dgm:pt modelId="{BA82B1BF-F196-3249-BB2D-A992D0628482}">
      <dgm:prSet phldrT="[Текст]" custT="1"/>
      <dgm:spPr/>
      <dgm:t>
        <a:bodyPr/>
        <a:lstStyle/>
        <a:p>
          <a:r>
            <a:rPr lang="ru-RU" sz="4400" dirty="0" smtClean="0">
              <a:solidFill>
                <a:srgbClr val="000000"/>
              </a:solidFill>
              <a:latin typeface="Times New Roman"/>
              <a:cs typeface="Times New Roman"/>
            </a:rPr>
            <a:t>ФГОС ВО 3++</a:t>
          </a:r>
          <a:endParaRPr lang="ru-RU" sz="440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88695AA-BA60-664E-BD4A-71E8D6042D70}" type="parTrans" cxnId="{9DE73C26-650F-4343-AAB2-F18014DEF5ED}">
      <dgm:prSet/>
      <dgm:spPr/>
      <dgm:t>
        <a:bodyPr/>
        <a:lstStyle/>
        <a:p>
          <a:endParaRPr lang="ru-RU"/>
        </a:p>
      </dgm:t>
    </dgm:pt>
    <dgm:pt modelId="{AC1123AE-1101-A542-97D4-C14420FFD33B}" type="sibTrans" cxnId="{9DE73C26-650F-4343-AAB2-F18014DEF5ED}">
      <dgm:prSet/>
      <dgm:spPr/>
      <dgm:t>
        <a:bodyPr/>
        <a:lstStyle/>
        <a:p>
          <a:endParaRPr lang="ru-RU"/>
        </a:p>
      </dgm:t>
    </dgm:pt>
    <dgm:pt modelId="{BAED0159-5868-4C4D-A5CC-F71C0993A0A7}">
      <dgm:prSet phldrT="[Текст]" custT="1"/>
      <dgm:spPr/>
      <dgm:t>
        <a:bodyPr/>
        <a:lstStyle/>
        <a:p>
          <a:r>
            <a:rPr lang="ru-RU" sz="2000" dirty="0" smtClean="0">
              <a:latin typeface="Times New Roman"/>
              <a:cs typeface="Times New Roman"/>
            </a:rPr>
            <a:t>Способность принимать обоснованные экономические решения в различных областях жизнедеятельности (УК)</a:t>
          </a:r>
          <a:endParaRPr lang="ru-RU" sz="2000" dirty="0">
            <a:latin typeface="Times New Roman"/>
            <a:cs typeface="Times New Roman"/>
          </a:endParaRPr>
        </a:p>
      </dgm:t>
    </dgm:pt>
    <dgm:pt modelId="{4DA8A79B-621B-2A4E-B9A4-3A39A5783263}" type="parTrans" cxnId="{106553D4-75EF-B04A-9CED-3415AF8EA431}">
      <dgm:prSet/>
      <dgm:spPr/>
      <dgm:t>
        <a:bodyPr/>
        <a:lstStyle/>
        <a:p>
          <a:endParaRPr lang="ru-RU"/>
        </a:p>
      </dgm:t>
    </dgm:pt>
    <dgm:pt modelId="{A99CC03C-91DA-9541-8FF2-028E8B4E00E0}" type="sibTrans" cxnId="{106553D4-75EF-B04A-9CED-3415AF8EA431}">
      <dgm:prSet/>
      <dgm:spPr/>
      <dgm:t>
        <a:bodyPr/>
        <a:lstStyle/>
        <a:p>
          <a:endParaRPr lang="ru-RU"/>
        </a:p>
      </dgm:t>
    </dgm:pt>
    <dgm:pt modelId="{4E3E7E73-6AE2-1147-B395-B63DD42AB12C}" type="pres">
      <dgm:prSet presAssocID="{D51D4879-A6B8-9B44-898B-537E7471B21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019150B-409E-AB49-AEE0-99DC732961F0}" type="pres">
      <dgm:prSet presAssocID="{22EB8576-9053-FF48-869F-91D6B83D90F5}" presName="posSpace" presStyleCnt="0"/>
      <dgm:spPr/>
      <dgm:t>
        <a:bodyPr/>
        <a:lstStyle/>
        <a:p>
          <a:endParaRPr lang="ru-RU"/>
        </a:p>
      </dgm:t>
    </dgm:pt>
    <dgm:pt modelId="{30F8DA27-0D2D-AF45-A784-7E407AB375D1}" type="pres">
      <dgm:prSet presAssocID="{22EB8576-9053-FF48-869F-91D6B83D90F5}" presName="vertFlow" presStyleCnt="0"/>
      <dgm:spPr/>
      <dgm:t>
        <a:bodyPr/>
        <a:lstStyle/>
        <a:p>
          <a:endParaRPr lang="ru-RU"/>
        </a:p>
      </dgm:t>
    </dgm:pt>
    <dgm:pt modelId="{9ADFB728-BB4D-0B43-B521-D007F6780046}" type="pres">
      <dgm:prSet presAssocID="{22EB8576-9053-FF48-869F-91D6B83D90F5}" presName="topSpace" presStyleCnt="0"/>
      <dgm:spPr/>
      <dgm:t>
        <a:bodyPr/>
        <a:lstStyle/>
        <a:p>
          <a:endParaRPr lang="ru-RU"/>
        </a:p>
      </dgm:t>
    </dgm:pt>
    <dgm:pt modelId="{471EE39E-A0F8-CF4E-A64D-A6C2E6B44AD4}" type="pres">
      <dgm:prSet presAssocID="{22EB8576-9053-FF48-869F-91D6B83D90F5}" presName="firstComp" presStyleCnt="0"/>
      <dgm:spPr/>
      <dgm:t>
        <a:bodyPr/>
        <a:lstStyle/>
        <a:p>
          <a:endParaRPr lang="ru-RU"/>
        </a:p>
      </dgm:t>
    </dgm:pt>
    <dgm:pt modelId="{4AF66EFF-70ED-CA4C-BFF2-558B5D64AC9A}" type="pres">
      <dgm:prSet presAssocID="{22EB8576-9053-FF48-869F-91D6B83D90F5}" presName="firstChild" presStyleLbl="bgAccFollowNode1" presStyleIdx="0" presStyleCnt="2" custScaleY="148675" custLinFactNeighborX="772" custLinFactNeighborY="38188"/>
      <dgm:spPr/>
      <dgm:t>
        <a:bodyPr/>
        <a:lstStyle/>
        <a:p>
          <a:endParaRPr lang="ru-RU"/>
        </a:p>
      </dgm:t>
    </dgm:pt>
    <dgm:pt modelId="{AE9B57AD-7E6E-344B-9E51-BC74814A7310}" type="pres">
      <dgm:prSet presAssocID="{22EB8576-9053-FF48-869F-91D6B83D90F5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A0C7F-68BC-F341-92B8-81220A5389AA}" type="pres">
      <dgm:prSet presAssocID="{22EB8576-9053-FF48-869F-91D6B83D90F5}" presName="negSpace" presStyleCnt="0"/>
      <dgm:spPr/>
      <dgm:t>
        <a:bodyPr/>
        <a:lstStyle/>
        <a:p>
          <a:endParaRPr lang="ru-RU"/>
        </a:p>
      </dgm:t>
    </dgm:pt>
    <dgm:pt modelId="{7461CEEB-E079-5146-B88C-645CA95657B1}" type="pres">
      <dgm:prSet presAssocID="{22EB8576-9053-FF48-869F-91D6B83D90F5}" presName="circle" presStyleLbl="node1" presStyleIdx="0" presStyleCnt="2" custScaleX="173010" custLinFactNeighborX="2502" custLinFactNeighborY="-29361"/>
      <dgm:spPr/>
      <dgm:t>
        <a:bodyPr/>
        <a:lstStyle/>
        <a:p>
          <a:endParaRPr lang="ru-RU"/>
        </a:p>
      </dgm:t>
    </dgm:pt>
    <dgm:pt modelId="{B96E2ACB-ADDC-CB4D-81C1-8E138A19A9AC}" type="pres">
      <dgm:prSet presAssocID="{FF938E2A-C283-3B46-8FB3-00819D4613F4}" presName="transSpace" presStyleCnt="0"/>
      <dgm:spPr/>
      <dgm:t>
        <a:bodyPr/>
        <a:lstStyle/>
        <a:p>
          <a:endParaRPr lang="ru-RU"/>
        </a:p>
      </dgm:t>
    </dgm:pt>
    <dgm:pt modelId="{6EC6BAB8-84D7-DD42-AEBF-453B36E50BFC}" type="pres">
      <dgm:prSet presAssocID="{BA82B1BF-F196-3249-BB2D-A992D0628482}" presName="posSpace" presStyleCnt="0"/>
      <dgm:spPr/>
      <dgm:t>
        <a:bodyPr/>
        <a:lstStyle/>
        <a:p>
          <a:endParaRPr lang="ru-RU"/>
        </a:p>
      </dgm:t>
    </dgm:pt>
    <dgm:pt modelId="{A81A2FF0-14A6-B24A-82CE-8DE1AB41F0DA}" type="pres">
      <dgm:prSet presAssocID="{BA82B1BF-F196-3249-BB2D-A992D0628482}" presName="vertFlow" presStyleCnt="0"/>
      <dgm:spPr/>
      <dgm:t>
        <a:bodyPr/>
        <a:lstStyle/>
        <a:p>
          <a:endParaRPr lang="ru-RU"/>
        </a:p>
      </dgm:t>
    </dgm:pt>
    <dgm:pt modelId="{E7DD3FEB-E9C4-3E48-8B50-CBCA0DB7E4AE}" type="pres">
      <dgm:prSet presAssocID="{BA82B1BF-F196-3249-BB2D-A992D0628482}" presName="topSpace" presStyleCnt="0"/>
      <dgm:spPr/>
      <dgm:t>
        <a:bodyPr/>
        <a:lstStyle/>
        <a:p>
          <a:endParaRPr lang="ru-RU"/>
        </a:p>
      </dgm:t>
    </dgm:pt>
    <dgm:pt modelId="{483E4465-ABA5-5547-9FED-446731567802}" type="pres">
      <dgm:prSet presAssocID="{BA82B1BF-F196-3249-BB2D-A992D0628482}" presName="firstComp" presStyleCnt="0"/>
      <dgm:spPr/>
      <dgm:t>
        <a:bodyPr/>
        <a:lstStyle/>
        <a:p>
          <a:endParaRPr lang="ru-RU"/>
        </a:p>
      </dgm:t>
    </dgm:pt>
    <dgm:pt modelId="{766E7FDA-EC12-1742-BC9B-2753952257B2}" type="pres">
      <dgm:prSet presAssocID="{BA82B1BF-F196-3249-BB2D-A992D0628482}" presName="firstChild" presStyleLbl="bgAccFollowNode1" presStyleIdx="1" presStyleCnt="2" custScaleY="139010" custLinFactNeighborX="168" custLinFactNeighborY="31084"/>
      <dgm:spPr/>
      <dgm:t>
        <a:bodyPr/>
        <a:lstStyle/>
        <a:p>
          <a:endParaRPr lang="ru-RU"/>
        </a:p>
      </dgm:t>
    </dgm:pt>
    <dgm:pt modelId="{A70A6F3C-8E75-F540-910D-F69F14F29844}" type="pres">
      <dgm:prSet presAssocID="{BA82B1BF-F196-3249-BB2D-A992D0628482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E353D-D887-484D-A1C0-EEA7113C1E9D}" type="pres">
      <dgm:prSet presAssocID="{BA82B1BF-F196-3249-BB2D-A992D0628482}" presName="negSpace" presStyleCnt="0"/>
      <dgm:spPr/>
      <dgm:t>
        <a:bodyPr/>
        <a:lstStyle/>
        <a:p>
          <a:endParaRPr lang="ru-RU"/>
        </a:p>
      </dgm:t>
    </dgm:pt>
    <dgm:pt modelId="{A052F3CD-536A-7D40-964E-E18EC4D7BC06}" type="pres">
      <dgm:prSet presAssocID="{BA82B1BF-F196-3249-BB2D-A992D0628482}" presName="circle" presStyleLbl="node1" presStyleIdx="1" presStyleCnt="2" custScaleX="182524" custLinFactNeighborX="-4983" custLinFactNeighborY="-33364"/>
      <dgm:spPr/>
      <dgm:t>
        <a:bodyPr/>
        <a:lstStyle/>
        <a:p>
          <a:endParaRPr lang="ru-RU"/>
        </a:p>
      </dgm:t>
    </dgm:pt>
  </dgm:ptLst>
  <dgm:cxnLst>
    <dgm:cxn modelId="{C8427723-9FEF-734F-8DAB-5012E8CCE6C5}" type="presOf" srcId="{D51D4879-A6B8-9B44-898B-537E7471B215}" destId="{4E3E7E73-6AE2-1147-B395-B63DD42AB12C}" srcOrd="0" destOrd="0" presId="urn:microsoft.com/office/officeart/2005/8/layout/hList9"/>
    <dgm:cxn modelId="{8203AD62-1E49-D94F-A706-558D0A9BEE5F}" srcId="{D51D4879-A6B8-9B44-898B-537E7471B215}" destId="{22EB8576-9053-FF48-869F-91D6B83D90F5}" srcOrd="0" destOrd="0" parTransId="{3FB53C4F-AC5A-2F47-A263-9219FC9E55D4}" sibTransId="{FF938E2A-C283-3B46-8FB3-00819D4613F4}"/>
    <dgm:cxn modelId="{9DE73C26-650F-4343-AAB2-F18014DEF5ED}" srcId="{D51D4879-A6B8-9B44-898B-537E7471B215}" destId="{BA82B1BF-F196-3249-BB2D-A992D0628482}" srcOrd="1" destOrd="0" parTransId="{D88695AA-BA60-664E-BD4A-71E8D6042D70}" sibTransId="{AC1123AE-1101-A542-97D4-C14420FFD33B}"/>
    <dgm:cxn modelId="{9AEDDC0A-5BB8-3B4A-9346-E59EC62A7B31}" type="presOf" srcId="{BAED0159-5868-4C4D-A5CC-F71C0993A0A7}" destId="{766E7FDA-EC12-1742-BC9B-2753952257B2}" srcOrd="0" destOrd="0" presId="urn:microsoft.com/office/officeart/2005/8/layout/hList9"/>
    <dgm:cxn modelId="{106553D4-75EF-B04A-9CED-3415AF8EA431}" srcId="{BA82B1BF-F196-3249-BB2D-A992D0628482}" destId="{BAED0159-5868-4C4D-A5CC-F71C0993A0A7}" srcOrd="0" destOrd="0" parTransId="{4DA8A79B-621B-2A4E-B9A4-3A39A5783263}" sibTransId="{A99CC03C-91DA-9541-8FF2-028E8B4E00E0}"/>
    <dgm:cxn modelId="{C9BDD205-2DE6-4B4D-9A03-8AFAC1FDF00F}" type="presOf" srcId="{B3B04D33-60E7-6C47-94C7-DBE496CCA762}" destId="{AE9B57AD-7E6E-344B-9E51-BC74814A7310}" srcOrd="1" destOrd="0" presId="urn:microsoft.com/office/officeart/2005/8/layout/hList9"/>
    <dgm:cxn modelId="{942C6C2F-6040-1044-9481-F2F9E425D1B3}" srcId="{22EB8576-9053-FF48-869F-91D6B83D90F5}" destId="{B3B04D33-60E7-6C47-94C7-DBE496CCA762}" srcOrd="0" destOrd="0" parTransId="{F2912D72-241D-3D4F-BB98-608BC486E4EE}" sibTransId="{1CB450C0-AC90-014B-B637-00BC647243B9}"/>
    <dgm:cxn modelId="{75CBDDA4-46EC-574D-8EEA-A9CAB75873BA}" type="presOf" srcId="{BAED0159-5868-4C4D-A5CC-F71C0993A0A7}" destId="{A70A6F3C-8E75-F540-910D-F69F14F29844}" srcOrd="1" destOrd="0" presId="urn:microsoft.com/office/officeart/2005/8/layout/hList9"/>
    <dgm:cxn modelId="{EA729BA3-C144-ED46-AD4F-47DD4A1A8D0B}" type="presOf" srcId="{B3B04D33-60E7-6C47-94C7-DBE496CCA762}" destId="{4AF66EFF-70ED-CA4C-BFF2-558B5D64AC9A}" srcOrd="0" destOrd="0" presId="urn:microsoft.com/office/officeart/2005/8/layout/hList9"/>
    <dgm:cxn modelId="{4F1B7538-703C-AB4F-825E-D894A504A54D}" type="presOf" srcId="{22EB8576-9053-FF48-869F-91D6B83D90F5}" destId="{7461CEEB-E079-5146-B88C-645CA95657B1}" srcOrd="0" destOrd="0" presId="urn:microsoft.com/office/officeart/2005/8/layout/hList9"/>
    <dgm:cxn modelId="{7CE40349-2505-7544-9DB2-184A5C67F8AB}" type="presOf" srcId="{BA82B1BF-F196-3249-BB2D-A992D0628482}" destId="{A052F3CD-536A-7D40-964E-E18EC4D7BC06}" srcOrd="0" destOrd="0" presId="urn:microsoft.com/office/officeart/2005/8/layout/hList9"/>
    <dgm:cxn modelId="{76D0A1AF-6C18-044F-8AF1-2B9AA49C8E73}" type="presParOf" srcId="{4E3E7E73-6AE2-1147-B395-B63DD42AB12C}" destId="{F019150B-409E-AB49-AEE0-99DC732961F0}" srcOrd="0" destOrd="0" presId="urn:microsoft.com/office/officeart/2005/8/layout/hList9"/>
    <dgm:cxn modelId="{B349099B-CECC-1E4B-A584-F23535983C9E}" type="presParOf" srcId="{4E3E7E73-6AE2-1147-B395-B63DD42AB12C}" destId="{30F8DA27-0D2D-AF45-A784-7E407AB375D1}" srcOrd="1" destOrd="0" presId="urn:microsoft.com/office/officeart/2005/8/layout/hList9"/>
    <dgm:cxn modelId="{BB7DAD76-7EF6-2144-B5D5-BBD8A8C8D955}" type="presParOf" srcId="{30F8DA27-0D2D-AF45-A784-7E407AB375D1}" destId="{9ADFB728-BB4D-0B43-B521-D007F6780046}" srcOrd="0" destOrd="0" presId="urn:microsoft.com/office/officeart/2005/8/layout/hList9"/>
    <dgm:cxn modelId="{2FEC92BA-485D-964E-B423-C78AD76907E8}" type="presParOf" srcId="{30F8DA27-0D2D-AF45-A784-7E407AB375D1}" destId="{471EE39E-A0F8-CF4E-A64D-A6C2E6B44AD4}" srcOrd="1" destOrd="0" presId="urn:microsoft.com/office/officeart/2005/8/layout/hList9"/>
    <dgm:cxn modelId="{8C881DFF-952E-254B-84B3-DDFCFD6C8371}" type="presParOf" srcId="{471EE39E-A0F8-CF4E-A64D-A6C2E6B44AD4}" destId="{4AF66EFF-70ED-CA4C-BFF2-558B5D64AC9A}" srcOrd="0" destOrd="0" presId="urn:microsoft.com/office/officeart/2005/8/layout/hList9"/>
    <dgm:cxn modelId="{46C8CE85-7158-DC42-8585-9F1CE608A6AB}" type="presParOf" srcId="{471EE39E-A0F8-CF4E-A64D-A6C2E6B44AD4}" destId="{AE9B57AD-7E6E-344B-9E51-BC74814A7310}" srcOrd="1" destOrd="0" presId="urn:microsoft.com/office/officeart/2005/8/layout/hList9"/>
    <dgm:cxn modelId="{A4589E89-C007-C14E-9190-46DAAB975C76}" type="presParOf" srcId="{4E3E7E73-6AE2-1147-B395-B63DD42AB12C}" destId="{996A0C7F-68BC-F341-92B8-81220A5389AA}" srcOrd="2" destOrd="0" presId="urn:microsoft.com/office/officeart/2005/8/layout/hList9"/>
    <dgm:cxn modelId="{FC084DF6-56AB-6E49-AABF-15B90999803A}" type="presParOf" srcId="{4E3E7E73-6AE2-1147-B395-B63DD42AB12C}" destId="{7461CEEB-E079-5146-B88C-645CA95657B1}" srcOrd="3" destOrd="0" presId="urn:microsoft.com/office/officeart/2005/8/layout/hList9"/>
    <dgm:cxn modelId="{9E4914E2-041E-2F49-92F9-2670BD8404C5}" type="presParOf" srcId="{4E3E7E73-6AE2-1147-B395-B63DD42AB12C}" destId="{B96E2ACB-ADDC-CB4D-81C1-8E138A19A9AC}" srcOrd="4" destOrd="0" presId="urn:microsoft.com/office/officeart/2005/8/layout/hList9"/>
    <dgm:cxn modelId="{9B08B0E0-2BA6-1F4E-B2AD-61FF0F9D1D3E}" type="presParOf" srcId="{4E3E7E73-6AE2-1147-B395-B63DD42AB12C}" destId="{6EC6BAB8-84D7-DD42-AEBF-453B36E50BFC}" srcOrd="5" destOrd="0" presId="urn:microsoft.com/office/officeart/2005/8/layout/hList9"/>
    <dgm:cxn modelId="{EE33FD10-D057-3A48-9C09-1911E1AD1C09}" type="presParOf" srcId="{4E3E7E73-6AE2-1147-B395-B63DD42AB12C}" destId="{A81A2FF0-14A6-B24A-82CE-8DE1AB41F0DA}" srcOrd="6" destOrd="0" presId="urn:microsoft.com/office/officeart/2005/8/layout/hList9"/>
    <dgm:cxn modelId="{34657B64-ACC2-9140-9D86-777F742CBC9F}" type="presParOf" srcId="{A81A2FF0-14A6-B24A-82CE-8DE1AB41F0DA}" destId="{E7DD3FEB-E9C4-3E48-8B50-CBCA0DB7E4AE}" srcOrd="0" destOrd="0" presId="urn:microsoft.com/office/officeart/2005/8/layout/hList9"/>
    <dgm:cxn modelId="{434CC3DE-CAF7-8F40-B226-16C3DA525402}" type="presParOf" srcId="{A81A2FF0-14A6-B24A-82CE-8DE1AB41F0DA}" destId="{483E4465-ABA5-5547-9FED-446731567802}" srcOrd="1" destOrd="0" presId="urn:microsoft.com/office/officeart/2005/8/layout/hList9"/>
    <dgm:cxn modelId="{CB89056B-BEAB-BA4F-ABED-372FD9020D27}" type="presParOf" srcId="{483E4465-ABA5-5547-9FED-446731567802}" destId="{766E7FDA-EC12-1742-BC9B-2753952257B2}" srcOrd="0" destOrd="0" presId="urn:microsoft.com/office/officeart/2005/8/layout/hList9"/>
    <dgm:cxn modelId="{6117CB45-AC70-104D-A10A-A599573EA2B1}" type="presParOf" srcId="{483E4465-ABA5-5547-9FED-446731567802}" destId="{A70A6F3C-8E75-F540-910D-F69F14F29844}" srcOrd="1" destOrd="0" presId="urn:microsoft.com/office/officeart/2005/8/layout/hList9"/>
    <dgm:cxn modelId="{FF611E77-7EF5-CF43-9B2C-8448BAE2F612}" type="presParOf" srcId="{4E3E7E73-6AE2-1147-B395-B63DD42AB12C}" destId="{843E353D-D887-484D-A1C0-EEA7113C1E9D}" srcOrd="7" destOrd="0" presId="urn:microsoft.com/office/officeart/2005/8/layout/hList9"/>
    <dgm:cxn modelId="{BB9CF8A4-E9FC-2745-90B4-66E0DF42A1BF}" type="presParOf" srcId="{4E3E7E73-6AE2-1147-B395-B63DD42AB12C}" destId="{A052F3CD-536A-7D40-964E-E18EC4D7BC0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AF06A-DA17-B945-A708-8599286669EE}" type="doc">
      <dgm:prSet loTypeId="urn:microsoft.com/office/officeart/2005/8/layout/vList5" loCatId="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68ECC01-A26A-7447-9161-D752A6AA1082}">
      <dgm:prSet phldrT="[Текст]" custT="1"/>
      <dgm:spPr/>
      <dgm:t>
        <a:bodyPr/>
        <a:lstStyle/>
        <a:p>
          <a:r>
            <a:rPr lang="ru-RU" sz="2000" dirty="0">
              <a:latin typeface="Times New Roman"/>
              <a:cs typeface="Times New Roman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/>
              <a:cs typeface="Times New Roman"/>
            </a:rPr>
            <a:t>универсальные</a:t>
          </a:r>
          <a:endParaRPr lang="ru-RU" sz="2000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AD517D0-358A-2245-B752-AB2F927D33B0}" type="parTrans" cxnId="{12B00F68-4873-F040-8D2A-7377AD740EB5}">
      <dgm:prSet/>
      <dgm:spPr/>
      <dgm:t>
        <a:bodyPr/>
        <a:lstStyle/>
        <a:p>
          <a:endParaRPr lang="ru-RU"/>
        </a:p>
      </dgm:t>
    </dgm:pt>
    <dgm:pt modelId="{2E7E9F25-C40F-A44B-92C6-5EAE78533D97}" type="sibTrans" cxnId="{12B00F68-4873-F040-8D2A-7377AD740EB5}">
      <dgm:prSet/>
      <dgm:spPr/>
      <dgm:t>
        <a:bodyPr/>
        <a:lstStyle/>
        <a:p>
          <a:endParaRPr lang="ru-RU"/>
        </a:p>
      </dgm:t>
    </dgm:pt>
    <dgm:pt modelId="{866B0DA9-946D-3246-BABD-C014F006AD23}">
      <dgm:prSet phldrT="[Текст]" custT="1"/>
      <dgm:spPr/>
      <dgm:t>
        <a:bodyPr/>
        <a:lstStyle/>
        <a:p>
          <a:pPr algn="just"/>
          <a:endParaRPr lang="ru-RU" sz="2800" dirty="0">
            <a:latin typeface="Times New Roman"/>
            <a:cs typeface="Times New Roman"/>
          </a:endParaRPr>
        </a:p>
      </dgm:t>
    </dgm:pt>
    <dgm:pt modelId="{AE5B2FDE-F2C0-A241-A560-5E080AF4E1AD}" type="parTrans" cxnId="{C56C64A6-9BEF-BD4D-BA09-6D01AC8347E3}">
      <dgm:prSet/>
      <dgm:spPr/>
      <dgm:t>
        <a:bodyPr/>
        <a:lstStyle/>
        <a:p>
          <a:endParaRPr lang="ru-RU"/>
        </a:p>
      </dgm:t>
    </dgm:pt>
    <dgm:pt modelId="{A0283F2B-2A23-6B4B-B5F0-1B3221E00D63}" type="sibTrans" cxnId="{C56C64A6-9BEF-BD4D-BA09-6D01AC8347E3}">
      <dgm:prSet/>
      <dgm:spPr/>
      <dgm:t>
        <a:bodyPr/>
        <a:lstStyle/>
        <a:p>
          <a:endParaRPr lang="ru-RU"/>
        </a:p>
      </dgm:t>
    </dgm:pt>
    <dgm:pt modelId="{462D795F-BB6B-5742-AD25-242B8DB306D2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0000"/>
              </a:solidFill>
              <a:latin typeface="Times New Roman"/>
              <a:cs typeface="Times New Roman"/>
            </a:rPr>
            <a:t>профессиональные</a:t>
          </a:r>
        </a:p>
      </dgm:t>
    </dgm:pt>
    <dgm:pt modelId="{273AEFF8-0EAF-0D46-93A9-C0E04CC25FCC}" type="parTrans" cxnId="{F2230475-18AA-274B-AA05-A401FF02B64E}">
      <dgm:prSet/>
      <dgm:spPr/>
      <dgm:t>
        <a:bodyPr/>
        <a:lstStyle/>
        <a:p>
          <a:endParaRPr lang="ru-RU"/>
        </a:p>
      </dgm:t>
    </dgm:pt>
    <dgm:pt modelId="{03D2878A-0A7B-F846-9486-FA309F31E807}" type="sibTrans" cxnId="{F2230475-18AA-274B-AA05-A401FF02B64E}">
      <dgm:prSet/>
      <dgm:spPr/>
      <dgm:t>
        <a:bodyPr/>
        <a:lstStyle/>
        <a:p>
          <a:endParaRPr lang="ru-RU"/>
        </a:p>
      </dgm:t>
    </dgm:pt>
    <dgm:pt modelId="{790CDE8A-8731-8F48-A1F6-76A5ADA9B88E}">
      <dgm:prSet phldrT="[Текст]" custT="1"/>
      <dgm:spPr/>
      <dgm:t>
        <a:bodyPr/>
        <a:lstStyle/>
        <a:p>
          <a:pPr algn="just"/>
          <a:endParaRPr lang="ru-RU" sz="2400" dirty="0">
            <a:latin typeface="Times New Roman"/>
            <a:cs typeface="Times New Roman"/>
          </a:endParaRPr>
        </a:p>
      </dgm:t>
    </dgm:pt>
    <dgm:pt modelId="{81C98914-7DE4-FC40-9AB9-4EE913F26CC5}" type="parTrans" cxnId="{0C6602D5-351F-504F-B806-B5959893DC19}">
      <dgm:prSet/>
      <dgm:spPr/>
      <dgm:t>
        <a:bodyPr/>
        <a:lstStyle/>
        <a:p>
          <a:endParaRPr lang="ru-RU"/>
        </a:p>
      </dgm:t>
    </dgm:pt>
    <dgm:pt modelId="{BD1D8F9D-55FC-FC4B-8D62-BC1F9DFF7055}" type="sibTrans" cxnId="{0C6602D5-351F-504F-B806-B5959893DC19}">
      <dgm:prSet/>
      <dgm:spPr/>
      <dgm:t>
        <a:bodyPr/>
        <a:lstStyle/>
        <a:p>
          <a:endParaRPr lang="ru-RU"/>
        </a:p>
      </dgm:t>
    </dgm:pt>
    <dgm:pt modelId="{954F88FF-0143-9042-96F0-BFB8BCB25679}">
      <dgm:prSet custT="1"/>
      <dgm:spPr/>
      <dgm:t>
        <a:bodyPr/>
        <a:lstStyle/>
        <a:p>
          <a:r>
            <a:rPr lang="ru-RU" sz="2400" dirty="0">
              <a:latin typeface="Times New Roman"/>
              <a:cs typeface="Times New Roman"/>
            </a:rPr>
            <a:t>«Способность принимать обоснованные экономические решения в различных областях жизнедеятельности»: </a:t>
          </a:r>
          <a:r>
            <a:rPr lang="ru-RU" sz="2400" b="1" dirty="0">
              <a:latin typeface="Times New Roman"/>
              <a:cs typeface="Times New Roman"/>
            </a:rPr>
            <a:t>экономически, финансово грамотное поведение индивида как гражданина вне зависимости от его профессиональной деятельности</a:t>
          </a:r>
        </a:p>
      </dgm:t>
    </dgm:pt>
    <dgm:pt modelId="{294E70EE-9864-7544-B820-063DF3D8FE01}" type="parTrans" cxnId="{2875842A-92AD-3545-ADA8-533232125FF7}">
      <dgm:prSet/>
      <dgm:spPr/>
      <dgm:t>
        <a:bodyPr/>
        <a:lstStyle/>
        <a:p>
          <a:endParaRPr lang="ru-RU"/>
        </a:p>
      </dgm:t>
    </dgm:pt>
    <dgm:pt modelId="{1F418C62-7192-984D-BCBE-F52C81985881}" type="sibTrans" cxnId="{2875842A-92AD-3545-ADA8-533232125FF7}">
      <dgm:prSet/>
      <dgm:spPr/>
      <dgm:t>
        <a:bodyPr/>
        <a:lstStyle/>
        <a:p>
          <a:endParaRPr lang="ru-RU"/>
        </a:p>
      </dgm:t>
    </dgm:pt>
    <dgm:pt modelId="{EC745FFD-19F6-214C-B799-164078008C08}">
      <dgm:prSet custT="1"/>
      <dgm:spPr/>
      <dgm:t>
        <a:bodyPr/>
        <a:lstStyle/>
        <a:p>
          <a:pPr algn="just"/>
          <a:r>
            <a:rPr lang="ru-RU" sz="2400" dirty="0" smtClean="0">
              <a:latin typeface="Times New Roman"/>
              <a:cs typeface="Times New Roman"/>
            </a:rPr>
            <a:t>Виды деятельности: организационно</a:t>
          </a:r>
          <a:r>
            <a:rPr lang="ru-RU" sz="2400" dirty="0">
              <a:latin typeface="Times New Roman"/>
              <a:cs typeface="Times New Roman"/>
            </a:rPr>
            <a:t>-управленческий, предпринимательский,  инновационный, проектный и т.п. </a:t>
          </a:r>
        </a:p>
      </dgm:t>
    </dgm:pt>
    <dgm:pt modelId="{6979E1BA-D435-3244-A565-42FAF40A9ECD}" type="parTrans" cxnId="{DF8E9675-526B-2146-964E-0FDB4F0F3A34}">
      <dgm:prSet/>
      <dgm:spPr/>
      <dgm:t>
        <a:bodyPr/>
        <a:lstStyle/>
        <a:p>
          <a:endParaRPr lang="ru-RU"/>
        </a:p>
      </dgm:t>
    </dgm:pt>
    <dgm:pt modelId="{E8A39481-5B68-3D4D-A8E0-1D86FC43C82A}" type="sibTrans" cxnId="{DF8E9675-526B-2146-964E-0FDB4F0F3A34}">
      <dgm:prSet/>
      <dgm:spPr/>
      <dgm:t>
        <a:bodyPr/>
        <a:lstStyle/>
        <a:p>
          <a:endParaRPr lang="ru-RU"/>
        </a:p>
      </dgm:t>
    </dgm:pt>
    <dgm:pt modelId="{5558A201-3D03-0B49-A703-1763F195FDC2}">
      <dgm:prSet custT="1"/>
      <dgm:spPr/>
      <dgm:t>
        <a:bodyPr/>
        <a:lstStyle/>
        <a:p>
          <a:r>
            <a:rPr lang="ru-RU" sz="2400" dirty="0">
              <a:latin typeface="Times New Roman"/>
              <a:cs typeface="Times New Roman"/>
            </a:rPr>
            <a:t>Обязательные </a:t>
          </a:r>
          <a:r>
            <a:rPr lang="ru-RU" sz="2400" dirty="0" smtClean="0">
              <a:latin typeface="Times New Roman"/>
              <a:cs typeface="Times New Roman"/>
            </a:rPr>
            <a:t>дисциплины/модули</a:t>
          </a:r>
          <a:endParaRPr lang="ru-RU" sz="2400" dirty="0">
            <a:latin typeface="Times New Roman"/>
            <a:cs typeface="Times New Roman"/>
          </a:endParaRPr>
        </a:p>
      </dgm:t>
    </dgm:pt>
    <dgm:pt modelId="{ED359C27-9213-F443-B711-D2A60DD3766A}" type="parTrans" cxnId="{14530292-5E50-3445-9659-172221030C25}">
      <dgm:prSet/>
      <dgm:spPr/>
      <dgm:t>
        <a:bodyPr/>
        <a:lstStyle/>
        <a:p>
          <a:endParaRPr lang="ru-RU"/>
        </a:p>
      </dgm:t>
    </dgm:pt>
    <dgm:pt modelId="{395299AF-BFDE-E940-A6B0-80CC47A269B7}" type="sibTrans" cxnId="{14530292-5E50-3445-9659-172221030C25}">
      <dgm:prSet/>
      <dgm:spPr/>
      <dgm:t>
        <a:bodyPr/>
        <a:lstStyle/>
        <a:p>
          <a:endParaRPr lang="ru-RU"/>
        </a:p>
      </dgm:t>
    </dgm:pt>
    <dgm:pt modelId="{38861FD0-3ED7-364A-B9FD-1EC6DECF9C92}">
      <dgm:prSet custT="1"/>
      <dgm:spPr/>
      <dgm:t>
        <a:bodyPr/>
        <a:lstStyle/>
        <a:p>
          <a:pPr algn="just"/>
          <a:r>
            <a:rPr lang="ru-RU" sz="2400" dirty="0" smtClean="0">
              <a:latin typeface="Times New Roman"/>
              <a:cs typeface="Times New Roman"/>
            </a:rPr>
            <a:t>Дисциплины/модули </a:t>
          </a:r>
          <a:r>
            <a:rPr lang="ru-RU" sz="2400" dirty="0">
              <a:latin typeface="Times New Roman"/>
              <a:cs typeface="Times New Roman"/>
            </a:rPr>
            <a:t>по выбору студента</a:t>
          </a:r>
        </a:p>
      </dgm:t>
    </dgm:pt>
    <dgm:pt modelId="{DD179E96-8A9C-B740-855C-AED439EDB4E1}" type="parTrans" cxnId="{E7D22A64-0AC8-5E4F-9F17-CF86A6871180}">
      <dgm:prSet/>
      <dgm:spPr/>
      <dgm:t>
        <a:bodyPr/>
        <a:lstStyle/>
        <a:p>
          <a:endParaRPr lang="ru-RU"/>
        </a:p>
      </dgm:t>
    </dgm:pt>
    <dgm:pt modelId="{1E2E3082-A176-9B47-BB00-61A73487710B}" type="sibTrans" cxnId="{E7D22A64-0AC8-5E4F-9F17-CF86A6871180}">
      <dgm:prSet/>
      <dgm:spPr/>
      <dgm:t>
        <a:bodyPr/>
        <a:lstStyle/>
        <a:p>
          <a:endParaRPr lang="ru-RU"/>
        </a:p>
      </dgm:t>
    </dgm:pt>
    <dgm:pt modelId="{23DE969C-C642-894D-9EB0-4879A85C5B3B}" type="pres">
      <dgm:prSet presAssocID="{3FAAF06A-DA17-B945-A708-8599286669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3136FC-02D4-D648-9179-9CC287B7CD45}" type="pres">
      <dgm:prSet presAssocID="{168ECC01-A26A-7447-9161-D752A6AA1082}" presName="linNode" presStyleCnt="0"/>
      <dgm:spPr/>
    </dgm:pt>
    <dgm:pt modelId="{F3BE0743-83E1-BA48-8B9A-BCD9CF6AAE9C}" type="pres">
      <dgm:prSet presAssocID="{168ECC01-A26A-7447-9161-D752A6AA1082}" presName="parentText" presStyleLbl="node1" presStyleIdx="0" presStyleCnt="2" custFlipHor="1" custScaleX="54523" custScaleY="100202" custLinFactNeighborX="2137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54D26-C090-4A49-A887-E56B297A787E}" type="pres">
      <dgm:prSet presAssocID="{168ECC01-A26A-7447-9161-D752A6AA1082}" presName="descendantText" presStyleLbl="alignAccFollowNode1" presStyleIdx="0" presStyleCnt="2" custScaleX="122826" custScaleY="119471" custLinFactNeighborX="5303" custLinFactNeighborY="-1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4E4B3-3DE3-C14D-BDA1-1BF476F04848}" type="pres">
      <dgm:prSet presAssocID="{2E7E9F25-C40F-A44B-92C6-5EAE78533D97}" presName="sp" presStyleCnt="0"/>
      <dgm:spPr/>
    </dgm:pt>
    <dgm:pt modelId="{6F8DDD0F-267E-B84F-9EA3-2F3FA41B4775}" type="pres">
      <dgm:prSet presAssocID="{462D795F-BB6B-5742-AD25-242B8DB306D2}" presName="linNode" presStyleCnt="0"/>
      <dgm:spPr/>
    </dgm:pt>
    <dgm:pt modelId="{C9E35322-82F1-374A-8448-E98E285785C6}" type="pres">
      <dgm:prSet presAssocID="{462D795F-BB6B-5742-AD25-242B8DB306D2}" presName="parentText" presStyleLbl="node1" presStyleIdx="1" presStyleCnt="2" custScaleX="137836" custScaleY="92388" custLinFactNeighborX="-2494" custLinFactNeighborY="5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68C7C-3E41-9C4E-9505-BD93AFAD45A1}" type="pres">
      <dgm:prSet presAssocID="{462D795F-BB6B-5742-AD25-242B8DB306D2}" presName="descendantText" presStyleLbl="alignAccFollowNode1" presStyleIdx="1" presStyleCnt="2" custScaleX="232702" custScaleY="119538" custLinFactNeighborX="8605" custLinFactNeighborY="-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B9D18E-23B0-274D-9864-20D1367D64B1}" type="presOf" srcId="{954F88FF-0143-9042-96F0-BFB8BCB25679}" destId="{0E654D26-C090-4A49-A887-E56B297A787E}" srcOrd="0" destOrd="1" presId="urn:microsoft.com/office/officeart/2005/8/layout/vList5"/>
    <dgm:cxn modelId="{0C6602D5-351F-504F-B806-B5959893DC19}" srcId="{462D795F-BB6B-5742-AD25-242B8DB306D2}" destId="{790CDE8A-8731-8F48-A1F6-76A5ADA9B88E}" srcOrd="0" destOrd="0" parTransId="{81C98914-7DE4-FC40-9AB9-4EE913F26CC5}" sibTransId="{BD1D8F9D-55FC-FC4B-8D62-BC1F9DFF7055}"/>
    <dgm:cxn modelId="{13F0701A-5481-3146-9153-0BD911B50C62}" type="presOf" srcId="{3FAAF06A-DA17-B945-A708-8599286669EE}" destId="{23DE969C-C642-894D-9EB0-4879A85C5B3B}" srcOrd="0" destOrd="0" presId="urn:microsoft.com/office/officeart/2005/8/layout/vList5"/>
    <dgm:cxn modelId="{FAAAF25E-B265-7443-9E52-740F6ACB1B13}" type="presOf" srcId="{168ECC01-A26A-7447-9161-D752A6AA1082}" destId="{F3BE0743-83E1-BA48-8B9A-BCD9CF6AAE9C}" srcOrd="0" destOrd="0" presId="urn:microsoft.com/office/officeart/2005/8/layout/vList5"/>
    <dgm:cxn modelId="{B5E1B613-5D7B-504F-A3D0-AC0EFF3F51C8}" type="presOf" srcId="{790CDE8A-8731-8F48-A1F6-76A5ADA9B88E}" destId="{34F68C7C-3E41-9C4E-9505-BD93AFAD45A1}" srcOrd="0" destOrd="0" presId="urn:microsoft.com/office/officeart/2005/8/layout/vList5"/>
    <dgm:cxn modelId="{2875842A-92AD-3545-ADA8-533232125FF7}" srcId="{168ECC01-A26A-7447-9161-D752A6AA1082}" destId="{954F88FF-0143-9042-96F0-BFB8BCB25679}" srcOrd="1" destOrd="0" parTransId="{294E70EE-9864-7544-B820-063DF3D8FE01}" sibTransId="{1F418C62-7192-984D-BCBE-F52C81985881}"/>
    <dgm:cxn modelId="{14530292-5E50-3445-9659-172221030C25}" srcId="{168ECC01-A26A-7447-9161-D752A6AA1082}" destId="{5558A201-3D03-0B49-A703-1763F195FDC2}" srcOrd="2" destOrd="0" parTransId="{ED359C27-9213-F443-B711-D2A60DD3766A}" sibTransId="{395299AF-BFDE-E940-A6B0-80CC47A269B7}"/>
    <dgm:cxn modelId="{C7F14C43-0AC9-104F-ABCF-5A1536E1A7B9}" type="presOf" srcId="{5558A201-3D03-0B49-A703-1763F195FDC2}" destId="{0E654D26-C090-4A49-A887-E56B297A787E}" srcOrd="0" destOrd="2" presId="urn:microsoft.com/office/officeart/2005/8/layout/vList5"/>
    <dgm:cxn modelId="{DF8E9675-526B-2146-964E-0FDB4F0F3A34}" srcId="{462D795F-BB6B-5742-AD25-242B8DB306D2}" destId="{EC745FFD-19F6-214C-B799-164078008C08}" srcOrd="1" destOrd="0" parTransId="{6979E1BA-D435-3244-A565-42FAF40A9ECD}" sibTransId="{E8A39481-5B68-3D4D-A8E0-1D86FC43C82A}"/>
    <dgm:cxn modelId="{101E29C6-76A6-244F-A163-320AAD59567E}" type="presOf" srcId="{38861FD0-3ED7-364A-B9FD-1EC6DECF9C92}" destId="{34F68C7C-3E41-9C4E-9505-BD93AFAD45A1}" srcOrd="0" destOrd="2" presId="urn:microsoft.com/office/officeart/2005/8/layout/vList5"/>
    <dgm:cxn modelId="{C56C64A6-9BEF-BD4D-BA09-6D01AC8347E3}" srcId="{168ECC01-A26A-7447-9161-D752A6AA1082}" destId="{866B0DA9-946D-3246-BABD-C014F006AD23}" srcOrd="0" destOrd="0" parTransId="{AE5B2FDE-F2C0-A241-A560-5E080AF4E1AD}" sibTransId="{A0283F2B-2A23-6B4B-B5F0-1B3221E00D63}"/>
    <dgm:cxn modelId="{5C63C721-5FDA-E241-9E7F-5720AA317A72}" type="presOf" srcId="{866B0DA9-946D-3246-BABD-C014F006AD23}" destId="{0E654D26-C090-4A49-A887-E56B297A787E}" srcOrd="0" destOrd="0" presId="urn:microsoft.com/office/officeart/2005/8/layout/vList5"/>
    <dgm:cxn modelId="{12B00F68-4873-F040-8D2A-7377AD740EB5}" srcId="{3FAAF06A-DA17-B945-A708-8599286669EE}" destId="{168ECC01-A26A-7447-9161-D752A6AA1082}" srcOrd="0" destOrd="0" parTransId="{CAD517D0-358A-2245-B752-AB2F927D33B0}" sibTransId="{2E7E9F25-C40F-A44B-92C6-5EAE78533D97}"/>
    <dgm:cxn modelId="{F2230475-18AA-274B-AA05-A401FF02B64E}" srcId="{3FAAF06A-DA17-B945-A708-8599286669EE}" destId="{462D795F-BB6B-5742-AD25-242B8DB306D2}" srcOrd="1" destOrd="0" parTransId="{273AEFF8-0EAF-0D46-93A9-C0E04CC25FCC}" sibTransId="{03D2878A-0A7B-F846-9486-FA309F31E807}"/>
    <dgm:cxn modelId="{68B2019D-8148-E541-9B53-E568211A3E54}" type="presOf" srcId="{462D795F-BB6B-5742-AD25-242B8DB306D2}" destId="{C9E35322-82F1-374A-8448-E98E285785C6}" srcOrd="0" destOrd="0" presId="urn:microsoft.com/office/officeart/2005/8/layout/vList5"/>
    <dgm:cxn modelId="{E7D22A64-0AC8-5E4F-9F17-CF86A6871180}" srcId="{462D795F-BB6B-5742-AD25-242B8DB306D2}" destId="{38861FD0-3ED7-364A-B9FD-1EC6DECF9C92}" srcOrd="2" destOrd="0" parTransId="{DD179E96-8A9C-B740-855C-AED439EDB4E1}" sibTransId="{1E2E3082-A176-9B47-BB00-61A73487710B}"/>
    <dgm:cxn modelId="{C32AE04A-9FA0-604F-BFFC-337E5D6631EF}" type="presOf" srcId="{EC745FFD-19F6-214C-B799-164078008C08}" destId="{34F68C7C-3E41-9C4E-9505-BD93AFAD45A1}" srcOrd="0" destOrd="1" presId="urn:microsoft.com/office/officeart/2005/8/layout/vList5"/>
    <dgm:cxn modelId="{B0EDE3FB-10E8-3E40-A468-9A3CDF14F917}" type="presParOf" srcId="{23DE969C-C642-894D-9EB0-4879A85C5B3B}" destId="{A73136FC-02D4-D648-9179-9CC287B7CD45}" srcOrd="0" destOrd="0" presId="urn:microsoft.com/office/officeart/2005/8/layout/vList5"/>
    <dgm:cxn modelId="{1D10C4F3-04C5-2D45-AFBC-EF020F2E4D09}" type="presParOf" srcId="{A73136FC-02D4-D648-9179-9CC287B7CD45}" destId="{F3BE0743-83E1-BA48-8B9A-BCD9CF6AAE9C}" srcOrd="0" destOrd="0" presId="urn:microsoft.com/office/officeart/2005/8/layout/vList5"/>
    <dgm:cxn modelId="{90668E0F-7D09-C44F-9859-E1CDA4702FD5}" type="presParOf" srcId="{A73136FC-02D4-D648-9179-9CC287B7CD45}" destId="{0E654D26-C090-4A49-A887-E56B297A787E}" srcOrd="1" destOrd="0" presId="urn:microsoft.com/office/officeart/2005/8/layout/vList5"/>
    <dgm:cxn modelId="{AE8D796C-93AB-4A4E-A7A4-BDC7963ED40C}" type="presParOf" srcId="{23DE969C-C642-894D-9EB0-4879A85C5B3B}" destId="{C424E4B3-3DE3-C14D-BDA1-1BF476F04848}" srcOrd="1" destOrd="0" presId="urn:microsoft.com/office/officeart/2005/8/layout/vList5"/>
    <dgm:cxn modelId="{7BD29858-4D1F-A749-8279-6D35C1E916C8}" type="presParOf" srcId="{23DE969C-C642-894D-9EB0-4879A85C5B3B}" destId="{6F8DDD0F-267E-B84F-9EA3-2F3FA41B4775}" srcOrd="2" destOrd="0" presId="urn:microsoft.com/office/officeart/2005/8/layout/vList5"/>
    <dgm:cxn modelId="{3B25E3FB-FA0A-E54C-BA82-9CCFD5F919D8}" type="presParOf" srcId="{6F8DDD0F-267E-B84F-9EA3-2F3FA41B4775}" destId="{C9E35322-82F1-374A-8448-E98E285785C6}" srcOrd="0" destOrd="0" presId="urn:microsoft.com/office/officeart/2005/8/layout/vList5"/>
    <dgm:cxn modelId="{9D76DBAB-8947-6247-A98D-BB5CD63962DC}" type="presParOf" srcId="{6F8DDD0F-267E-B84F-9EA3-2F3FA41B4775}" destId="{34F68C7C-3E41-9C4E-9505-BD93AFAD45A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39D6A0-FD34-4F5D-9988-E3113A6E722B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0306A01-B671-4F9D-8C06-9B3B493FB8D2}">
      <dgm:prSet phldrT="[Текст]" custT="1"/>
      <dgm:spPr/>
      <dgm:t>
        <a:bodyPr/>
        <a:lstStyle/>
        <a:p>
          <a:r>
            <a:rPr lang="ru-RU" sz="2500" b="1" dirty="0" smtClean="0">
              <a:latin typeface="Times New Roman"/>
              <a:cs typeface="Times New Roman"/>
            </a:rPr>
            <a:t>Модуль, обеспечивающий формирование УК</a:t>
          </a:r>
          <a:endParaRPr lang="ru-RU" sz="2500" b="1" dirty="0">
            <a:latin typeface="Times New Roman"/>
            <a:cs typeface="Times New Roman"/>
          </a:endParaRPr>
        </a:p>
      </dgm:t>
    </dgm:pt>
    <dgm:pt modelId="{486C4BD8-22FA-4EA5-9805-0FEDF1225CED}" type="parTrans" cxnId="{7D4DDD9D-89B0-4B94-B84A-0584361BA44A}">
      <dgm:prSet/>
      <dgm:spPr/>
      <dgm:t>
        <a:bodyPr/>
        <a:lstStyle/>
        <a:p>
          <a:endParaRPr lang="ru-RU"/>
        </a:p>
      </dgm:t>
    </dgm:pt>
    <dgm:pt modelId="{DED44AA2-C1CA-427F-9708-E609F02E6394}" type="sibTrans" cxnId="{7D4DDD9D-89B0-4B94-B84A-0584361BA44A}">
      <dgm:prSet/>
      <dgm:spPr/>
      <dgm:t>
        <a:bodyPr/>
        <a:lstStyle/>
        <a:p>
          <a:endParaRPr lang="ru-RU"/>
        </a:p>
      </dgm:t>
    </dgm:pt>
    <dgm:pt modelId="{4643A9C8-7C9D-4D85-94D5-1AAEFF9DB53A}">
      <dgm:prSet phldrT="[Текст]"/>
      <dgm:spPr/>
      <dgm:t>
        <a:bodyPr/>
        <a:lstStyle/>
        <a:p>
          <a:r>
            <a:rPr lang="ru-RU" b="1" smtClean="0">
              <a:latin typeface="Times New Roman"/>
              <a:cs typeface="Times New Roman"/>
            </a:rPr>
            <a:t>дисциплина «Экономика»</a:t>
          </a:r>
          <a:endParaRPr lang="ru-RU" b="1" dirty="0">
            <a:latin typeface="Times New Roman"/>
            <a:cs typeface="Times New Roman"/>
          </a:endParaRPr>
        </a:p>
      </dgm:t>
    </dgm:pt>
    <dgm:pt modelId="{0C2AB86D-9A9F-44AF-938A-F6D7967841B0}" type="parTrans" cxnId="{6D6D4334-8A30-404D-BEDF-649EE7DC8481}">
      <dgm:prSet/>
      <dgm:spPr/>
      <dgm:t>
        <a:bodyPr/>
        <a:lstStyle/>
        <a:p>
          <a:endParaRPr lang="ru-RU"/>
        </a:p>
      </dgm:t>
    </dgm:pt>
    <dgm:pt modelId="{507D2452-B12F-43FA-89D5-B840C130E79D}" type="sibTrans" cxnId="{6D6D4334-8A30-404D-BEDF-649EE7DC8481}">
      <dgm:prSet/>
      <dgm:spPr/>
      <dgm:t>
        <a:bodyPr/>
        <a:lstStyle/>
        <a:p>
          <a:endParaRPr lang="ru-RU"/>
        </a:p>
      </dgm:t>
    </dgm:pt>
    <dgm:pt modelId="{99E58F26-B1AD-4A0D-9B40-70B64A9A2E1D}" type="pres">
      <dgm:prSet presAssocID="{4F39D6A0-FD34-4F5D-9988-E3113A6E722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25A634-8C9C-4F74-83D3-EFA06EAF402E}" type="pres">
      <dgm:prSet presAssocID="{4F39D6A0-FD34-4F5D-9988-E3113A6E722B}" presName="divider" presStyleLbl="fgShp" presStyleIdx="0" presStyleCnt="1"/>
      <dgm:spPr/>
      <dgm:t>
        <a:bodyPr/>
        <a:lstStyle/>
        <a:p>
          <a:endParaRPr lang="ru-RU"/>
        </a:p>
      </dgm:t>
    </dgm:pt>
    <dgm:pt modelId="{6B2E0CAA-2502-47C6-8181-5958F4972EE2}" type="pres">
      <dgm:prSet presAssocID="{F0306A01-B671-4F9D-8C06-9B3B493FB8D2}" presName="downArrow" presStyleLbl="node1" presStyleIdx="0" presStyleCnt="2"/>
      <dgm:spPr/>
      <dgm:t>
        <a:bodyPr/>
        <a:lstStyle/>
        <a:p>
          <a:endParaRPr lang="ru-RU"/>
        </a:p>
      </dgm:t>
    </dgm:pt>
    <dgm:pt modelId="{43F127C9-39FA-41DF-B10C-5F043F41E25C}" type="pres">
      <dgm:prSet presAssocID="{F0306A01-B671-4F9D-8C06-9B3B493FB8D2}" presName="downArrowText" presStyleLbl="revTx" presStyleIdx="0" presStyleCnt="2" custScaleX="162500" custLinFactNeighborX="-732" custLinFactNeighborY="12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2CBC6-F409-4A45-AFF1-924300360619}" type="pres">
      <dgm:prSet presAssocID="{4643A9C8-7C9D-4D85-94D5-1AAEFF9DB53A}" presName="upArrow" presStyleLbl="node1" presStyleIdx="1" presStyleCnt="2"/>
      <dgm:spPr/>
      <dgm:t>
        <a:bodyPr/>
        <a:lstStyle/>
        <a:p>
          <a:endParaRPr lang="ru-RU"/>
        </a:p>
      </dgm:t>
    </dgm:pt>
    <dgm:pt modelId="{1A0DEAB6-9750-45B2-8A99-85B0F2C65BBA}" type="pres">
      <dgm:prSet presAssocID="{4643A9C8-7C9D-4D85-94D5-1AAEFF9DB53A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D4334-8A30-404D-BEDF-649EE7DC8481}" srcId="{4F39D6A0-FD34-4F5D-9988-E3113A6E722B}" destId="{4643A9C8-7C9D-4D85-94D5-1AAEFF9DB53A}" srcOrd="1" destOrd="0" parTransId="{0C2AB86D-9A9F-44AF-938A-F6D7967841B0}" sibTransId="{507D2452-B12F-43FA-89D5-B840C130E79D}"/>
    <dgm:cxn modelId="{875E8ECC-9332-9842-8299-296297AE7E0A}" type="presOf" srcId="{4F39D6A0-FD34-4F5D-9988-E3113A6E722B}" destId="{99E58F26-B1AD-4A0D-9B40-70B64A9A2E1D}" srcOrd="0" destOrd="0" presId="urn:microsoft.com/office/officeart/2005/8/layout/arrow3"/>
    <dgm:cxn modelId="{7D4DDD9D-89B0-4B94-B84A-0584361BA44A}" srcId="{4F39D6A0-FD34-4F5D-9988-E3113A6E722B}" destId="{F0306A01-B671-4F9D-8C06-9B3B493FB8D2}" srcOrd="0" destOrd="0" parTransId="{486C4BD8-22FA-4EA5-9805-0FEDF1225CED}" sibTransId="{DED44AA2-C1CA-427F-9708-E609F02E6394}"/>
    <dgm:cxn modelId="{05737F4A-7851-D54B-8665-767DC23B0014}" type="presOf" srcId="{F0306A01-B671-4F9D-8C06-9B3B493FB8D2}" destId="{43F127C9-39FA-41DF-B10C-5F043F41E25C}" srcOrd="0" destOrd="0" presId="urn:microsoft.com/office/officeart/2005/8/layout/arrow3"/>
    <dgm:cxn modelId="{C47924EC-98D6-3A4B-A4E2-A041119B20AD}" type="presOf" srcId="{4643A9C8-7C9D-4D85-94D5-1AAEFF9DB53A}" destId="{1A0DEAB6-9750-45B2-8A99-85B0F2C65BBA}" srcOrd="0" destOrd="0" presId="urn:microsoft.com/office/officeart/2005/8/layout/arrow3"/>
    <dgm:cxn modelId="{AABB809D-17B9-3041-9AF1-7802E2F6FD36}" type="presParOf" srcId="{99E58F26-B1AD-4A0D-9B40-70B64A9A2E1D}" destId="{A925A634-8C9C-4F74-83D3-EFA06EAF402E}" srcOrd="0" destOrd="0" presId="urn:microsoft.com/office/officeart/2005/8/layout/arrow3"/>
    <dgm:cxn modelId="{598CE298-B5FC-7C49-9556-F11F26007A19}" type="presParOf" srcId="{99E58F26-B1AD-4A0D-9B40-70B64A9A2E1D}" destId="{6B2E0CAA-2502-47C6-8181-5958F4972EE2}" srcOrd="1" destOrd="0" presId="urn:microsoft.com/office/officeart/2005/8/layout/arrow3"/>
    <dgm:cxn modelId="{9EC9723E-B7BE-A145-882F-3DA9BC55D8E9}" type="presParOf" srcId="{99E58F26-B1AD-4A0D-9B40-70B64A9A2E1D}" destId="{43F127C9-39FA-41DF-B10C-5F043F41E25C}" srcOrd="2" destOrd="0" presId="urn:microsoft.com/office/officeart/2005/8/layout/arrow3"/>
    <dgm:cxn modelId="{E5DEC870-D736-7244-99EE-D57168537550}" type="presParOf" srcId="{99E58F26-B1AD-4A0D-9B40-70B64A9A2E1D}" destId="{A142CBC6-F409-4A45-AFF1-924300360619}" srcOrd="3" destOrd="0" presId="urn:microsoft.com/office/officeart/2005/8/layout/arrow3"/>
    <dgm:cxn modelId="{DC5E3DE1-D7AA-3949-8412-FFCB3600FEAB}" type="presParOf" srcId="{99E58F26-B1AD-4A0D-9B40-70B64A9A2E1D}" destId="{1A0DEAB6-9750-45B2-8A99-85B0F2C65BB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15103B-EFC8-4723-84F9-BB3E32B3B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7F26D1-C46B-496D-9414-BD30C7694858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«</a:t>
          </a:r>
          <a:r>
            <a:rPr lang="ru-RU" b="1" dirty="0">
              <a:solidFill>
                <a:srgbClr val="000000"/>
              </a:solidFill>
              <a:latin typeface="Times New Roman"/>
              <a:cs typeface="Times New Roman"/>
            </a:rPr>
            <a:t>Финансовая</a:t>
          </a:r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» </a:t>
          </a:r>
          <a:r>
            <a:rPr lang="ru-RU" b="1" dirty="0">
              <a:solidFill>
                <a:srgbClr val="000000"/>
              </a:solidFill>
              <a:latin typeface="Times New Roman"/>
              <a:cs typeface="Times New Roman"/>
            </a:rPr>
            <a:t>часть</a:t>
          </a:r>
        </a:p>
      </dgm:t>
    </dgm:pt>
    <dgm:pt modelId="{19D6F6DC-D96D-465B-9FA7-8B3B96F601A6}" type="parTrans" cxnId="{73ECF10D-D16E-43CE-9B93-2AB77DBD8512}">
      <dgm:prSet/>
      <dgm:spPr/>
      <dgm:t>
        <a:bodyPr/>
        <a:lstStyle/>
        <a:p>
          <a:endParaRPr lang="ru-RU"/>
        </a:p>
      </dgm:t>
    </dgm:pt>
    <dgm:pt modelId="{70524200-9EDA-4EE7-AC11-E6D0FE80A3AB}" type="sibTrans" cxnId="{73ECF10D-D16E-43CE-9B93-2AB77DBD8512}">
      <dgm:prSet/>
      <dgm:spPr/>
      <dgm:t>
        <a:bodyPr/>
        <a:lstStyle/>
        <a:p>
          <a:endParaRPr lang="ru-RU"/>
        </a:p>
      </dgm:t>
    </dgm:pt>
    <dgm:pt modelId="{3296A9AB-6E90-442B-941F-B4511C1037BE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>
              <a:latin typeface="Times New Roman"/>
              <a:cs typeface="Times New Roman"/>
            </a:rPr>
            <a:t>Что надо учесть (основные разделы)?</a:t>
          </a:r>
        </a:p>
      </dgm:t>
    </dgm:pt>
    <dgm:pt modelId="{261FB6EB-EBEF-4D2C-A042-9905777FCD7E}" type="parTrans" cxnId="{AF4CFF2B-1EAB-4C64-8E8A-CC2DDAC6E2AD}">
      <dgm:prSet/>
      <dgm:spPr/>
      <dgm:t>
        <a:bodyPr/>
        <a:lstStyle/>
        <a:p>
          <a:endParaRPr lang="ru-RU"/>
        </a:p>
      </dgm:t>
    </dgm:pt>
    <dgm:pt modelId="{5A5CF43D-4B62-4931-B4F5-1C5C5A0D566B}" type="sibTrans" cxnId="{AF4CFF2B-1EAB-4C64-8E8A-CC2DDAC6E2AD}">
      <dgm:prSet/>
      <dgm:spPr/>
      <dgm:t>
        <a:bodyPr/>
        <a:lstStyle/>
        <a:p>
          <a:endParaRPr lang="ru-RU"/>
        </a:p>
      </dgm:t>
    </dgm:pt>
    <dgm:pt modelId="{F6F24562-727D-44BB-885F-0B6C4B8508F2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>
              <a:latin typeface="Times New Roman"/>
              <a:cs typeface="Times New Roman"/>
            </a:rPr>
            <a:t>О чем это…?</a:t>
          </a:r>
        </a:p>
      </dgm:t>
    </dgm:pt>
    <dgm:pt modelId="{444EC9FA-9169-4BC0-AABB-D92ECE2640EC}" type="parTrans" cxnId="{C0FF90AC-70A7-425B-977A-7CA6F39406AB}">
      <dgm:prSet/>
      <dgm:spPr/>
      <dgm:t>
        <a:bodyPr/>
        <a:lstStyle/>
        <a:p>
          <a:endParaRPr lang="ru-RU"/>
        </a:p>
      </dgm:t>
    </dgm:pt>
    <dgm:pt modelId="{EEA97027-D5BF-4A7C-B0E7-7FC3A9A6723C}" type="sibTrans" cxnId="{C0FF90AC-70A7-425B-977A-7CA6F39406AB}">
      <dgm:prSet/>
      <dgm:spPr/>
      <dgm:t>
        <a:bodyPr/>
        <a:lstStyle/>
        <a:p>
          <a:endParaRPr lang="ru-RU"/>
        </a:p>
      </dgm:t>
    </dgm:pt>
    <dgm:pt modelId="{6C2FCD77-B394-48C7-A0BD-AD84609AA7E3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rgbClr val="000000"/>
              </a:solidFill>
              <a:latin typeface="Times New Roman"/>
              <a:cs typeface="Times New Roman"/>
            </a:rPr>
            <a:t>Методическая</a:t>
          </a:r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b="1" dirty="0">
              <a:solidFill>
                <a:srgbClr val="000000"/>
              </a:solidFill>
              <a:latin typeface="Times New Roman"/>
              <a:cs typeface="Times New Roman"/>
            </a:rPr>
            <a:t>часть</a:t>
          </a:r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</a:p>
      </dgm:t>
    </dgm:pt>
    <dgm:pt modelId="{639C73AD-302E-4F0F-8057-5D1BD3D76DC4}" type="parTrans" cxnId="{E5425CBF-F082-49FC-95DA-F7F9ABDCD24E}">
      <dgm:prSet/>
      <dgm:spPr/>
      <dgm:t>
        <a:bodyPr/>
        <a:lstStyle/>
        <a:p>
          <a:endParaRPr lang="ru-RU"/>
        </a:p>
      </dgm:t>
    </dgm:pt>
    <dgm:pt modelId="{042D6BFE-02CE-4866-B8B2-0F3340FBC729}" type="sibTrans" cxnId="{E5425CBF-F082-49FC-95DA-F7F9ABDCD24E}">
      <dgm:prSet/>
      <dgm:spPr/>
      <dgm:t>
        <a:bodyPr/>
        <a:lstStyle/>
        <a:p>
          <a:endParaRPr lang="ru-RU"/>
        </a:p>
      </dgm:t>
    </dgm:pt>
    <dgm:pt modelId="{7D26B791-8ACB-4FAB-B224-A90A327A035C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err="1">
              <a:latin typeface="Times New Roman"/>
              <a:cs typeface="Times New Roman"/>
            </a:rPr>
            <a:t>Компетентностный</a:t>
          </a:r>
          <a:r>
            <a:rPr lang="ru-RU" dirty="0">
              <a:latin typeface="Times New Roman"/>
              <a:cs typeface="Times New Roman"/>
            </a:rPr>
            <a:t> подход (ФГОС, </a:t>
          </a:r>
          <a:r>
            <a:rPr lang="en-US" dirty="0">
              <a:latin typeface="Times New Roman"/>
              <a:cs typeface="Times New Roman"/>
            </a:rPr>
            <a:t>G20)</a:t>
          </a:r>
          <a:r>
            <a:rPr lang="ru-RU" dirty="0">
              <a:latin typeface="Times New Roman"/>
              <a:cs typeface="Times New Roman"/>
            </a:rPr>
            <a:t> </a:t>
          </a:r>
        </a:p>
      </dgm:t>
    </dgm:pt>
    <dgm:pt modelId="{DFE20779-0548-4995-9905-74D34914C334}" type="parTrans" cxnId="{33669DD5-B15F-449A-B2C9-64136820B736}">
      <dgm:prSet/>
      <dgm:spPr/>
      <dgm:t>
        <a:bodyPr/>
        <a:lstStyle/>
        <a:p>
          <a:endParaRPr lang="ru-RU"/>
        </a:p>
      </dgm:t>
    </dgm:pt>
    <dgm:pt modelId="{731A1EE9-682B-44DC-822E-F9E3A7107C9E}" type="sibTrans" cxnId="{33669DD5-B15F-449A-B2C9-64136820B736}">
      <dgm:prSet/>
      <dgm:spPr/>
      <dgm:t>
        <a:bodyPr/>
        <a:lstStyle/>
        <a:p>
          <a:endParaRPr lang="ru-RU"/>
        </a:p>
      </dgm:t>
    </dgm:pt>
    <dgm:pt modelId="{5A93D55F-CBBC-4FCF-960E-2E3D0E2D625F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>
              <a:latin typeface="Times New Roman"/>
              <a:cs typeface="Times New Roman"/>
            </a:rPr>
            <a:t>Как вписать в учебный план?</a:t>
          </a:r>
        </a:p>
      </dgm:t>
    </dgm:pt>
    <dgm:pt modelId="{C7B63E88-5790-41E0-A1C3-FDF59BCC34EC}" type="parTrans" cxnId="{E38C1A15-3DB5-4D7C-8521-C38F459F539E}">
      <dgm:prSet/>
      <dgm:spPr/>
      <dgm:t>
        <a:bodyPr/>
        <a:lstStyle/>
        <a:p>
          <a:endParaRPr lang="ru-RU"/>
        </a:p>
      </dgm:t>
    </dgm:pt>
    <dgm:pt modelId="{4F342DE2-326D-46EF-840F-E15691AD1064}" type="sibTrans" cxnId="{E38C1A15-3DB5-4D7C-8521-C38F459F539E}">
      <dgm:prSet/>
      <dgm:spPr/>
      <dgm:t>
        <a:bodyPr/>
        <a:lstStyle/>
        <a:p>
          <a:endParaRPr lang="ru-RU"/>
        </a:p>
      </dgm:t>
    </dgm:pt>
    <dgm:pt modelId="{5EF0F003-A8ED-44F1-A1EB-3BBE89D08FE6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rgbClr val="000000"/>
              </a:solidFill>
              <a:latin typeface="Times New Roman"/>
              <a:cs typeface="Times New Roman"/>
            </a:rPr>
            <a:t>Проектная</a:t>
          </a:r>
          <a:br>
            <a:rPr lang="ru-RU" b="1" dirty="0">
              <a:solidFill>
                <a:srgbClr val="000000"/>
              </a:solidFill>
              <a:latin typeface="Times New Roman"/>
              <a:cs typeface="Times New Roman"/>
            </a:rPr>
          </a:br>
          <a:r>
            <a:rPr lang="ru-RU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b="1" dirty="0">
              <a:solidFill>
                <a:srgbClr val="000000"/>
              </a:solidFill>
              <a:latin typeface="Times New Roman"/>
              <a:cs typeface="Times New Roman"/>
            </a:rPr>
            <a:t>часть</a:t>
          </a:r>
        </a:p>
      </dgm:t>
    </dgm:pt>
    <dgm:pt modelId="{BF0AC8F5-D64C-4832-BCA5-6FB13EFCB97F}" type="parTrans" cxnId="{2BE63488-DDC5-4123-B947-D26A33120755}">
      <dgm:prSet/>
      <dgm:spPr/>
      <dgm:t>
        <a:bodyPr/>
        <a:lstStyle/>
        <a:p>
          <a:endParaRPr lang="ru-RU"/>
        </a:p>
      </dgm:t>
    </dgm:pt>
    <dgm:pt modelId="{8A19E3ED-11A3-493D-8C92-695319485768}" type="sibTrans" cxnId="{2BE63488-DDC5-4123-B947-D26A33120755}">
      <dgm:prSet/>
      <dgm:spPr/>
      <dgm:t>
        <a:bodyPr/>
        <a:lstStyle/>
        <a:p>
          <a:endParaRPr lang="ru-RU"/>
        </a:p>
      </dgm:t>
    </dgm:pt>
    <dgm:pt modelId="{1B1C9FFA-C395-4053-922A-8ACB71CCE1DE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>
              <a:latin typeface="Times New Roman"/>
              <a:cs typeface="Times New Roman"/>
            </a:rPr>
            <a:t>Делаем программу для своего вуза</a:t>
          </a:r>
        </a:p>
      </dgm:t>
    </dgm:pt>
    <dgm:pt modelId="{7A3236D4-113D-4C0D-8E09-7EC2CF323193}" type="parTrans" cxnId="{31E955F7-FCB9-4311-AEDE-CF3F0585636B}">
      <dgm:prSet/>
      <dgm:spPr/>
      <dgm:t>
        <a:bodyPr/>
        <a:lstStyle/>
        <a:p>
          <a:endParaRPr lang="ru-RU"/>
        </a:p>
      </dgm:t>
    </dgm:pt>
    <dgm:pt modelId="{C71A0643-55B7-4F06-8CAF-099362711628}" type="sibTrans" cxnId="{31E955F7-FCB9-4311-AEDE-CF3F0585636B}">
      <dgm:prSet/>
      <dgm:spPr/>
      <dgm:t>
        <a:bodyPr/>
        <a:lstStyle/>
        <a:p>
          <a:endParaRPr lang="ru-RU"/>
        </a:p>
      </dgm:t>
    </dgm:pt>
    <dgm:pt modelId="{747A60B5-EC51-4E42-A976-574F2B0BF45C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>
              <a:latin typeface="Times New Roman"/>
              <a:cs typeface="Times New Roman"/>
            </a:rPr>
            <a:t>Разрабатываем кейсы, задачи, тесты и т.п.</a:t>
          </a:r>
        </a:p>
      </dgm:t>
    </dgm:pt>
    <dgm:pt modelId="{0A412D03-8562-4B37-8AC4-5F81D6141750}" type="parTrans" cxnId="{C2B6308E-CCE7-48D3-B27D-A915CB81FFEA}">
      <dgm:prSet/>
      <dgm:spPr/>
      <dgm:t>
        <a:bodyPr/>
        <a:lstStyle/>
        <a:p>
          <a:endParaRPr lang="ru-RU"/>
        </a:p>
      </dgm:t>
    </dgm:pt>
    <dgm:pt modelId="{96995B56-9125-4D8A-88BB-DC64266BD06D}" type="sibTrans" cxnId="{C2B6308E-CCE7-48D3-B27D-A915CB81FFEA}">
      <dgm:prSet/>
      <dgm:spPr/>
      <dgm:t>
        <a:bodyPr/>
        <a:lstStyle/>
        <a:p>
          <a:endParaRPr lang="ru-RU"/>
        </a:p>
      </dgm:t>
    </dgm:pt>
    <dgm:pt modelId="{B6E32704-A673-40DA-AFFE-66F39034B744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>
              <a:latin typeface="Times New Roman"/>
              <a:cs typeface="Times New Roman"/>
            </a:rPr>
            <a:t>Как преподавать (методики)?</a:t>
          </a:r>
        </a:p>
      </dgm:t>
    </dgm:pt>
    <dgm:pt modelId="{5949713A-E73D-4E87-B9E1-96CFE5836662}" type="parTrans" cxnId="{C3D64304-22EA-46E5-97B9-10DCF8E55350}">
      <dgm:prSet/>
      <dgm:spPr/>
      <dgm:t>
        <a:bodyPr/>
        <a:lstStyle/>
        <a:p>
          <a:endParaRPr lang="ru-RU"/>
        </a:p>
      </dgm:t>
    </dgm:pt>
    <dgm:pt modelId="{73DFCEE1-56C9-4D4D-B2DD-D4BD605B3E91}" type="sibTrans" cxnId="{C3D64304-22EA-46E5-97B9-10DCF8E55350}">
      <dgm:prSet/>
      <dgm:spPr/>
      <dgm:t>
        <a:bodyPr/>
        <a:lstStyle/>
        <a:p>
          <a:endParaRPr lang="ru-RU"/>
        </a:p>
      </dgm:t>
    </dgm:pt>
    <dgm:pt modelId="{488D3395-AA07-41F7-B42E-4798A55D1339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>
              <a:latin typeface="Times New Roman"/>
              <a:cs typeface="Times New Roman"/>
            </a:rPr>
            <a:t>На каком уровне я…?</a:t>
          </a:r>
        </a:p>
      </dgm:t>
    </dgm:pt>
    <dgm:pt modelId="{CBC81EF5-B02D-46D1-BFE3-0D7036AF51F6}" type="parTrans" cxnId="{E810BB2A-0ECF-4A9F-B34E-B50BBA49CFE4}">
      <dgm:prSet/>
      <dgm:spPr/>
      <dgm:t>
        <a:bodyPr/>
        <a:lstStyle/>
        <a:p>
          <a:endParaRPr lang="ru-RU"/>
        </a:p>
      </dgm:t>
    </dgm:pt>
    <dgm:pt modelId="{55D58ACF-5A64-4921-BC7F-C4F56741F88C}" type="sibTrans" cxnId="{E810BB2A-0ECF-4A9F-B34E-B50BBA49CFE4}">
      <dgm:prSet/>
      <dgm:spPr/>
      <dgm:t>
        <a:bodyPr/>
        <a:lstStyle/>
        <a:p>
          <a:endParaRPr lang="ru-RU"/>
        </a:p>
      </dgm:t>
    </dgm:pt>
    <dgm:pt modelId="{47C09D37-13E6-4886-AD7B-DB3659091024}" type="pres">
      <dgm:prSet presAssocID="{E315103B-EFC8-4723-84F9-BB3E32B3B7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18EED7-BBDE-49E1-8D48-EB5A747B0DCC}" type="pres">
      <dgm:prSet presAssocID="{777F26D1-C46B-496D-9414-BD30C7694858}" presName="composite" presStyleCnt="0"/>
      <dgm:spPr/>
    </dgm:pt>
    <dgm:pt modelId="{30CEF7E5-F3FA-40EC-9365-2B37A9C0817D}" type="pres">
      <dgm:prSet presAssocID="{777F26D1-C46B-496D-9414-BD30C7694858}" presName="parTx" presStyleLbl="alignNode1" presStyleIdx="0" presStyleCnt="3" custLinFactX="17759" custLinFactNeighborX="100000" custLinFactNeighborY="469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13664-5757-4394-A978-8EE252DD72B7}" type="pres">
      <dgm:prSet presAssocID="{777F26D1-C46B-496D-9414-BD30C7694858}" presName="desTx" presStyleLbl="alignAccFollowNode1" presStyleIdx="0" presStyleCnt="3" custLinFactX="17759" custLinFactNeighborX="100000" custLinFactNeighborY="18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CF7E8-8BF4-4B52-98CD-110A7A098E81}" type="pres">
      <dgm:prSet presAssocID="{70524200-9EDA-4EE7-AC11-E6D0FE80A3AB}" presName="space" presStyleCnt="0"/>
      <dgm:spPr/>
    </dgm:pt>
    <dgm:pt modelId="{1BB93D80-1EA3-42B4-9CE0-8012DF3D757D}" type="pres">
      <dgm:prSet presAssocID="{6C2FCD77-B394-48C7-A0BD-AD84609AA7E3}" presName="composite" presStyleCnt="0"/>
      <dgm:spPr/>
    </dgm:pt>
    <dgm:pt modelId="{C77F4286-8454-4A7B-91EC-DEED642BA453}" type="pres">
      <dgm:prSet presAssocID="{6C2FCD77-B394-48C7-A0BD-AD84609AA7E3}" presName="parTx" presStyleLbl="alignNode1" presStyleIdx="1" presStyleCnt="3" custLinFactX="-9908" custLinFactNeighborX="-100000" custLinFactNeighborY="469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8FEEA-061B-4C44-80D0-00EA9CE9B9BE}" type="pres">
      <dgm:prSet presAssocID="{6C2FCD77-B394-48C7-A0BD-AD84609AA7E3}" presName="desTx" presStyleLbl="alignAccFollowNode1" presStyleIdx="1" presStyleCnt="3" custLinFactX="-9908" custLinFactNeighborX="-100000" custLinFactNeighborY="16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E70AA-37C3-4316-9E55-4D04E5F4ABA6}" type="pres">
      <dgm:prSet presAssocID="{042D6BFE-02CE-4866-B8B2-0F3340FBC729}" presName="space" presStyleCnt="0"/>
      <dgm:spPr/>
    </dgm:pt>
    <dgm:pt modelId="{C8795273-3F47-4C80-BEB2-92B679DAB9C4}" type="pres">
      <dgm:prSet presAssocID="{5EF0F003-A8ED-44F1-A1EB-3BBE89D08FE6}" presName="composite" presStyleCnt="0"/>
      <dgm:spPr/>
    </dgm:pt>
    <dgm:pt modelId="{EFD8A83E-E601-4067-8D69-24639987D859}" type="pres">
      <dgm:prSet presAssocID="{5EF0F003-A8ED-44F1-A1EB-3BBE89D08FE6}" presName="parTx" presStyleLbl="alignNode1" presStyleIdx="2" presStyleCnt="3" custLinFactNeighborX="-561" custLinFactNeighborY="469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E80EF-3C63-4ACC-8630-9F9C2527360E}" type="pres">
      <dgm:prSet presAssocID="{5EF0F003-A8ED-44F1-A1EB-3BBE89D08FE6}" presName="desTx" presStyleLbl="alignAccFollowNode1" presStyleIdx="2" presStyleCnt="3" custLinFactNeighborX="-1682" custLinFactNeighborY="20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10BB2A-0ECF-4A9F-B34E-B50BBA49CFE4}" srcId="{777F26D1-C46B-496D-9414-BD30C7694858}" destId="{488D3395-AA07-41F7-B42E-4798A55D1339}" srcOrd="2" destOrd="0" parTransId="{CBC81EF5-B02D-46D1-BFE3-0D7036AF51F6}" sibTransId="{55D58ACF-5A64-4921-BC7F-C4F56741F88C}"/>
    <dgm:cxn modelId="{73ECF10D-D16E-43CE-9B93-2AB77DBD8512}" srcId="{E315103B-EFC8-4723-84F9-BB3E32B3B769}" destId="{777F26D1-C46B-496D-9414-BD30C7694858}" srcOrd="0" destOrd="0" parTransId="{19D6F6DC-D96D-465B-9FA7-8B3B96F601A6}" sibTransId="{70524200-9EDA-4EE7-AC11-E6D0FE80A3AB}"/>
    <dgm:cxn modelId="{33669DD5-B15F-449A-B2C9-64136820B736}" srcId="{6C2FCD77-B394-48C7-A0BD-AD84609AA7E3}" destId="{7D26B791-8ACB-4FAB-B224-A90A327A035C}" srcOrd="0" destOrd="0" parTransId="{DFE20779-0548-4995-9905-74D34914C334}" sibTransId="{731A1EE9-682B-44DC-822E-F9E3A7107C9E}"/>
    <dgm:cxn modelId="{AF4CFF2B-1EAB-4C64-8E8A-CC2DDAC6E2AD}" srcId="{777F26D1-C46B-496D-9414-BD30C7694858}" destId="{3296A9AB-6E90-442B-941F-B4511C1037BE}" srcOrd="0" destOrd="0" parTransId="{261FB6EB-EBEF-4D2C-A042-9905777FCD7E}" sibTransId="{5A5CF43D-4B62-4931-B4F5-1C5C5A0D566B}"/>
    <dgm:cxn modelId="{C2B6308E-CCE7-48D3-B27D-A915CB81FFEA}" srcId="{5EF0F003-A8ED-44F1-A1EB-3BBE89D08FE6}" destId="{747A60B5-EC51-4E42-A976-574F2B0BF45C}" srcOrd="1" destOrd="0" parTransId="{0A412D03-8562-4B37-8AC4-5F81D6141750}" sibTransId="{96995B56-9125-4D8A-88BB-DC64266BD06D}"/>
    <dgm:cxn modelId="{2BE63488-DDC5-4123-B947-D26A33120755}" srcId="{E315103B-EFC8-4723-84F9-BB3E32B3B769}" destId="{5EF0F003-A8ED-44F1-A1EB-3BBE89D08FE6}" srcOrd="2" destOrd="0" parTransId="{BF0AC8F5-D64C-4832-BCA5-6FB13EFCB97F}" sibTransId="{8A19E3ED-11A3-493D-8C92-695319485768}"/>
    <dgm:cxn modelId="{C0FF90AC-70A7-425B-977A-7CA6F39406AB}" srcId="{777F26D1-C46B-496D-9414-BD30C7694858}" destId="{F6F24562-727D-44BB-885F-0B6C4B8508F2}" srcOrd="1" destOrd="0" parTransId="{444EC9FA-9169-4BC0-AABB-D92ECE2640EC}" sibTransId="{EEA97027-D5BF-4A7C-B0E7-7FC3A9A6723C}"/>
    <dgm:cxn modelId="{E5425CBF-F082-49FC-95DA-F7F9ABDCD24E}" srcId="{E315103B-EFC8-4723-84F9-BB3E32B3B769}" destId="{6C2FCD77-B394-48C7-A0BD-AD84609AA7E3}" srcOrd="1" destOrd="0" parTransId="{639C73AD-302E-4F0F-8057-5D1BD3D76DC4}" sibTransId="{042D6BFE-02CE-4866-B8B2-0F3340FBC729}"/>
    <dgm:cxn modelId="{994DF460-E488-764A-B2B3-5C11C2987681}" type="presOf" srcId="{488D3395-AA07-41F7-B42E-4798A55D1339}" destId="{C1913664-5757-4394-A978-8EE252DD72B7}" srcOrd="0" destOrd="2" presId="urn:microsoft.com/office/officeart/2005/8/layout/hList1"/>
    <dgm:cxn modelId="{E7291174-FEA6-304C-A0D1-8B3E3DB8A852}" type="presOf" srcId="{7D26B791-8ACB-4FAB-B224-A90A327A035C}" destId="{2868FEEA-061B-4C44-80D0-00EA9CE9B9BE}" srcOrd="0" destOrd="0" presId="urn:microsoft.com/office/officeart/2005/8/layout/hList1"/>
    <dgm:cxn modelId="{E38C1A15-3DB5-4D7C-8521-C38F459F539E}" srcId="{6C2FCD77-B394-48C7-A0BD-AD84609AA7E3}" destId="{5A93D55F-CBBC-4FCF-960E-2E3D0E2D625F}" srcOrd="1" destOrd="0" parTransId="{C7B63E88-5790-41E0-A1C3-FDF59BCC34EC}" sibTransId="{4F342DE2-326D-46EF-840F-E15691AD1064}"/>
    <dgm:cxn modelId="{E1EA2AF1-D803-0E4E-969F-8713E681280E}" type="presOf" srcId="{1B1C9FFA-C395-4053-922A-8ACB71CCE1DE}" destId="{46CE80EF-3C63-4ACC-8630-9F9C2527360E}" srcOrd="0" destOrd="0" presId="urn:microsoft.com/office/officeart/2005/8/layout/hList1"/>
    <dgm:cxn modelId="{96663C1E-2A62-4447-9F69-5A6440CCAE15}" type="presOf" srcId="{6C2FCD77-B394-48C7-A0BD-AD84609AA7E3}" destId="{C77F4286-8454-4A7B-91EC-DEED642BA453}" srcOrd="0" destOrd="0" presId="urn:microsoft.com/office/officeart/2005/8/layout/hList1"/>
    <dgm:cxn modelId="{9E2DC5EF-0635-ED4C-B9B1-D58FAFD42C76}" type="presOf" srcId="{5A93D55F-CBBC-4FCF-960E-2E3D0E2D625F}" destId="{2868FEEA-061B-4C44-80D0-00EA9CE9B9BE}" srcOrd="0" destOrd="1" presId="urn:microsoft.com/office/officeart/2005/8/layout/hList1"/>
    <dgm:cxn modelId="{7AE7930E-150E-774B-91AE-4FF35522F380}" type="presOf" srcId="{5EF0F003-A8ED-44F1-A1EB-3BBE89D08FE6}" destId="{EFD8A83E-E601-4067-8D69-24639987D859}" srcOrd="0" destOrd="0" presId="urn:microsoft.com/office/officeart/2005/8/layout/hList1"/>
    <dgm:cxn modelId="{39B8973F-79D7-1447-9B57-13FDC21EC01D}" type="presOf" srcId="{747A60B5-EC51-4E42-A976-574F2B0BF45C}" destId="{46CE80EF-3C63-4ACC-8630-9F9C2527360E}" srcOrd="0" destOrd="1" presId="urn:microsoft.com/office/officeart/2005/8/layout/hList1"/>
    <dgm:cxn modelId="{975F164A-F5CC-074E-A80C-AA6F3364CD10}" type="presOf" srcId="{B6E32704-A673-40DA-AFFE-66F39034B744}" destId="{2868FEEA-061B-4C44-80D0-00EA9CE9B9BE}" srcOrd="0" destOrd="2" presId="urn:microsoft.com/office/officeart/2005/8/layout/hList1"/>
    <dgm:cxn modelId="{9F8A9A80-66D4-6F40-9E61-FAEC672A1E4C}" type="presOf" srcId="{F6F24562-727D-44BB-885F-0B6C4B8508F2}" destId="{C1913664-5757-4394-A978-8EE252DD72B7}" srcOrd="0" destOrd="1" presId="urn:microsoft.com/office/officeart/2005/8/layout/hList1"/>
    <dgm:cxn modelId="{31E955F7-FCB9-4311-AEDE-CF3F0585636B}" srcId="{5EF0F003-A8ED-44F1-A1EB-3BBE89D08FE6}" destId="{1B1C9FFA-C395-4053-922A-8ACB71CCE1DE}" srcOrd="0" destOrd="0" parTransId="{7A3236D4-113D-4C0D-8E09-7EC2CF323193}" sibTransId="{C71A0643-55B7-4F06-8CAF-099362711628}"/>
    <dgm:cxn modelId="{E048E1B4-8315-2C43-9DFA-8F5A3B27878D}" type="presOf" srcId="{E315103B-EFC8-4723-84F9-BB3E32B3B769}" destId="{47C09D37-13E6-4886-AD7B-DB3659091024}" srcOrd="0" destOrd="0" presId="urn:microsoft.com/office/officeart/2005/8/layout/hList1"/>
    <dgm:cxn modelId="{0C93D4F6-D706-B040-AB16-C795A0B30559}" type="presOf" srcId="{777F26D1-C46B-496D-9414-BD30C7694858}" destId="{30CEF7E5-F3FA-40EC-9365-2B37A9C0817D}" srcOrd="0" destOrd="0" presId="urn:microsoft.com/office/officeart/2005/8/layout/hList1"/>
    <dgm:cxn modelId="{7BA0734B-A6A5-5640-B2F1-AC42D1E977BC}" type="presOf" srcId="{3296A9AB-6E90-442B-941F-B4511C1037BE}" destId="{C1913664-5757-4394-A978-8EE252DD72B7}" srcOrd="0" destOrd="0" presId="urn:microsoft.com/office/officeart/2005/8/layout/hList1"/>
    <dgm:cxn modelId="{C3D64304-22EA-46E5-97B9-10DCF8E55350}" srcId="{6C2FCD77-B394-48C7-A0BD-AD84609AA7E3}" destId="{B6E32704-A673-40DA-AFFE-66F39034B744}" srcOrd="2" destOrd="0" parTransId="{5949713A-E73D-4E87-B9E1-96CFE5836662}" sibTransId="{73DFCEE1-56C9-4D4D-B2DD-D4BD605B3E91}"/>
    <dgm:cxn modelId="{FFF38640-391E-9B4E-AB57-99D5A3029807}" type="presParOf" srcId="{47C09D37-13E6-4886-AD7B-DB3659091024}" destId="{1418EED7-BBDE-49E1-8D48-EB5A747B0DCC}" srcOrd="0" destOrd="0" presId="urn:microsoft.com/office/officeart/2005/8/layout/hList1"/>
    <dgm:cxn modelId="{1DCB1BE9-7CDB-DA4D-A8F8-882E2DA52201}" type="presParOf" srcId="{1418EED7-BBDE-49E1-8D48-EB5A747B0DCC}" destId="{30CEF7E5-F3FA-40EC-9365-2B37A9C0817D}" srcOrd="0" destOrd="0" presId="urn:microsoft.com/office/officeart/2005/8/layout/hList1"/>
    <dgm:cxn modelId="{1765D97B-B0EA-7649-9111-DD595DC99DE3}" type="presParOf" srcId="{1418EED7-BBDE-49E1-8D48-EB5A747B0DCC}" destId="{C1913664-5757-4394-A978-8EE252DD72B7}" srcOrd="1" destOrd="0" presId="urn:microsoft.com/office/officeart/2005/8/layout/hList1"/>
    <dgm:cxn modelId="{1C533F44-8F0E-B14C-A159-B502D8C42EE7}" type="presParOf" srcId="{47C09D37-13E6-4886-AD7B-DB3659091024}" destId="{627CF7E8-8BF4-4B52-98CD-110A7A098E81}" srcOrd="1" destOrd="0" presId="urn:microsoft.com/office/officeart/2005/8/layout/hList1"/>
    <dgm:cxn modelId="{B598BEDD-56D9-5740-B46F-F2A8469E118C}" type="presParOf" srcId="{47C09D37-13E6-4886-AD7B-DB3659091024}" destId="{1BB93D80-1EA3-42B4-9CE0-8012DF3D757D}" srcOrd="2" destOrd="0" presId="urn:microsoft.com/office/officeart/2005/8/layout/hList1"/>
    <dgm:cxn modelId="{A417AB64-6708-8147-B2A4-863494057097}" type="presParOf" srcId="{1BB93D80-1EA3-42B4-9CE0-8012DF3D757D}" destId="{C77F4286-8454-4A7B-91EC-DEED642BA453}" srcOrd="0" destOrd="0" presId="urn:microsoft.com/office/officeart/2005/8/layout/hList1"/>
    <dgm:cxn modelId="{0EC156AE-3D72-5144-B41F-8F2D6A162B0F}" type="presParOf" srcId="{1BB93D80-1EA3-42B4-9CE0-8012DF3D757D}" destId="{2868FEEA-061B-4C44-80D0-00EA9CE9B9BE}" srcOrd="1" destOrd="0" presId="urn:microsoft.com/office/officeart/2005/8/layout/hList1"/>
    <dgm:cxn modelId="{1C146E3F-4319-0546-96F9-B9388D8A32F5}" type="presParOf" srcId="{47C09D37-13E6-4886-AD7B-DB3659091024}" destId="{1E8E70AA-37C3-4316-9E55-4D04E5F4ABA6}" srcOrd="3" destOrd="0" presId="urn:microsoft.com/office/officeart/2005/8/layout/hList1"/>
    <dgm:cxn modelId="{591BB772-E699-E14F-8701-2A23213345AE}" type="presParOf" srcId="{47C09D37-13E6-4886-AD7B-DB3659091024}" destId="{C8795273-3F47-4C80-BEB2-92B679DAB9C4}" srcOrd="4" destOrd="0" presId="urn:microsoft.com/office/officeart/2005/8/layout/hList1"/>
    <dgm:cxn modelId="{CC2BC62B-696E-2F48-9D63-696FA0E9934D}" type="presParOf" srcId="{C8795273-3F47-4C80-BEB2-92B679DAB9C4}" destId="{EFD8A83E-E601-4067-8D69-24639987D859}" srcOrd="0" destOrd="0" presId="urn:microsoft.com/office/officeart/2005/8/layout/hList1"/>
    <dgm:cxn modelId="{8E08EB5E-0842-C746-B7F1-91AD00B15EA0}" type="presParOf" srcId="{C8795273-3F47-4C80-BEB2-92B679DAB9C4}" destId="{46CE80EF-3C63-4ACC-8630-9F9C252736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4A623-509D-D340-B558-644866AA3A16}">
      <dsp:nvSpPr>
        <dsp:cNvPr id="0" name=""/>
        <dsp:cNvSpPr/>
      </dsp:nvSpPr>
      <dsp:spPr>
        <a:xfrm>
          <a:off x="914399" y="0"/>
          <a:ext cx="10363199" cy="495689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71768C-4E1C-8E45-98AA-75A076DE6CAD}">
      <dsp:nvSpPr>
        <dsp:cNvPr id="0" name=""/>
        <dsp:cNvSpPr/>
      </dsp:nvSpPr>
      <dsp:spPr>
        <a:xfrm>
          <a:off x="1994" y="770638"/>
          <a:ext cx="2353865" cy="34156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0000"/>
              </a:solidFill>
              <a:latin typeface="Times New Roman"/>
              <a:cs typeface="Times New Roman"/>
            </a:rPr>
            <a:t>ГОС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0000"/>
              </a:solidFill>
              <a:latin typeface="Times New Roman"/>
              <a:cs typeface="Times New Roman"/>
            </a:rPr>
            <a:t>Блок</a:t>
          </a:r>
          <a:r>
            <a:rPr lang="ru-RU" sz="1800" kern="1200" baseline="0" dirty="0">
              <a:solidFill>
                <a:srgbClr val="000000"/>
              </a:solidFill>
              <a:latin typeface="Times New Roman"/>
              <a:cs typeface="Times New Roman"/>
            </a:rPr>
            <a:t> Гуманитарных и социально-экономических дисциплин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>
              <a:solidFill>
                <a:srgbClr val="000000"/>
              </a:solidFill>
              <a:latin typeface="Times New Roman"/>
              <a:cs typeface="Times New Roman"/>
            </a:rPr>
            <a:t>Экономика</a:t>
          </a:r>
          <a:r>
            <a:rPr lang="ru-RU" sz="1800" b="1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endParaRPr lang="ru-RU" sz="1800" b="1" kern="1200" dirty="0">
            <a:solidFill>
              <a:srgbClr val="000000"/>
            </a:solidFill>
          </a:endParaRPr>
        </a:p>
      </dsp:txBody>
      <dsp:txXfrm>
        <a:off x="116900" y="885544"/>
        <a:ext cx="2124053" cy="3185807"/>
      </dsp:txXfrm>
    </dsp:sp>
    <dsp:sp modelId="{8181B6A7-55FA-054D-AB39-A42AE7ABD11C}">
      <dsp:nvSpPr>
        <dsp:cNvPr id="0" name=""/>
        <dsp:cNvSpPr/>
      </dsp:nvSpPr>
      <dsp:spPr>
        <a:xfrm>
          <a:off x="2748171" y="819166"/>
          <a:ext cx="2998306" cy="3318563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0000"/>
              </a:solidFill>
              <a:latin typeface="Times New Roman"/>
              <a:cs typeface="Times New Roman"/>
            </a:rPr>
            <a:t>ФГОС ВПО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Компетентностный</a:t>
          </a:r>
          <a:r>
            <a:rPr lang="ru-RU" sz="1800" kern="1200" dirty="0">
              <a:solidFill>
                <a:srgbClr val="000000"/>
              </a:solidFill>
              <a:latin typeface="Times New Roman"/>
              <a:cs typeface="Times New Roman"/>
            </a:rPr>
            <a:t> подход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0000"/>
              </a:solidFill>
              <a:latin typeface="Times New Roman"/>
              <a:cs typeface="Times New Roman"/>
            </a:rPr>
            <a:t>Цикл ГСЭ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0000"/>
              </a:solidFill>
              <a:latin typeface="Times New Roman"/>
              <a:cs typeface="Times New Roman"/>
            </a:rPr>
            <a:t>«Экономическая теория»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894536" y="965531"/>
        <a:ext cx="2705576" cy="3025833"/>
      </dsp:txXfrm>
    </dsp:sp>
    <dsp:sp modelId="{4B2A14F8-EF12-EE44-BB5C-24EE87BB40B4}">
      <dsp:nvSpPr>
        <dsp:cNvPr id="0" name=""/>
        <dsp:cNvSpPr/>
      </dsp:nvSpPr>
      <dsp:spPr>
        <a:xfrm>
          <a:off x="6138788" y="576546"/>
          <a:ext cx="3034438" cy="3803803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0000"/>
              </a:solidFill>
              <a:latin typeface="Times New Roman"/>
              <a:cs typeface="Times New Roman"/>
            </a:rPr>
            <a:t>ФГОС ВО 3+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>
              <a:solidFill>
                <a:srgbClr val="000000"/>
              </a:solidFill>
            </a:rPr>
            <a:t>Компетентностный</a:t>
          </a:r>
          <a:r>
            <a:rPr lang="ru-RU" sz="1600" kern="1200" dirty="0">
              <a:solidFill>
                <a:srgbClr val="000000"/>
              </a:solidFill>
            </a:rPr>
            <a:t> подход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0000"/>
              </a:solidFill>
              <a:latin typeface="Times New Roman"/>
              <a:ea typeface="Arial" charset="0"/>
              <a:cs typeface="Times New Roman"/>
            </a:rPr>
            <a:t>Общекультурная компетенция: «способность использовать основы экономических знаний в различных сферах деятельности»</a:t>
          </a:r>
          <a:endParaRPr lang="ru-RU" sz="1600" kern="1200" dirty="0">
            <a:solidFill>
              <a:srgbClr val="000000"/>
            </a:solidFill>
          </a:endParaRPr>
        </a:p>
      </dsp:txBody>
      <dsp:txXfrm>
        <a:off x="6286917" y="724675"/>
        <a:ext cx="2738180" cy="3507545"/>
      </dsp:txXfrm>
    </dsp:sp>
    <dsp:sp modelId="{B38CDA16-9AD6-564C-9748-43089FCE3C02}">
      <dsp:nvSpPr>
        <dsp:cNvPr id="0" name=""/>
        <dsp:cNvSpPr/>
      </dsp:nvSpPr>
      <dsp:spPr>
        <a:xfrm>
          <a:off x="9565538" y="1353450"/>
          <a:ext cx="2624465" cy="224999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0000"/>
              </a:solidFill>
              <a:latin typeface="Times New Roman"/>
              <a:cs typeface="Times New Roman"/>
            </a:rPr>
            <a:t>ФГОС ВО 3++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Экономическая </a:t>
          </a:r>
          <a:r>
            <a:rPr lang="ru-RU" sz="1800" kern="1200" dirty="0">
              <a:solidFill>
                <a:srgbClr val="000000"/>
              </a:solidFill>
              <a:latin typeface="Times New Roman"/>
              <a:cs typeface="Times New Roman"/>
            </a:rPr>
            <a:t>культура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0000"/>
              </a:solidFill>
              <a:latin typeface="Times New Roman"/>
              <a:cs typeface="Times New Roman"/>
            </a:rPr>
            <a:t>Правовая </a:t>
          </a:r>
          <a:r>
            <a:rPr lang="ru-RU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культура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??? </a:t>
          </a:r>
          <a:endParaRPr lang="ru-RU" sz="1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9675374" y="1463286"/>
        <a:ext cx="2404793" cy="2030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66EFF-70ED-CA4C-BFF2-558B5D64AC9A}">
      <dsp:nvSpPr>
        <dsp:cNvPr id="0" name=""/>
        <dsp:cNvSpPr/>
      </dsp:nvSpPr>
      <dsp:spPr>
        <a:xfrm>
          <a:off x="1681139" y="2047591"/>
          <a:ext cx="3097552" cy="307172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/>
              <a:ea typeface="Arial" charset="0"/>
              <a:cs typeface="Times New Roman"/>
            </a:rPr>
            <a:t>способность использовать основы экономических знаний в различных сферах деятельности (ОК 3)</a:t>
          </a:r>
          <a:endParaRPr lang="ru-RU" sz="2000" kern="1200" dirty="0">
            <a:latin typeface="Times New Roman"/>
            <a:cs typeface="Times New Roman"/>
          </a:endParaRPr>
        </a:p>
      </dsp:txBody>
      <dsp:txXfrm>
        <a:off x="2176748" y="2047591"/>
        <a:ext cx="2601943" cy="3071725"/>
      </dsp:txXfrm>
    </dsp:sp>
    <dsp:sp modelId="{7461CEEB-E079-5146-B88C-645CA95657B1}">
      <dsp:nvSpPr>
        <dsp:cNvPr id="0" name=""/>
        <dsp:cNvSpPr/>
      </dsp:nvSpPr>
      <dsp:spPr>
        <a:xfrm>
          <a:off x="82699" y="4473"/>
          <a:ext cx="3572716" cy="20650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tx1"/>
              </a:solidFill>
              <a:latin typeface="Times New Roman"/>
              <a:cs typeface="Times New Roman"/>
            </a:rPr>
            <a:t>ФГ</a:t>
          </a:r>
          <a:r>
            <a:rPr lang="ru-RU" sz="4400" kern="1200" dirty="0" smtClean="0">
              <a:solidFill>
                <a:srgbClr val="000000"/>
              </a:solidFill>
              <a:latin typeface="Times New Roman"/>
              <a:cs typeface="Times New Roman"/>
            </a:rPr>
            <a:t>ОС</a:t>
          </a:r>
          <a:r>
            <a:rPr lang="ru-RU" sz="4400" kern="1200" dirty="0" smtClean="0">
              <a:latin typeface="Times New Roman"/>
              <a:cs typeface="Times New Roman"/>
            </a:rPr>
            <a:t> </a:t>
          </a:r>
          <a:r>
            <a:rPr lang="ru-RU" sz="4400" kern="1200" dirty="0" smtClean="0">
              <a:solidFill>
                <a:srgbClr val="000000"/>
              </a:solidFill>
              <a:latin typeface="Times New Roman"/>
              <a:cs typeface="Times New Roman"/>
            </a:rPr>
            <a:t>ВО 3+</a:t>
          </a:r>
          <a:endParaRPr lang="ru-RU" sz="4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605911" y="306890"/>
        <a:ext cx="2526292" cy="1460200"/>
      </dsp:txXfrm>
    </dsp:sp>
    <dsp:sp modelId="{766E7FDA-EC12-1742-BC9B-2753952257B2}">
      <dsp:nvSpPr>
        <dsp:cNvPr id="0" name=""/>
        <dsp:cNvSpPr/>
      </dsp:nvSpPr>
      <dsp:spPr>
        <a:xfrm>
          <a:off x="8332694" y="2079019"/>
          <a:ext cx="3097552" cy="2872040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/>
              <a:cs typeface="Times New Roman"/>
            </a:rPr>
            <a:t>Способность принимать обоснованные экономические решения в различных областях жизнедеятельности (УК)</a:t>
          </a:r>
          <a:endParaRPr lang="ru-RU" sz="2000" kern="1200" dirty="0">
            <a:latin typeface="Times New Roman"/>
            <a:cs typeface="Times New Roman"/>
          </a:endParaRPr>
        </a:p>
      </dsp:txBody>
      <dsp:txXfrm>
        <a:off x="8828303" y="2079019"/>
        <a:ext cx="2601943" cy="2872040"/>
      </dsp:txXfrm>
    </dsp:sp>
    <dsp:sp modelId="{A052F3CD-536A-7D40-964E-E18EC4D7BC06}">
      <dsp:nvSpPr>
        <dsp:cNvPr id="0" name=""/>
        <dsp:cNvSpPr/>
      </dsp:nvSpPr>
      <dsp:spPr>
        <a:xfrm>
          <a:off x="6438796" y="0"/>
          <a:ext cx="3769184" cy="2065034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rgbClr val="000000"/>
              </a:solidFill>
              <a:latin typeface="Times New Roman"/>
              <a:cs typeface="Times New Roman"/>
            </a:rPr>
            <a:t>ФГОС ВО 3++</a:t>
          </a:r>
          <a:endParaRPr lang="ru-RU" sz="4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6990780" y="302417"/>
        <a:ext cx="2665216" cy="1460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54D26-C090-4A49-A887-E56B297A787E}">
      <dsp:nvSpPr>
        <dsp:cNvPr id="0" name=""/>
        <dsp:cNvSpPr/>
      </dsp:nvSpPr>
      <dsp:spPr>
        <a:xfrm rot="5400000">
          <a:off x="5837605" y="-3276204"/>
          <a:ext cx="2631335" cy="924950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>
            <a:latin typeface="Times New Roman"/>
            <a:cs typeface="Times New Roman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/>
              <a:cs typeface="Times New Roman"/>
            </a:rPr>
            <a:t>«Способность принимать обоснованные экономические решения в различных областях жизнедеятельности»: </a:t>
          </a:r>
          <a:r>
            <a:rPr lang="ru-RU" sz="2400" b="1" kern="1200" dirty="0">
              <a:latin typeface="Times New Roman"/>
              <a:cs typeface="Times New Roman"/>
            </a:rPr>
            <a:t>экономически, финансово грамотное поведение индивида как гражданина вне зависимости от его профессиональной деятельности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/>
              <a:cs typeface="Times New Roman"/>
            </a:rPr>
            <a:t>Обязательные </a:t>
          </a:r>
          <a:r>
            <a:rPr lang="ru-RU" sz="2400" kern="1200" dirty="0" smtClean="0">
              <a:latin typeface="Times New Roman"/>
              <a:cs typeface="Times New Roman"/>
            </a:rPr>
            <a:t>дисциплины/модули</a:t>
          </a:r>
          <a:endParaRPr lang="ru-RU" sz="2400" kern="1200" dirty="0">
            <a:latin typeface="Times New Roman"/>
            <a:cs typeface="Times New Roman"/>
          </a:endParaRPr>
        </a:p>
      </dsp:txBody>
      <dsp:txXfrm rot="-5400000">
        <a:off x="2528522" y="161330"/>
        <a:ext cx="9121052" cy="2374433"/>
      </dsp:txXfrm>
    </dsp:sp>
    <dsp:sp modelId="{F3BE0743-83E1-BA48-8B9A-BCD9CF6AAE9C}">
      <dsp:nvSpPr>
        <dsp:cNvPr id="0" name=""/>
        <dsp:cNvSpPr/>
      </dsp:nvSpPr>
      <dsp:spPr>
        <a:xfrm flipH="1">
          <a:off x="169360" y="2050"/>
          <a:ext cx="2309566" cy="27586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/>
              <a:cs typeface="Times New Roman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универсальные</a:t>
          </a:r>
          <a:endParaRPr lang="ru-RU" sz="2000" b="1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82104" y="114794"/>
        <a:ext cx="2084078" cy="2533184"/>
      </dsp:txXfrm>
    </dsp:sp>
    <dsp:sp modelId="{34F68C7C-3E41-9C4E-9505-BD93AFAD45A1}">
      <dsp:nvSpPr>
        <dsp:cNvPr id="0" name=""/>
        <dsp:cNvSpPr/>
      </dsp:nvSpPr>
      <dsp:spPr>
        <a:xfrm rot="5400000">
          <a:off x="6050692" y="-208212"/>
          <a:ext cx="2632811" cy="8821853"/>
        </a:xfrm>
        <a:prstGeom prst="round2SameRect">
          <a:avLst/>
        </a:prstGeom>
        <a:solidFill>
          <a:schemeClr val="accent2">
            <a:tint val="40000"/>
            <a:alpha val="90000"/>
            <a:hueOff val="-849227"/>
            <a:satOff val="-75346"/>
            <a:lumOff val="-7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/>
            <a:cs typeface="Times New Roman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/>
              <a:cs typeface="Times New Roman"/>
            </a:rPr>
            <a:t>Виды деятельности: организационно</a:t>
          </a:r>
          <a:r>
            <a:rPr lang="ru-RU" sz="2400" kern="1200" dirty="0">
              <a:latin typeface="Times New Roman"/>
              <a:cs typeface="Times New Roman"/>
            </a:rPr>
            <a:t>-управленческий, предпринимательский,  инновационный, проектный и т.п. 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/>
              <a:cs typeface="Times New Roman"/>
            </a:rPr>
            <a:t>Дисциплины/модули </a:t>
          </a:r>
          <a:r>
            <a:rPr lang="ru-RU" sz="2400" kern="1200" dirty="0">
              <a:latin typeface="Times New Roman"/>
              <a:cs typeface="Times New Roman"/>
            </a:rPr>
            <a:t>по выбору студента</a:t>
          </a:r>
        </a:p>
      </dsp:txBody>
      <dsp:txXfrm rot="-5400000">
        <a:off x="2956172" y="3014831"/>
        <a:ext cx="8693330" cy="2375765"/>
      </dsp:txXfrm>
    </dsp:sp>
    <dsp:sp modelId="{C9E35322-82F1-374A-8448-E98E285785C6}">
      <dsp:nvSpPr>
        <dsp:cNvPr id="0" name=""/>
        <dsp:cNvSpPr/>
      </dsp:nvSpPr>
      <dsp:spPr>
        <a:xfrm>
          <a:off x="0" y="2957107"/>
          <a:ext cx="2939306" cy="254354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0000"/>
              </a:solidFill>
              <a:latin typeface="Times New Roman"/>
              <a:cs typeface="Times New Roman"/>
            </a:rPr>
            <a:t>профессиональные</a:t>
          </a:r>
        </a:p>
      </dsp:txBody>
      <dsp:txXfrm>
        <a:off x="124166" y="3081273"/>
        <a:ext cx="2690974" cy="22952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5A634-8C9C-4F74-83D3-EFA06EAF402E}">
      <dsp:nvSpPr>
        <dsp:cNvPr id="0" name=""/>
        <dsp:cNvSpPr/>
      </dsp:nvSpPr>
      <dsp:spPr>
        <a:xfrm rot="21300000">
          <a:off x="30535" y="2143091"/>
          <a:ext cx="9889379" cy="1132483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E0CAA-2502-47C6-8181-5958F4972EE2}">
      <dsp:nvSpPr>
        <dsp:cNvPr id="0" name=""/>
        <dsp:cNvSpPr/>
      </dsp:nvSpPr>
      <dsp:spPr>
        <a:xfrm>
          <a:off x="1194054" y="270933"/>
          <a:ext cx="2985135" cy="2167466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127C9-39FA-41DF-B10C-5F043F41E25C}">
      <dsp:nvSpPr>
        <dsp:cNvPr id="0" name=""/>
        <dsp:cNvSpPr/>
      </dsp:nvSpPr>
      <dsp:spPr>
        <a:xfrm>
          <a:off x="4255385" y="285754"/>
          <a:ext cx="5174234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/>
              <a:cs typeface="Times New Roman"/>
            </a:rPr>
            <a:t>Модуль, обеспечивающий формирование УК</a:t>
          </a:r>
          <a:endParaRPr lang="ru-RU" sz="2500" b="1" kern="1200" dirty="0">
            <a:latin typeface="Times New Roman"/>
            <a:cs typeface="Times New Roman"/>
          </a:endParaRPr>
        </a:p>
      </dsp:txBody>
      <dsp:txXfrm>
        <a:off x="4255385" y="285754"/>
        <a:ext cx="5174234" cy="2275840"/>
      </dsp:txXfrm>
    </dsp:sp>
    <dsp:sp modelId="{A142CBC6-F409-4A45-AFF1-924300360619}">
      <dsp:nvSpPr>
        <dsp:cNvPr id="0" name=""/>
        <dsp:cNvSpPr/>
      </dsp:nvSpPr>
      <dsp:spPr>
        <a:xfrm>
          <a:off x="5771261" y="2980266"/>
          <a:ext cx="2985135" cy="2167466"/>
        </a:xfrm>
        <a:prstGeom prst="upArrow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DEAB6-9750-45B2-8A99-85B0F2C65BBA}">
      <dsp:nvSpPr>
        <dsp:cNvPr id="0" name=""/>
        <dsp:cNvSpPr/>
      </dsp:nvSpPr>
      <dsp:spPr>
        <a:xfrm>
          <a:off x="1492567" y="3142826"/>
          <a:ext cx="3184144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smtClean="0">
              <a:latin typeface="Times New Roman"/>
              <a:cs typeface="Times New Roman"/>
            </a:rPr>
            <a:t>дисциплина «Экономика»</a:t>
          </a:r>
          <a:endParaRPr lang="ru-RU" sz="3400" b="1" kern="1200" dirty="0">
            <a:latin typeface="Times New Roman"/>
            <a:cs typeface="Times New Roman"/>
          </a:endParaRPr>
        </a:p>
      </dsp:txBody>
      <dsp:txXfrm>
        <a:off x="1492567" y="3142826"/>
        <a:ext cx="3184144" cy="2275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EF7E5-F3FA-40EC-9365-2B37A9C0817D}">
      <dsp:nvSpPr>
        <dsp:cNvPr id="0" name=""/>
        <dsp:cNvSpPr/>
      </dsp:nvSpPr>
      <dsp:spPr>
        <a:xfrm>
          <a:off x="2965920" y="2159116"/>
          <a:ext cx="2516444" cy="69075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rgbClr val="000000"/>
              </a:solidFill>
              <a:latin typeface="Times New Roman"/>
              <a:cs typeface="Times New Roman"/>
            </a:rPr>
            <a:t>«</a:t>
          </a:r>
          <a:r>
            <a:rPr lang="ru-RU" sz="1900" b="1" kern="1200" dirty="0">
              <a:solidFill>
                <a:srgbClr val="000000"/>
              </a:solidFill>
              <a:latin typeface="Times New Roman"/>
              <a:cs typeface="Times New Roman"/>
            </a:rPr>
            <a:t>Финансовая</a:t>
          </a:r>
          <a:r>
            <a:rPr lang="ru-RU" sz="1900" kern="1200" dirty="0">
              <a:solidFill>
                <a:srgbClr val="000000"/>
              </a:solidFill>
              <a:latin typeface="Times New Roman"/>
              <a:cs typeface="Times New Roman"/>
            </a:rPr>
            <a:t>» </a:t>
          </a:r>
          <a:r>
            <a:rPr lang="ru-RU" sz="1900" b="1" kern="1200" dirty="0">
              <a:solidFill>
                <a:srgbClr val="000000"/>
              </a:solidFill>
              <a:latin typeface="Times New Roman"/>
              <a:cs typeface="Times New Roman"/>
            </a:rPr>
            <a:t>часть</a:t>
          </a:r>
        </a:p>
      </dsp:txBody>
      <dsp:txXfrm>
        <a:off x="2965920" y="2159116"/>
        <a:ext cx="2516444" cy="690755"/>
      </dsp:txXfrm>
    </dsp:sp>
    <dsp:sp modelId="{C1913664-5757-4394-A978-8EE252DD72B7}">
      <dsp:nvSpPr>
        <dsp:cNvPr id="0" name=""/>
        <dsp:cNvSpPr/>
      </dsp:nvSpPr>
      <dsp:spPr>
        <a:xfrm>
          <a:off x="2965920" y="2920433"/>
          <a:ext cx="2516444" cy="2170951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latin typeface="Times New Roman"/>
              <a:cs typeface="Times New Roman"/>
            </a:rPr>
            <a:t>Что надо учесть (основные разделы)?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latin typeface="Times New Roman"/>
              <a:cs typeface="Times New Roman"/>
            </a:rPr>
            <a:t>О чем это…?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latin typeface="Times New Roman"/>
              <a:cs typeface="Times New Roman"/>
            </a:rPr>
            <a:t>На каком уровне я…?</a:t>
          </a:r>
        </a:p>
      </dsp:txBody>
      <dsp:txXfrm>
        <a:off x="2965920" y="2920433"/>
        <a:ext cx="2516444" cy="2170951"/>
      </dsp:txXfrm>
    </dsp:sp>
    <dsp:sp modelId="{C77F4286-8454-4A7B-91EC-DEED642BA453}">
      <dsp:nvSpPr>
        <dsp:cNvPr id="0" name=""/>
        <dsp:cNvSpPr/>
      </dsp:nvSpPr>
      <dsp:spPr>
        <a:xfrm>
          <a:off x="105553" y="2159123"/>
          <a:ext cx="2516444" cy="69075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rgbClr val="000000"/>
              </a:solidFill>
              <a:latin typeface="Times New Roman"/>
              <a:cs typeface="Times New Roman"/>
            </a:rPr>
            <a:t>Методическая</a:t>
          </a:r>
          <a:r>
            <a:rPr lang="ru-RU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900" b="1" kern="1200" dirty="0">
              <a:solidFill>
                <a:srgbClr val="000000"/>
              </a:solidFill>
              <a:latin typeface="Times New Roman"/>
              <a:cs typeface="Times New Roman"/>
            </a:rPr>
            <a:t>часть</a:t>
          </a:r>
          <a:r>
            <a:rPr lang="ru-RU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</a:p>
      </dsp:txBody>
      <dsp:txXfrm>
        <a:off x="105553" y="2159123"/>
        <a:ext cx="2516444" cy="690755"/>
      </dsp:txXfrm>
    </dsp:sp>
    <dsp:sp modelId="{2868FEEA-061B-4C44-80D0-00EA9CE9B9BE}">
      <dsp:nvSpPr>
        <dsp:cNvPr id="0" name=""/>
        <dsp:cNvSpPr/>
      </dsp:nvSpPr>
      <dsp:spPr>
        <a:xfrm>
          <a:off x="105553" y="2892211"/>
          <a:ext cx="2516444" cy="2170951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err="1">
              <a:latin typeface="Times New Roman"/>
              <a:cs typeface="Times New Roman"/>
            </a:rPr>
            <a:t>Компетентностный</a:t>
          </a:r>
          <a:r>
            <a:rPr lang="ru-RU" sz="1900" kern="1200" dirty="0">
              <a:latin typeface="Times New Roman"/>
              <a:cs typeface="Times New Roman"/>
            </a:rPr>
            <a:t> подход (ФГОС, </a:t>
          </a:r>
          <a:r>
            <a:rPr lang="en-US" sz="1900" kern="1200" dirty="0">
              <a:latin typeface="Times New Roman"/>
              <a:cs typeface="Times New Roman"/>
            </a:rPr>
            <a:t>G20)</a:t>
          </a:r>
          <a:r>
            <a:rPr lang="ru-RU" sz="1900" kern="1200" dirty="0">
              <a:latin typeface="Times New Roman"/>
              <a:cs typeface="Times New Roman"/>
            </a:rPr>
            <a:t>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latin typeface="Times New Roman"/>
              <a:cs typeface="Times New Roman"/>
            </a:rPr>
            <a:t>Как вписать в учебный план?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latin typeface="Times New Roman"/>
              <a:cs typeface="Times New Roman"/>
            </a:rPr>
            <a:t>Как преподавать (методики)?</a:t>
          </a:r>
        </a:p>
      </dsp:txBody>
      <dsp:txXfrm>
        <a:off x="105553" y="2892211"/>
        <a:ext cx="2516444" cy="2170951"/>
      </dsp:txXfrm>
    </dsp:sp>
    <dsp:sp modelId="{EFD8A83E-E601-4067-8D69-24639987D859}">
      <dsp:nvSpPr>
        <dsp:cNvPr id="0" name=""/>
        <dsp:cNvSpPr/>
      </dsp:nvSpPr>
      <dsp:spPr>
        <a:xfrm>
          <a:off x="5725956" y="2159123"/>
          <a:ext cx="2516444" cy="69075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rgbClr val="000000"/>
              </a:solidFill>
              <a:latin typeface="Times New Roman"/>
              <a:cs typeface="Times New Roman"/>
            </a:rPr>
            <a:t>Проектная</a:t>
          </a:r>
          <a:br>
            <a:rPr lang="ru-RU" sz="1900" b="1" kern="1200" dirty="0">
              <a:solidFill>
                <a:srgbClr val="000000"/>
              </a:solidFill>
              <a:latin typeface="Times New Roman"/>
              <a:cs typeface="Times New Roman"/>
            </a:rPr>
          </a:br>
          <a:r>
            <a:rPr lang="ru-RU" sz="19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900" b="1" kern="1200" dirty="0">
              <a:solidFill>
                <a:srgbClr val="000000"/>
              </a:solidFill>
              <a:latin typeface="Times New Roman"/>
              <a:cs typeface="Times New Roman"/>
            </a:rPr>
            <a:t>часть</a:t>
          </a:r>
        </a:p>
      </dsp:txBody>
      <dsp:txXfrm>
        <a:off x="5725956" y="2159123"/>
        <a:ext cx="2516444" cy="690755"/>
      </dsp:txXfrm>
    </dsp:sp>
    <dsp:sp modelId="{46CE80EF-3C63-4ACC-8630-9F9C2527360E}">
      <dsp:nvSpPr>
        <dsp:cNvPr id="0" name=""/>
        <dsp:cNvSpPr/>
      </dsp:nvSpPr>
      <dsp:spPr>
        <a:xfrm>
          <a:off x="5697747" y="2962767"/>
          <a:ext cx="2516444" cy="2170951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latin typeface="Times New Roman"/>
              <a:cs typeface="Times New Roman"/>
            </a:rPr>
            <a:t>Делаем программу для своего вуза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latin typeface="Times New Roman"/>
              <a:cs typeface="Times New Roman"/>
            </a:rPr>
            <a:t>Разрабатываем кейсы, задачи, тесты и т.п.</a:t>
          </a:r>
        </a:p>
      </dsp:txBody>
      <dsp:txXfrm>
        <a:off x="5697747" y="2962767"/>
        <a:ext cx="2516444" cy="2170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5A51B-5554-A24A-AB66-9172D88AAA82}" type="datetimeFigureOut">
              <a:rPr lang="ru-RU" smtClean="0"/>
              <a:t>23.01.20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504E9-8B2A-4A4E-8771-D9A2EB51D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4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92" y="8685559"/>
            <a:ext cx="2972498" cy="456981"/>
          </a:xfrm>
          <a:prstGeom prst="rect">
            <a:avLst/>
          </a:prstGeom>
        </p:spPr>
        <p:txBody>
          <a:bodyPr/>
          <a:lstStyle/>
          <a:p>
            <a:fld id="{788AC476-A6AD-2842-98C1-057708DC9E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8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Национальная</a:t>
            </a:r>
            <a:r>
              <a:rPr lang="ru-RU" baseline="0" dirty="0" smtClean="0"/>
              <a:t> стратегия, Дорожная карта, Цифровая экономика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CAC5-3BFE-9A41-A69D-FC817A77FD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3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CAC5-3BFE-9A41-A69D-FC817A77FDE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27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7D3C4-32FC-458D-9A75-630AD48059D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396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108</a:t>
            </a:r>
            <a:r>
              <a:rPr lang="ru-RU" baseline="0" dirty="0"/>
              <a:t> часов, 2 месяца, </a:t>
            </a:r>
            <a:r>
              <a:rPr lang="ru-RU" baseline="0" dirty="0" err="1"/>
              <a:t>дистант</a:t>
            </a:r>
            <a:r>
              <a:rPr lang="ru-RU" baseline="0" dirty="0"/>
              <a:t>, 3 </a:t>
            </a:r>
            <a:r>
              <a:rPr lang="ru-RU" baseline="0" dirty="0" err="1"/>
              <a:t>вебинара</a:t>
            </a:r>
            <a:r>
              <a:rPr lang="ru-RU" baseline="0" dirty="0"/>
              <a:t>, очная аттестация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CAC5-3BFE-9A41-A69D-FC817A77FDE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1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B15D-ACD4-430B-ABA7-A7B1A8AE9B27}" type="datetimeFigureOut">
              <a:rPr lang="ru-RU" smtClean="0"/>
              <a:t>23.01.20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3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B15D-ACD4-430B-ABA7-A7B1A8AE9B27}" type="datetimeFigureOut">
              <a:rPr lang="ru-RU" smtClean="0"/>
              <a:t>23.01.20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2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B15D-ACD4-430B-ABA7-A7B1A8AE9B27}" type="datetimeFigureOut">
              <a:rPr lang="ru-RU" smtClean="0"/>
              <a:t>23.01.20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9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B15D-ACD4-430B-ABA7-A7B1A8AE9B27}" type="datetimeFigureOut">
              <a:rPr lang="ru-RU" smtClean="0"/>
              <a:t>23.01.20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05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B15D-ACD4-430B-ABA7-A7B1A8AE9B27}" type="datetimeFigureOut">
              <a:rPr lang="ru-RU" smtClean="0"/>
              <a:t>23.01.20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3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B15D-ACD4-430B-ABA7-A7B1A8AE9B27}" type="datetimeFigureOut">
              <a:rPr lang="ru-RU" smtClean="0"/>
              <a:t>23.01.20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6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B15D-ACD4-430B-ABA7-A7B1A8AE9B27}" type="datetimeFigureOut">
              <a:rPr lang="ru-RU" smtClean="0"/>
              <a:t>23.01.20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1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B15D-ACD4-430B-ABA7-A7B1A8AE9B27}" type="datetimeFigureOut">
              <a:rPr lang="ru-RU" smtClean="0"/>
              <a:t>23.01.20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22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B15D-ACD4-430B-ABA7-A7B1A8AE9B27}" type="datetimeFigureOut">
              <a:rPr lang="ru-RU" smtClean="0"/>
              <a:t>23.01.20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30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B15D-ACD4-430B-ABA7-A7B1A8AE9B27}" type="datetimeFigureOut">
              <a:rPr lang="ru-RU" smtClean="0"/>
              <a:t>23.01.20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B15D-ACD4-430B-ABA7-A7B1A8AE9B27}" type="datetimeFigureOut">
              <a:rPr lang="ru-RU" smtClean="0"/>
              <a:t>23.01.20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9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5B15D-ACD4-430B-ABA7-A7B1A8AE9B27}" type="datetimeFigureOut">
              <a:rPr lang="ru-RU" smtClean="0"/>
              <a:t>23.01.20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01300-F84C-4514-AC29-69D45B2E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9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(null)"/><Relationship Id="rId4" Type="http://schemas.openxmlformats.org/officeDocument/2006/relationships/image" Target="../media/image7.png"/><Relationship Id="rId5" Type="http://schemas.microsoft.com/office/2007/relationships/hdphoto" Target="../media/hdphoto2.wdp"/><Relationship Id="rId6" Type="http://schemas.openxmlformats.org/officeDocument/2006/relationships/image" Target="../media/image8.PNG"/><Relationship Id="rId7" Type="http://schemas.openxmlformats.org/officeDocument/2006/relationships/hyperlink" Target="https://finuch.ru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3173" y="2183658"/>
            <a:ext cx="997153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/>
                <a:cs typeface="Times New Roman"/>
              </a:rPr>
              <a:t>Универсальная компетенция в области экономической культуры, в том числе финансовой грамотности</a:t>
            </a:r>
          </a:p>
          <a:p>
            <a:pPr algn="ctr"/>
            <a:endParaRPr lang="ru-RU" sz="2000" b="1" dirty="0">
              <a:latin typeface="Times New Roman"/>
              <a:cs typeface="Times New Roman"/>
            </a:endParaRPr>
          </a:p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Москва, 24 января 2020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F9AD60B-D5A5-9048-9160-47052059F3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110" y="292377"/>
            <a:ext cx="2751667" cy="15590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0829172" y="4274210"/>
            <a:ext cx="227967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Times New Roman"/>
                <a:cs typeface="Times New Roman"/>
              </a:rPr>
              <a:t>Телешова Ирина Георгиевна</a:t>
            </a:r>
          </a:p>
          <a:p>
            <a:pPr algn="r"/>
            <a:r>
              <a:rPr lang="ru-RU" sz="2000" dirty="0" err="1" smtClean="0">
                <a:latin typeface="Times New Roman"/>
                <a:cs typeface="Times New Roman"/>
              </a:rPr>
              <a:t>Зам.декана</a:t>
            </a:r>
            <a:r>
              <a:rPr lang="ru-RU" sz="2000" dirty="0" smtClean="0">
                <a:latin typeface="Times New Roman"/>
                <a:cs typeface="Times New Roman"/>
              </a:rPr>
              <a:t>  по УМО</a:t>
            </a:r>
          </a:p>
          <a:p>
            <a:pPr algn="r"/>
            <a:r>
              <a:rPr lang="ru-RU" dirty="0" smtClean="0">
                <a:latin typeface="Times New Roman"/>
                <a:cs typeface="Times New Roman"/>
              </a:rPr>
              <a:t>Руководитель ФСМЦ </a:t>
            </a:r>
            <a:r>
              <a:rPr lang="ru-RU" dirty="0">
                <a:latin typeface="Times New Roman"/>
                <a:cs typeface="Times New Roman"/>
              </a:rPr>
              <a:t>повышения квалификации преподавателей </a:t>
            </a:r>
            <a:r>
              <a:rPr lang="ru-RU" dirty="0" smtClean="0">
                <a:latin typeface="Times New Roman"/>
                <a:cs typeface="Times New Roman"/>
              </a:rPr>
              <a:t>вузов</a:t>
            </a:r>
          </a:p>
          <a:p>
            <a:pPr algn="r"/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 развития </a:t>
            </a:r>
            <a:r>
              <a:rPr lang="ru-RU" dirty="0" smtClean="0">
                <a:latin typeface="Times New Roman"/>
                <a:cs typeface="Times New Roman"/>
              </a:rPr>
              <a:t>программ </a:t>
            </a:r>
            <a:r>
              <a:rPr lang="ru-RU" dirty="0">
                <a:latin typeface="Times New Roman"/>
                <a:cs typeface="Times New Roman"/>
              </a:rPr>
              <a:t>повышения финансовой грамотности студентов </a:t>
            </a:r>
            <a:endParaRPr lang="ru-RU" dirty="0" smtClean="0">
              <a:latin typeface="Times New Roman"/>
              <a:cs typeface="Times New Roman"/>
            </a:endParaRPr>
          </a:p>
          <a:p>
            <a:pPr algn="r"/>
            <a:r>
              <a:rPr lang="ru-RU" dirty="0" smtClean="0">
                <a:latin typeface="Times New Roman"/>
                <a:cs typeface="Times New Roman"/>
              </a:rPr>
              <a:t>(</a:t>
            </a:r>
            <a:r>
              <a:rPr lang="ru-RU" dirty="0">
                <a:latin typeface="Times New Roman"/>
                <a:cs typeface="Times New Roman"/>
              </a:rPr>
              <a:t>экономический факультет </a:t>
            </a:r>
            <a:r>
              <a:rPr lang="ru-RU" dirty="0" smtClean="0">
                <a:latin typeface="Times New Roman"/>
                <a:cs typeface="Times New Roman"/>
              </a:rPr>
              <a:t>Московского </a:t>
            </a:r>
            <a:r>
              <a:rPr lang="ru-RU" dirty="0">
                <a:latin typeface="Times New Roman"/>
                <a:cs typeface="Times New Roman"/>
              </a:rPr>
              <a:t>государственного университета имени М. В. Ломоносова) </a:t>
            </a:r>
            <a:endParaRPr lang="ru-RU" dirty="0" smtClean="0">
              <a:latin typeface="Times New Roman"/>
              <a:cs typeface="Times New Roman"/>
            </a:endParaRPr>
          </a:p>
          <a:p>
            <a:pPr algn="r"/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556" y="386769"/>
            <a:ext cx="4001583" cy="11433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3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3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45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758931" y="6413326"/>
            <a:ext cx="360000" cy="36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74322" y="707722"/>
            <a:ext cx="11843359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693048" y="887262"/>
            <a:ext cx="501041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248374" y="796450"/>
            <a:ext cx="870559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" y="887262"/>
            <a:ext cx="501041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8286" y="796450"/>
            <a:ext cx="870559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0520" y="6413326"/>
            <a:ext cx="360000" cy="36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5261" y="87682"/>
            <a:ext cx="11892420" cy="61795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ru-RU" sz="2000" b="1" dirty="0">
                <a:latin typeface="Times New Roman"/>
                <a:cs typeface="Times New Roman"/>
              </a:rPr>
              <a:t>УК  </a:t>
            </a:r>
            <a:r>
              <a:rPr lang="ru-RU" sz="2000" b="1" dirty="0" smtClean="0">
                <a:latin typeface="Times New Roman"/>
                <a:cs typeface="Times New Roman"/>
              </a:rPr>
              <a:t>«Способен </a:t>
            </a:r>
            <a:r>
              <a:rPr lang="ru-RU" sz="2000" b="1" dirty="0">
                <a:latin typeface="Times New Roman"/>
                <a:cs typeface="Times New Roman"/>
              </a:rPr>
              <a:t>принимать обоснованные экономические решения в различных областях </a:t>
            </a:r>
            <a:r>
              <a:rPr lang="ru-RU" sz="2000" b="1" dirty="0" smtClean="0">
                <a:latin typeface="Times New Roman"/>
                <a:cs typeface="Times New Roman"/>
              </a:rPr>
              <a:t>жизнедеятельности»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70235" y="920015"/>
            <a:ext cx="5002511" cy="80339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800" dirty="0" smtClean="0">
                <a:latin typeface="Times New Roman"/>
                <a:cs typeface="Times New Roman"/>
              </a:rPr>
              <a:t>Модуль </a:t>
            </a:r>
          </a:p>
          <a:p>
            <a:pPr algn="ctr"/>
            <a:r>
              <a:rPr lang="ru-RU" sz="1900" b="0" dirty="0" smtClean="0">
                <a:latin typeface="Times New Roman"/>
                <a:cs typeface="Times New Roman"/>
              </a:rPr>
              <a:t>Матрица взаимосвязи результатов обучения и дисциплин</a:t>
            </a:r>
            <a:endParaRPr lang="ru-RU" sz="1900" b="0" dirty="0">
              <a:latin typeface="Times New Roman"/>
              <a:cs typeface="Times New Roman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0628877"/>
              </p:ext>
            </p:extLst>
          </p:nvPr>
        </p:nvGraphicFramePr>
        <p:xfrm>
          <a:off x="336959" y="1917775"/>
          <a:ext cx="5261704" cy="46405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51672"/>
                <a:gridCol w="751672"/>
                <a:gridCol w="751672"/>
                <a:gridCol w="751672"/>
                <a:gridCol w="751672"/>
                <a:gridCol w="751672"/>
                <a:gridCol w="751672"/>
              </a:tblGrid>
              <a:tr h="1093312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/>
                          <a:cs typeface="Times New Roman"/>
                        </a:rPr>
                        <a:t>РО</a:t>
                      </a:r>
                      <a:endParaRPr lang="ru-RU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/>
                          <a:cs typeface="Times New Roman"/>
                        </a:rPr>
                        <a:t>Д1</a:t>
                      </a:r>
                      <a:endParaRPr lang="ru-RU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/>
                          <a:cs typeface="Times New Roman"/>
                        </a:rPr>
                        <a:t>Д2</a:t>
                      </a:r>
                      <a:endParaRPr lang="ru-RU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/>
                          <a:cs typeface="Times New Roman"/>
                        </a:rPr>
                        <a:t>…</a:t>
                      </a:r>
                      <a:endParaRPr lang="ru-RU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/>
                          <a:cs typeface="Times New Roman"/>
                        </a:rPr>
                        <a:t>…</a:t>
                      </a:r>
                      <a:endParaRPr lang="ru-RU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/>
                          <a:cs typeface="Times New Roman"/>
                        </a:rPr>
                        <a:t>Практика 1</a:t>
                      </a:r>
                      <a:endParaRPr lang="ru-RU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/>
                          <a:cs typeface="Times New Roman"/>
                        </a:rPr>
                        <a:t>Практика 2</a:t>
                      </a:r>
                      <a:endParaRPr lang="ru-RU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433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З-1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433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З-2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433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З-…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433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З-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N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433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У-1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433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У-2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433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У-…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433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У-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M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518817" y="894101"/>
            <a:ext cx="5248748" cy="881141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/>
                <a:cs typeface="Times New Roman"/>
              </a:rPr>
              <a:t>Дисциплина</a:t>
            </a:r>
          </a:p>
          <a:p>
            <a:pPr algn="ctr"/>
            <a:r>
              <a:rPr lang="ru-RU" sz="1800" b="0" dirty="0" smtClean="0">
                <a:latin typeface="Times New Roman"/>
                <a:cs typeface="Times New Roman"/>
              </a:rPr>
              <a:t>Матрица взаимосвязи результатов обучения и тем</a:t>
            </a:r>
            <a:endParaRPr lang="ru-RU" sz="1800" b="0" dirty="0">
              <a:latin typeface="Times New Roman"/>
              <a:cs typeface="Times New Roman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67411603"/>
              </p:ext>
            </p:extLst>
          </p:nvPr>
        </p:nvGraphicFramePr>
        <p:xfrm>
          <a:off x="6505857" y="1878906"/>
          <a:ext cx="5261704" cy="465190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51672"/>
                <a:gridCol w="751672"/>
                <a:gridCol w="751672"/>
                <a:gridCol w="751672"/>
                <a:gridCol w="751672"/>
                <a:gridCol w="751672"/>
                <a:gridCol w="751672"/>
              </a:tblGrid>
              <a:tr h="1041557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/>
                          <a:cs typeface="Times New Roman"/>
                        </a:rPr>
                        <a:t>РО</a:t>
                      </a:r>
                      <a:endParaRPr lang="ru-RU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/>
                          <a:cs typeface="Times New Roman"/>
                        </a:rPr>
                        <a:t>Т1</a:t>
                      </a:r>
                      <a:endParaRPr lang="ru-RU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/>
                          <a:cs typeface="Times New Roman"/>
                        </a:rPr>
                        <a:t>Т2</a:t>
                      </a:r>
                      <a:endParaRPr lang="ru-RU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/>
                          <a:cs typeface="Times New Roman"/>
                        </a:rPr>
                        <a:t>…</a:t>
                      </a:r>
                      <a:endParaRPr lang="ru-RU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/>
                          <a:cs typeface="Times New Roman"/>
                        </a:rPr>
                        <a:t>…</a:t>
                      </a:r>
                      <a:endParaRPr lang="ru-RU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/>
                          <a:cs typeface="Times New Roman"/>
                        </a:rPr>
                        <a:t>…</a:t>
                      </a:r>
                      <a:endParaRPr lang="ru-RU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N</a:t>
                      </a:r>
                      <a:endParaRPr lang="ru-RU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7023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З-1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7023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З-2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323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З-…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323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З-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N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323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У-1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323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У-2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7023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У-…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7023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У-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M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Х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92113B22-59AE-4035-8C9B-591A8A06DF74}" type="slidenum">
              <a:rPr lang="ru-RU" sz="16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1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43" y="4633028"/>
            <a:ext cx="3914214" cy="24721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2336" y="6227317"/>
            <a:ext cx="11375136" cy="283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2</a:t>
            </a:r>
          </a:p>
        </p:txBody>
      </p:sp>
      <p:sp>
        <p:nvSpPr>
          <p:cNvPr id="8" name="Shape 85"/>
          <p:cNvSpPr txBox="1">
            <a:spLocks/>
          </p:cNvSpPr>
          <p:nvPr/>
        </p:nvSpPr>
        <p:spPr>
          <a:xfrm>
            <a:off x="606777" y="395111"/>
            <a:ext cx="11103887" cy="167922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algn="ctr" defTabSz="342891">
              <a:defRPr sz="1800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  <a:ea typeface="Century Gothic" charset="0"/>
                <a:cs typeface="Times New Roman"/>
              </a:rPr>
              <a:t>Проект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entury Gothic" charset="0"/>
                <a:cs typeface="Times New Roman"/>
              </a:rPr>
              <a:t>«Создание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  <a:ea typeface="Century Gothic" charset="0"/>
                <a:cs typeface="Times New Roman"/>
              </a:rPr>
              <a:t>и обеспечение функционирования федерального сетевого методического центра для повышения квалификации преподавателей вузов и развития программ повышения финансовой грамотности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entury Gothic" charset="0"/>
                <a:cs typeface="Times New Roman"/>
              </a:rPr>
              <a:t>студентов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entury Gothic" charset="0"/>
                <a:cs typeface="Times New Roman"/>
              </a:rPr>
              <a:t>»</a:t>
            </a:r>
          </a:p>
          <a:p>
            <a:pPr algn="ctr" defTabSz="342891">
              <a:defRPr sz="1800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entury Gothic" charset="0"/>
                <a:cs typeface="Times New Roman"/>
              </a:rPr>
              <a:t>2016 г. –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/>
                <a:ea typeface="Century Gothic" charset="0"/>
                <a:cs typeface="Times New Roman"/>
              </a:rPr>
              <a:t>н.в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entury Gothic" charset="0"/>
                <a:cs typeface="Times New Roman"/>
              </a:rPr>
              <a:t>.</a:t>
            </a:r>
            <a:endParaRPr lang="ru-RU" sz="2400" dirty="0">
              <a:solidFill>
                <a:srgbClr val="000000"/>
              </a:solidFill>
              <a:effectLst/>
              <a:latin typeface="Times New Roman"/>
              <a:ea typeface="Century Gothic" charset="0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725" y="2410965"/>
            <a:ext cx="5191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b="1" dirty="0" smtClean="0">
                <a:latin typeface="Century Gothic" charset="0"/>
                <a:ea typeface="Century Gothic" charset="0"/>
                <a:cs typeface="Century Gothic" charset="0"/>
              </a:rPr>
              <a:t>ЗАДАЧИ</a:t>
            </a:r>
          </a:p>
          <a:p>
            <a:pPr marL="285744" indent="-285744" defTabSz="914377">
              <a:buFont typeface="Wingdings" charset="2"/>
              <a:buChar char="ü"/>
            </a:pPr>
            <a:r>
              <a:rPr lang="ru-RU" sz="2000" dirty="0" smtClean="0">
                <a:latin typeface="Century Gothic" charset="0"/>
                <a:ea typeface="Century Gothic" charset="0"/>
                <a:cs typeface="Century Gothic" charset="0"/>
              </a:rPr>
              <a:t>30 регионов</a:t>
            </a:r>
          </a:p>
          <a:p>
            <a:pPr marL="285744" indent="-285744" defTabSz="914377">
              <a:buFont typeface="Wingdings" charset="2"/>
              <a:buChar char="ü"/>
            </a:pPr>
            <a:r>
              <a:rPr lang="ru-RU" sz="2000" dirty="0" smtClean="0">
                <a:latin typeface="Century Gothic" charset="0"/>
                <a:ea typeface="Century Gothic" charset="0"/>
                <a:cs typeface="Century Gothic" charset="0"/>
              </a:rPr>
              <a:t>Повышение квалификации преподавателей (2000+)</a:t>
            </a:r>
          </a:p>
          <a:p>
            <a:pPr marL="285744" indent="-285744" defTabSz="914377">
              <a:buFont typeface="Wingdings" charset="2"/>
              <a:buChar char="ü"/>
            </a:pPr>
            <a:r>
              <a:rPr lang="ru-RU" sz="2000" dirty="0" smtClean="0">
                <a:latin typeface="Century Gothic" charset="0"/>
                <a:ea typeface="Century Gothic" charset="0"/>
                <a:cs typeface="Century Gothic" charset="0"/>
              </a:rPr>
              <a:t>Электронная среда взаимодействия</a:t>
            </a:r>
            <a:endParaRPr lang="ru-RU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44" indent="-285744" defTabSz="914377">
              <a:buFont typeface="Wingdings" charset="2"/>
              <a:buChar char="ü"/>
            </a:pPr>
            <a:r>
              <a:rPr lang="ru-RU" sz="2000" dirty="0" smtClean="0">
                <a:latin typeface="Century Gothic" charset="0"/>
                <a:ea typeface="Century Gothic" charset="0"/>
                <a:cs typeface="Century Gothic" charset="0"/>
              </a:rPr>
              <a:t>Электронный учебник</a:t>
            </a:r>
          </a:p>
          <a:p>
            <a:pPr marL="285744" indent="-285744" defTabSz="914377">
              <a:buFont typeface="Wingdings" charset="2"/>
              <a:buChar char="ü"/>
            </a:pPr>
            <a:r>
              <a:rPr lang="ru-RU" sz="2000" dirty="0" smtClean="0">
                <a:latin typeface="Century Gothic" charset="0"/>
                <a:ea typeface="Century Gothic" charset="0"/>
                <a:cs typeface="Century Gothic" charset="0"/>
              </a:rPr>
              <a:t>Олимпиады по финансовой грамотности</a:t>
            </a:r>
            <a:endParaRPr lang="ru-RU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8666" y="2610555"/>
            <a:ext cx="5334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b="1" dirty="0" smtClean="0">
                <a:latin typeface="Century Gothic" charset="0"/>
                <a:ea typeface="Century Gothic" charset="0"/>
                <a:cs typeface="Century Gothic" charset="0"/>
              </a:rPr>
              <a:t>ПРОМЕЖУТОЧНЫЕ ИТОГИ</a:t>
            </a:r>
          </a:p>
          <a:p>
            <a:pPr marL="285744" indent="-285744" defTabSz="914377">
              <a:buFont typeface="Wingdings" charset="2"/>
              <a:buChar char="ü"/>
            </a:pPr>
            <a:r>
              <a:rPr lang="ru-RU" sz="2000" dirty="0" smtClean="0">
                <a:latin typeface="Century Gothic" charset="0"/>
                <a:ea typeface="Century Gothic" charset="0"/>
                <a:cs typeface="Century Gothic" charset="0"/>
              </a:rPr>
              <a:t>190</a:t>
            </a:r>
            <a:r>
              <a:rPr lang="ru-RU" sz="2000" dirty="0">
                <a:latin typeface="Century Gothic" charset="0"/>
                <a:ea typeface="Century Gothic" charset="0"/>
                <a:cs typeface="Century Gothic" charset="0"/>
              </a:rPr>
              <a:t>+ вузов</a:t>
            </a:r>
          </a:p>
          <a:p>
            <a:pPr marL="285744" indent="-285744" defTabSz="914377">
              <a:buFont typeface="Wingdings" charset="2"/>
              <a:buChar char="ü"/>
            </a:pPr>
            <a:r>
              <a:rPr lang="ru-RU" sz="2000" dirty="0" smtClean="0">
                <a:latin typeface="Century Gothic" charset="0"/>
                <a:ea typeface="Century Gothic" charset="0"/>
                <a:cs typeface="Century Gothic" charset="0"/>
              </a:rPr>
              <a:t>1500+ </a:t>
            </a:r>
            <a:r>
              <a:rPr lang="ru-RU" sz="2000" dirty="0">
                <a:latin typeface="Century Gothic" charset="0"/>
                <a:ea typeface="Century Gothic" charset="0"/>
                <a:cs typeface="Century Gothic" charset="0"/>
              </a:rPr>
              <a:t>преподавателей</a:t>
            </a:r>
          </a:p>
          <a:p>
            <a:pPr marL="285744" indent="-285744" defTabSz="914377">
              <a:buFont typeface="Wingdings" charset="2"/>
              <a:buChar char="ü"/>
            </a:pPr>
            <a:r>
              <a:rPr lang="ru-RU" sz="2000" dirty="0">
                <a:latin typeface="Century Gothic" charset="0"/>
                <a:ea typeface="Century Gothic" charset="0"/>
                <a:cs typeface="Century Gothic" charset="0"/>
              </a:rPr>
              <a:t>100+ направлений подготовки</a:t>
            </a:r>
          </a:p>
          <a:p>
            <a:pPr marL="285744" indent="-285744" defTabSz="914377">
              <a:buFont typeface="Wingdings" charset="2"/>
              <a:buChar char="ü"/>
            </a:pPr>
            <a:r>
              <a:rPr lang="ru-RU" sz="2000" dirty="0">
                <a:latin typeface="Century Gothic" charset="0"/>
                <a:ea typeface="Century Gothic" charset="0"/>
                <a:cs typeface="Century Gothic" charset="0"/>
              </a:rPr>
              <a:t>9</a:t>
            </a:r>
            <a:r>
              <a:rPr lang="ru-RU" sz="2000" dirty="0" smtClean="0">
                <a:latin typeface="Century Gothic" charset="0"/>
                <a:ea typeface="Century Gothic" charset="0"/>
                <a:cs typeface="Century Gothic" charset="0"/>
              </a:rPr>
              <a:t>00</a:t>
            </a:r>
            <a:r>
              <a:rPr lang="ru-RU" sz="2000" dirty="0">
                <a:latin typeface="Century Gothic" charset="0"/>
                <a:ea typeface="Century Gothic" charset="0"/>
                <a:cs typeface="Century Gothic" charset="0"/>
              </a:rPr>
              <a:t>+ тыс. студентов</a:t>
            </a:r>
          </a:p>
          <a:p>
            <a:pPr marL="285744" indent="-285744" defTabSz="914377">
              <a:buFont typeface="Wingdings" charset="2"/>
              <a:buChar char="ü"/>
            </a:pPr>
            <a:r>
              <a:rPr lang="ru-RU" sz="2000" dirty="0">
                <a:latin typeface="Century Gothic" charset="0"/>
                <a:ea typeface="Century Gothic" charset="0"/>
                <a:cs typeface="Century Gothic" charset="0"/>
              </a:rPr>
              <a:t>2019-2020 гг. + 7</a:t>
            </a:r>
            <a:r>
              <a:rPr lang="ru-RU" sz="20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ru-RU" sz="2000" dirty="0">
                <a:latin typeface="Century Gothic" charset="0"/>
                <a:ea typeface="Century Gothic" charset="0"/>
                <a:cs typeface="Century Gothic" charset="0"/>
              </a:rPr>
              <a:t>регионов</a:t>
            </a:r>
          </a:p>
        </p:txBody>
      </p:sp>
    </p:spTree>
    <p:extLst>
      <p:ext uri="{BB962C8B-B14F-4D97-AF65-F5344CB8AC3E}">
        <p14:creationId xmlns:p14="http://schemas.microsoft.com/office/powerpoint/2010/main" val="326065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02336" y="6227317"/>
            <a:ext cx="11375136" cy="283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/>
              <a:t>3</a:t>
            </a:r>
            <a:endParaRPr lang="en-US" sz="12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033BE87E-D42B-BB4F-919C-8AA7CE9D6F57}"/>
              </a:ext>
            </a:extLst>
          </p:cNvPr>
          <p:cNvSpPr txBox="1">
            <a:spLocks/>
          </p:cNvSpPr>
          <p:nvPr/>
        </p:nvSpPr>
        <p:spPr>
          <a:xfrm>
            <a:off x="589393" y="409343"/>
            <a:ext cx="10972800" cy="48531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algn="ctr" defTabSz="342891">
              <a:lnSpc>
                <a:spcPct val="90000"/>
              </a:lnSpc>
              <a:defRPr sz="1800"/>
            </a:pPr>
            <a:r>
              <a:rPr lang="ru-RU" sz="4700" dirty="0" smtClean="0">
                <a:solidFill>
                  <a:srgbClr val="000000"/>
                </a:solidFill>
                <a:effectLst/>
                <a:latin typeface="Times New Roman"/>
                <a:ea typeface="Century Gothic" charset="0"/>
                <a:cs typeface="Times New Roman"/>
              </a:rPr>
              <a:t>Регионы проекта</a:t>
            </a:r>
            <a:endParaRPr lang="ru-RU" sz="4800" dirty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9756" y="2672498"/>
            <a:ext cx="2970490" cy="31393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b="1" dirty="0">
                <a:solidFill>
                  <a:srgbClr val="214F87"/>
                </a:solidFill>
                <a:latin typeface="Times New Roman"/>
                <a:ea typeface="+mj-ea"/>
                <a:cs typeface="Times New Roman"/>
              </a:rPr>
              <a:t>2018-2019 гг</a:t>
            </a:r>
            <a:r>
              <a:rPr lang="ru-RU" b="1" dirty="0" smtClean="0">
                <a:solidFill>
                  <a:srgbClr val="214F87"/>
                </a:solidFill>
                <a:latin typeface="Times New Roman"/>
                <a:ea typeface="+mj-ea"/>
                <a:cs typeface="Times New Roman"/>
              </a:rPr>
              <a:t>.</a:t>
            </a:r>
          </a:p>
          <a:p>
            <a:pPr algn="ctr"/>
            <a:r>
              <a:rPr lang="ru-RU" dirty="0" smtClean="0">
                <a:latin typeface="Times New Roman"/>
                <a:cs typeface="Times New Roman"/>
              </a:rPr>
              <a:t>8 регионов</a:t>
            </a:r>
            <a:endParaRPr lang="ru-RU" dirty="0">
              <a:latin typeface="Times New Roman"/>
              <a:cs typeface="Times New Roman"/>
            </a:endParaRPr>
          </a:p>
          <a:p>
            <a:pPr defTabSz="144000"/>
            <a:r>
              <a:rPr lang="ru-RU" dirty="0">
                <a:latin typeface="Times New Roman"/>
                <a:ea typeface="Century Gothic" charset="0"/>
                <a:cs typeface="Times New Roman"/>
              </a:rPr>
              <a:t>Орловская область</a:t>
            </a:r>
          </a:p>
          <a:p>
            <a:pPr defTabSz="144000"/>
            <a:r>
              <a:rPr lang="ru-RU" dirty="0">
                <a:latin typeface="Times New Roman"/>
                <a:ea typeface="Century Gothic" charset="0"/>
                <a:cs typeface="Times New Roman"/>
              </a:rPr>
              <a:t>Пермский край</a:t>
            </a:r>
          </a:p>
          <a:p>
            <a:pPr defTabSz="914377"/>
            <a:r>
              <a:rPr lang="ru-RU" dirty="0">
                <a:latin typeface="Times New Roman"/>
                <a:ea typeface="Century Gothic" charset="0"/>
                <a:cs typeface="Times New Roman"/>
              </a:rPr>
              <a:t>Тюменская область</a:t>
            </a:r>
          </a:p>
          <a:p>
            <a:pPr defTabSz="914377"/>
            <a:r>
              <a:rPr lang="ru-RU" dirty="0">
                <a:latin typeface="Times New Roman"/>
                <a:ea typeface="Century Gothic" charset="0"/>
                <a:cs typeface="Times New Roman"/>
              </a:rPr>
              <a:t>Ростовская область</a:t>
            </a:r>
          </a:p>
          <a:p>
            <a:pPr defTabSz="914377"/>
            <a:r>
              <a:rPr lang="ru-RU" dirty="0">
                <a:latin typeface="Times New Roman"/>
                <a:ea typeface="Century Gothic" charset="0"/>
                <a:cs typeface="Times New Roman"/>
              </a:rPr>
              <a:t>Смоленская область</a:t>
            </a:r>
          </a:p>
          <a:p>
            <a:pPr defTabSz="914377"/>
            <a:r>
              <a:rPr lang="ru-RU" dirty="0">
                <a:latin typeface="Times New Roman"/>
                <a:ea typeface="Century Gothic" charset="0"/>
                <a:cs typeface="Times New Roman"/>
              </a:rPr>
              <a:t>Иркутская область</a:t>
            </a:r>
          </a:p>
          <a:p>
            <a:pPr defTabSz="914377"/>
            <a:r>
              <a:rPr lang="ru-RU" dirty="0">
                <a:latin typeface="Times New Roman"/>
                <a:ea typeface="Century Gothic" charset="0"/>
                <a:cs typeface="Times New Roman"/>
              </a:rPr>
              <a:t>Хабаровский край</a:t>
            </a:r>
          </a:p>
          <a:p>
            <a:pPr defTabSz="914377"/>
            <a:r>
              <a:rPr lang="ru-RU" dirty="0" smtClean="0">
                <a:latin typeface="Times New Roman"/>
                <a:ea typeface="Century Gothic" charset="0"/>
                <a:cs typeface="Times New Roman"/>
              </a:rPr>
              <a:t>Кабардино-Балкарская республика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76831" y="3393767"/>
            <a:ext cx="2931403" cy="28623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b="1" dirty="0">
                <a:solidFill>
                  <a:srgbClr val="214F87"/>
                </a:solidFill>
                <a:latin typeface="Times New Roman"/>
                <a:ea typeface="+mj-ea"/>
                <a:cs typeface="Times New Roman"/>
              </a:rPr>
              <a:t>2019-2020 гг</a:t>
            </a:r>
            <a:r>
              <a:rPr lang="ru-RU" b="1" dirty="0" smtClean="0">
                <a:solidFill>
                  <a:srgbClr val="214F87"/>
                </a:solidFill>
                <a:latin typeface="Times New Roman"/>
                <a:ea typeface="+mj-ea"/>
                <a:cs typeface="Times New Roman"/>
              </a:rPr>
              <a:t>.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ea typeface="+mj-ea"/>
                <a:cs typeface="Times New Roman"/>
              </a:rPr>
              <a:t>7 регионов</a:t>
            </a:r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defTabSz="914377"/>
            <a:r>
              <a:rPr lang="ru-RU" dirty="0">
                <a:latin typeface="Times New Roman"/>
                <a:ea typeface="Century Gothic" charset="0"/>
                <a:cs typeface="Times New Roman"/>
              </a:rPr>
              <a:t>Астраханская область</a:t>
            </a:r>
          </a:p>
          <a:p>
            <a:pPr defTabSz="914377"/>
            <a:r>
              <a:rPr lang="ru-RU" dirty="0">
                <a:latin typeface="Times New Roman"/>
                <a:ea typeface="Century Gothic" charset="0"/>
                <a:cs typeface="Times New Roman"/>
              </a:rPr>
              <a:t>Республика Башкортостан</a:t>
            </a:r>
          </a:p>
          <a:p>
            <a:pPr defTabSz="914377"/>
            <a:r>
              <a:rPr lang="ru-RU" dirty="0">
                <a:latin typeface="Times New Roman"/>
                <a:ea typeface="Century Gothic" charset="0"/>
                <a:cs typeface="Times New Roman"/>
              </a:rPr>
              <a:t>г. Москва и Московская область</a:t>
            </a:r>
          </a:p>
          <a:p>
            <a:pPr defTabSz="914377"/>
            <a:r>
              <a:rPr lang="ru-RU" dirty="0">
                <a:latin typeface="Times New Roman"/>
                <a:ea typeface="Century Gothic" charset="0"/>
                <a:cs typeface="Times New Roman"/>
              </a:rPr>
              <a:t>Нижегородская область</a:t>
            </a:r>
          </a:p>
          <a:p>
            <a:pPr defTabSz="914377"/>
            <a:r>
              <a:rPr lang="ru-RU" dirty="0">
                <a:latin typeface="Times New Roman"/>
                <a:ea typeface="Century Gothic" charset="0"/>
                <a:cs typeface="Times New Roman"/>
              </a:rPr>
              <a:t>Омская область </a:t>
            </a:r>
          </a:p>
          <a:p>
            <a:pPr defTabSz="914377"/>
            <a:r>
              <a:rPr lang="ru-RU" dirty="0">
                <a:latin typeface="Times New Roman"/>
                <a:ea typeface="Century Gothic" charset="0"/>
                <a:cs typeface="Times New Roman"/>
              </a:rPr>
              <a:t>Республика Удмуртия </a:t>
            </a:r>
          </a:p>
          <a:p>
            <a:pPr defTabSz="914377"/>
            <a:r>
              <a:rPr lang="ru-RU" dirty="0">
                <a:latin typeface="Times New Roman"/>
                <a:ea typeface="Century Gothic" charset="0"/>
                <a:cs typeface="Times New Roman"/>
              </a:rPr>
              <a:t>Челябинская </a:t>
            </a:r>
            <a:r>
              <a:rPr lang="ru-RU" dirty="0" smtClean="0">
                <a:latin typeface="Times New Roman"/>
                <a:ea typeface="Century Gothic" charset="0"/>
                <a:cs typeface="Times New Roman"/>
              </a:rPr>
              <a:t>область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05" y="1001110"/>
            <a:ext cx="2931403" cy="3139321"/>
          </a:xfrm>
          <a:prstGeom prst="rect">
            <a:avLst/>
          </a:prstGeom>
          <a:noFill/>
          <a:ln w="19050"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14F87"/>
                </a:solidFill>
                <a:latin typeface="Times New Roman"/>
                <a:ea typeface="+mj-ea"/>
                <a:cs typeface="Times New Roman"/>
              </a:rPr>
              <a:t>2016-2017 </a:t>
            </a:r>
            <a:r>
              <a:rPr lang="ru-RU" b="1" dirty="0">
                <a:solidFill>
                  <a:srgbClr val="214F87"/>
                </a:solidFill>
                <a:latin typeface="Times New Roman"/>
                <a:ea typeface="+mj-ea"/>
                <a:cs typeface="Times New Roman"/>
              </a:rPr>
              <a:t>гг</a:t>
            </a:r>
            <a:r>
              <a:rPr lang="ru-RU" b="1" dirty="0" smtClean="0">
                <a:solidFill>
                  <a:srgbClr val="214F87"/>
                </a:solidFill>
                <a:latin typeface="Times New Roman"/>
                <a:ea typeface="+mj-ea"/>
                <a:cs typeface="Times New Roman"/>
              </a:rPr>
              <a:t>.</a:t>
            </a:r>
            <a:r>
              <a:rPr lang="en-US" b="1" dirty="0" smtClean="0">
                <a:solidFill>
                  <a:srgbClr val="214F87"/>
                </a:solidFill>
                <a:latin typeface="Times New Roman"/>
                <a:ea typeface="+mj-ea"/>
                <a:cs typeface="Times New Roman"/>
              </a:rPr>
              <a:t> </a:t>
            </a:r>
            <a:endParaRPr lang="ru-RU" b="1" dirty="0" smtClean="0">
              <a:solidFill>
                <a:srgbClr val="214F87"/>
              </a:solidFill>
              <a:latin typeface="Times New Roman"/>
              <a:ea typeface="+mj-ea"/>
              <a:cs typeface="Times New Roman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ea typeface="+mj-ea"/>
                <a:cs typeface="Times New Roman"/>
              </a:rPr>
              <a:t>9 </a:t>
            </a:r>
            <a:r>
              <a:rPr lang="ru-RU" dirty="0" smtClean="0">
                <a:latin typeface="Times New Roman"/>
                <a:ea typeface="+mj-ea"/>
                <a:cs typeface="Times New Roman"/>
              </a:rPr>
              <a:t>регионов</a:t>
            </a:r>
            <a:endParaRPr lang="ru-RU" dirty="0">
              <a:latin typeface="Times New Roman"/>
              <a:cs typeface="Times New Roman"/>
            </a:endParaRPr>
          </a:p>
          <a:p>
            <a:pPr defTabSz="914377"/>
            <a:r>
              <a:rPr lang="ru-RU" dirty="0" smtClean="0">
                <a:latin typeface="Times New Roman"/>
                <a:ea typeface="Century Gothic" charset="0"/>
                <a:cs typeface="Times New Roman"/>
              </a:rPr>
              <a:t>Алтайский край</a:t>
            </a:r>
          </a:p>
          <a:p>
            <a:pPr defTabSz="914377"/>
            <a:r>
              <a:rPr lang="ru-RU" dirty="0" smtClean="0">
                <a:latin typeface="Times New Roman"/>
                <a:ea typeface="Century Gothic" charset="0"/>
                <a:cs typeface="Times New Roman"/>
              </a:rPr>
              <a:t>Архангельская область</a:t>
            </a:r>
          </a:p>
          <a:p>
            <a:pPr defTabSz="914377"/>
            <a:r>
              <a:rPr lang="ru-RU" dirty="0" smtClean="0">
                <a:latin typeface="Times New Roman"/>
                <a:ea typeface="Century Gothic" charset="0"/>
                <a:cs typeface="Times New Roman"/>
              </a:rPr>
              <a:t>Волгоградская область</a:t>
            </a:r>
          </a:p>
          <a:p>
            <a:pPr defTabSz="914377"/>
            <a:r>
              <a:rPr lang="ru-RU" dirty="0" smtClean="0">
                <a:latin typeface="Times New Roman"/>
                <a:ea typeface="Century Gothic" charset="0"/>
                <a:cs typeface="Times New Roman"/>
              </a:rPr>
              <a:t>Калининградская область</a:t>
            </a:r>
            <a:endParaRPr lang="ru-RU" dirty="0">
              <a:latin typeface="Times New Roman"/>
              <a:ea typeface="Century Gothic" charset="0"/>
              <a:cs typeface="Times New Roman"/>
            </a:endParaRPr>
          </a:p>
          <a:p>
            <a:pPr defTabSz="914377"/>
            <a:r>
              <a:rPr lang="ru-RU" dirty="0" smtClean="0">
                <a:latin typeface="Times New Roman"/>
                <a:ea typeface="Century Gothic" charset="0"/>
                <a:cs typeface="Times New Roman"/>
              </a:rPr>
              <a:t>Краснодарский край</a:t>
            </a:r>
            <a:endParaRPr lang="ru-RU" dirty="0">
              <a:latin typeface="Times New Roman"/>
              <a:ea typeface="Century Gothic" charset="0"/>
              <a:cs typeface="Times New Roman"/>
            </a:endParaRPr>
          </a:p>
          <a:p>
            <a:pPr defTabSz="914377"/>
            <a:r>
              <a:rPr lang="ru-RU" dirty="0">
                <a:latin typeface="Times New Roman"/>
                <a:ea typeface="Century Gothic" charset="0"/>
                <a:cs typeface="Times New Roman"/>
              </a:rPr>
              <a:t>Республика </a:t>
            </a:r>
            <a:r>
              <a:rPr lang="ru-RU" dirty="0" smtClean="0">
                <a:latin typeface="Times New Roman"/>
                <a:ea typeface="Century Gothic" charset="0"/>
                <a:cs typeface="Times New Roman"/>
              </a:rPr>
              <a:t>Татарстан</a:t>
            </a:r>
          </a:p>
          <a:p>
            <a:pPr defTabSz="914377"/>
            <a:r>
              <a:rPr lang="ru-RU" dirty="0" smtClean="0">
                <a:latin typeface="Times New Roman"/>
                <a:ea typeface="Century Gothic" charset="0"/>
                <a:cs typeface="Times New Roman"/>
              </a:rPr>
              <a:t>Ставропольский край</a:t>
            </a:r>
            <a:endParaRPr lang="ru-RU" dirty="0">
              <a:latin typeface="Times New Roman"/>
              <a:ea typeface="Century Gothic" charset="0"/>
              <a:cs typeface="Times New Roman"/>
            </a:endParaRPr>
          </a:p>
          <a:p>
            <a:pPr defTabSz="914377"/>
            <a:r>
              <a:rPr lang="ru-RU" dirty="0" smtClean="0">
                <a:latin typeface="Times New Roman"/>
                <a:ea typeface="Century Gothic" charset="0"/>
                <a:cs typeface="Times New Roman"/>
              </a:rPr>
              <a:t>Саратовская область</a:t>
            </a:r>
            <a:endParaRPr lang="ru-RU" dirty="0">
              <a:latin typeface="Times New Roman"/>
              <a:ea typeface="Century Gothic" charset="0"/>
              <a:cs typeface="Times New Roman"/>
            </a:endParaRPr>
          </a:p>
          <a:p>
            <a:pPr defTabSz="914377"/>
            <a:r>
              <a:rPr lang="ru-RU" dirty="0" smtClean="0">
                <a:latin typeface="Times New Roman"/>
                <a:ea typeface="Century Gothic" charset="0"/>
                <a:cs typeface="Times New Roman"/>
              </a:rPr>
              <a:t>Томская </a:t>
            </a:r>
            <a:r>
              <a:rPr lang="ru-RU" dirty="0">
                <a:latin typeface="Times New Roman"/>
                <a:ea typeface="Century Gothic" charset="0"/>
                <a:cs typeface="Times New Roman"/>
              </a:rPr>
              <a:t>область 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8353" y="1724941"/>
            <a:ext cx="2931403" cy="25853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14F87"/>
                </a:solidFill>
                <a:latin typeface="Times New Roman"/>
                <a:ea typeface="+mj-ea"/>
                <a:cs typeface="Times New Roman"/>
              </a:rPr>
              <a:t>2017-2018 </a:t>
            </a:r>
            <a:r>
              <a:rPr lang="ru-RU" b="1" dirty="0">
                <a:solidFill>
                  <a:srgbClr val="214F87"/>
                </a:solidFill>
                <a:latin typeface="Times New Roman"/>
                <a:ea typeface="+mj-ea"/>
                <a:cs typeface="Times New Roman"/>
              </a:rPr>
              <a:t>гг</a:t>
            </a:r>
            <a:r>
              <a:rPr lang="ru-RU" b="1" dirty="0" smtClean="0">
                <a:solidFill>
                  <a:srgbClr val="214F87"/>
                </a:solidFill>
                <a:latin typeface="Times New Roman"/>
                <a:ea typeface="+mj-ea"/>
                <a:cs typeface="Times New Roman"/>
              </a:rPr>
              <a:t>.</a:t>
            </a:r>
          </a:p>
          <a:p>
            <a:pPr algn="ctr"/>
            <a:r>
              <a:rPr lang="ru-RU" dirty="0" smtClean="0">
                <a:latin typeface="Times New Roman"/>
                <a:cs typeface="Times New Roman"/>
              </a:rPr>
              <a:t>6 регионов</a:t>
            </a:r>
            <a:endParaRPr lang="ru-RU" dirty="0">
              <a:latin typeface="Times New Roman"/>
              <a:cs typeface="Times New Roman"/>
            </a:endParaRPr>
          </a:p>
          <a:p>
            <a:pPr defTabSz="914377"/>
            <a:r>
              <a:rPr lang="ru-RU" dirty="0" smtClean="0">
                <a:latin typeface="Times New Roman"/>
                <a:ea typeface="Century Gothic" charset="0"/>
                <a:cs typeface="Times New Roman"/>
              </a:rPr>
              <a:t>Воронежская область</a:t>
            </a:r>
          </a:p>
          <a:p>
            <a:pPr defTabSz="914377"/>
            <a:r>
              <a:rPr lang="ru-RU" dirty="0" smtClean="0">
                <a:latin typeface="Times New Roman"/>
                <a:ea typeface="Century Gothic" charset="0"/>
                <a:cs typeface="Times New Roman"/>
              </a:rPr>
              <a:t>Красноярский край</a:t>
            </a:r>
          </a:p>
          <a:p>
            <a:pPr defTabSz="914377"/>
            <a:r>
              <a:rPr lang="ru-RU" dirty="0" smtClean="0">
                <a:latin typeface="Times New Roman"/>
                <a:ea typeface="Century Gothic" charset="0"/>
                <a:cs typeface="Times New Roman"/>
              </a:rPr>
              <a:t>Новосибирская </a:t>
            </a:r>
            <a:r>
              <a:rPr lang="ru-RU" dirty="0">
                <a:latin typeface="Times New Roman"/>
                <a:ea typeface="Century Gothic" charset="0"/>
                <a:cs typeface="Times New Roman"/>
              </a:rPr>
              <a:t>область</a:t>
            </a:r>
          </a:p>
          <a:p>
            <a:pPr defTabSz="914377"/>
            <a:r>
              <a:rPr lang="ru-RU" dirty="0" smtClean="0">
                <a:latin typeface="Times New Roman"/>
                <a:ea typeface="Century Gothic" charset="0"/>
                <a:cs typeface="Times New Roman"/>
              </a:rPr>
              <a:t>Приморский край</a:t>
            </a:r>
            <a:endParaRPr lang="ru-RU" dirty="0">
              <a:latin typeface="Times New Roman"/>
              <a:ea typeface="Century Gothic" charset="0"/>
              <a:cs typeface="Times New Roman"/>
            </a:endParaRPr>
          </a:p>
          <a:p>
            <a:pPr defTabSz="914377"/>
            <a:r>
              <a:rPr lang="ru-RU" dirty="0" smtClean="0">
                <a:latin typeface="Times New Roman"/>
                <a:ea typeface="Century Gothic" charset="0"/>
                <a:cs typeface="Times New Roman"/>
              </a:rPr>
              <a:t>Свердловская область</a:t>
            </a:r>
            <a:endParaRPr lang="ru-RU" dirty="0">
              <a:latin typeface="Times New Roman"/>
              <a:ea typeface="Century Gothic" charset="0"/>
              <a:cs typeface="Times New Roman"/>
            </a:endParaRPr>
          </a:p>
          <a:p>
            <a:pPr defTabSz="914377"/>
            <a:r>
              <a:rPr lang="ru-RU" dirty="0" smtClean="0">
                <a:latin typeface="Times New Roman"/>
                <a:ea typeface="Century Gothic" charset="0"/>
                <a:cs typeface="Times New Roman"/>
              </a:rPr>
              <a:t>Санкт-Петербург и Ленинградская область</a:t>
            </a:r>
            <a:endParaRPr lang="ru-RU" dirty="0">
              <a:latin typeface="Times New Roman"/>
              <a:cs typeface="Times New Roman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3788" y="949802"/>
            <a:ext cx="0" cy="3153857"/>
          </a:xfrm>
          <a:prstGeom prst="line">
            <a:avLst/>
          </a:prstGeom>
          <a:ln w="635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925659" y="2554483"/>
            <a:ext cx="0" cy="3153857"/>
          </a:xfrm>
          <a:prstGeom prst="line">
            <a:avLst/>
          </a:prstGeom>
          <a:ln w="635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976289" y="1613187"/>
            <a:ext cx="0" cy="3153857"/>
          </a:xfrm>
          <a:prstGeom prst="line">
            <a:avLst/>
          </a:prstGeom>
          <a:ln w="635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009521" y="3379231"/>
            <a:ext cx="0" cy="3153857"/>
          </a:xfrm>
          <a:prstGeom prst="line">
            <a:avLst/>
          </a:prstGeom>
          <a:ln w="635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19156"/>
            <a:ext cx="3914214" cy="247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0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1" y="1693333"/>
            <a:ext cx="3287889" cy="256822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" name="Shape 15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21731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77500" lnSpcReduction="2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13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8" name="Shape 92"/>
          <p:cNvSpPr txBox="1">
            <a:spLocks/>
          </p:cNvSpPr>
          <p:nvPr/>
        </p:nvSpPr>
        <p:spPr>
          <a:xfrm>
            <a:off x="4092221" y="1030111"/>
            <a:ext cx="6773333" cy="649111"/>
          </a:xfrm>
          <a:prstGeom prst="rect">
            <a:avLst/>
          </a:prstGeom>
        </p:spPr>
        <p:txBody>
          <a:bodyPr lIns="121917" tIns="60958" rIns="121917" bIns="60958"/>
          <a:lstStyle>
            <a:lvl1pPr algn="l"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 sz="1800"/>
            </a:pPr>
            <a:r>
              <a:rPr lang="ru-RU" sz="4000" b="1" dirty="0">
                <a:solidFill>
                  <a:srgbClr val="000000"/>
                </a:solidFill>
                <a:latin typeface="Times New Roman"/>
                <a:ea typeface="Gotham Pro Black" charset="0"/>
                <a:cs typeface="Times New Roman"/>
              </a:rPr>
              <a:t>Чему мы </a:t>
            </a: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Gotham Pro Black" charset="0"/>
                <a:cs typeface="Times New Roman"/>
              </a:rPr>
              <a:t>учим?</a:t>
            </a:r>
            <a:endParaRPr lang="ru-RU" sz="4000" b="1" dirty="0">
              <a:solidFill>
                <a:srgbClr val="000000"/>
              </a:solidFill>
              <a:latin typeface="Times New Roman"/>
              <a:ea typeface="Gotham Pro Black" charset="0"/>
              <a:cs typeface="Times New Roman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95897881"/>
              </p:ext>
            </p:extLst>
          </p:nvPr>
        </p:nvGraphicFramePr>
        <p:xfrm>
          <a:off x="3762476" y="191199"/>
          <a:ext cx="8259099" cy="653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94110" y="5461000"/>
            <a:ext cx="4995333" cy="369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miter lim="400000"/>
          </a:ln>
          <a:effectLst>
            <a:reflection blurRad="6350" stA="50000" endA="300" endPos="5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50799" rtlCol="0" anchor="t">
            <a:spAutoFit/>
          </a:bodyPr>
          <a:lstStyle/>
          <a:p>
            <a:pPr algn="ctr" defTabSz="914377" latinLnBrk="1" hangingPunct="0"/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ДЛЯ СТУДЕНТОВ НЕ ЭКОНОМИСТОВ </a:t>
            </a:r>
            <a:endParaRPr lang="ru-RU" b="1" dirty="0">
              <a:solidFill>
                <a:srgbClr val="000000"/>
              </a:solidFill>
              <a:latin typeface="Times New Roman"/>
              <a:cs typeface="Times New Roman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196" y="4363937"/>
            <a:ext cx="3693725" cy="17851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380990" indent="-380990">
              <a:buFont typeface="Wingdings" charset="2"/>
              <a:buChar char="ü"/>
            </a:pPr>
            <a:r>
              <a:rPr lang="ru-RU" dirty="0" smtClean="0">
                <a:latin typeface="Times New Roman"/>
                <a:ea typeface="Gotham Pro Light" charset="0"/>
                <a:cs typeface="Times New Roman"/>
              </a:rPr>
              <a:t>108 часов</a:t>
            </a:r>
          </a:p>
          <a:p>
            <a:pPr marL="380990" indent="-380990">
              <a:buFont typeface="Wingdings" charset="2"/>
              <a:buChar char="ü"/>
            </a:pPr>
            <a:r>
              <a:rPr lang="ru-RU" dirty="0" smtClean="0">
                <a:latin typeface="Times New Roman"/>
                <a:ea typeface="Gotham Pro Light" charset="0"/>
                <a:cs typeface="Times New Roman"/>
              </a:rPr>
              <a:t>2 месяца</a:t>
            </a:r>
          </a:p>
          <a:p>
            <a:pPr marL="380990" indent="-380990">
              <a:buFont typeface="Wingdings" charset="2"/>
              <a:buChar char="ü"/>
            </a:pPr>
            <a:r>
              <a:rPr lang="ru-RU" dirty="0" smtClean="0">
                <a:latin typeface="Times New Roman"/>
                <a:ea typeface="Gotham Pro Light" charset="0"/>
                <a:cs typeface="Times New Roman"/>
              </a:rPr>
              <a:t>Видео-аудио-лекции</a:t>
            </a:r>
            <a:endParaRPr lang="ru-RU" dirty="0">
              <a:latin typeface="Times New Roman"/>
              <a:ea typeface="Gotham Pro Light" charset="0"/>
              <a:cs typeface="Times New Roman"/>
            </a:endParaRPr>
          </a:p>
          <a:p>
            <a:pPr marL="380990" indent="-380990">
              <a:buFont typeface="Wingdings" charset="2"/>
              <a:buChar char="ü"/>
            </a:pPr>
            <a:r>
              <a:rPr lang="ru-RU" dirty="0">
                <a:latin typeface="Times New Roman"/>
                <a:ea typeface="Gotham Pro Light" charset="0"/>
                <a:cs typeface="Times New Roman"/>
              </a:rPr>
              <a:t>3 вебинара</a:t>
            </a:r>
          </a:p>
          <a:p>
            <a:pPr marL="380990" indent="-380990">
              <a:buFont typeface="Wingdings" charset="2"/>
              <a:buChar char="ü"/>
            </a:pPr>
            <a:r>
              <a:rPr lang="ru-RU" dirty="0" smtClean="0">
                <a:latin typeface="Times New Roman"/>
                <a:ea typeface="Gotham Pro Light" charset="0"/>
                <a:cs typeface="Times New Roman"/>
              </a:rPr>
              <a:t>Очная аттестация</a:t>
            </a:r>
          </a:p>
          <a:p>
            <a:pPr marL="380990" indent="-380990">
              <a:buFont typeface="Wingdings" charset="2"/>
              <a:buChar char="ü"/>
            </a:pPr>
            <a:r>
              <a:rPr lang="ru-RU" dirty="0" smtClean="0">
                <a:latin typeface="Times New Roman"/>
                <a:ea typeface="Gotham Pro Light" charset="0"/>
                <a:cs typeface="Times New Roman"/>
              </a:rPr>
              <a:t>Удостоверение </a:t>
            </a:r>
            <a:r>
              <a:rPr lang="ru-RU" dirty="0">
                <a:latin typeface="Times New Roman"/>
                <a:ea typeface="Gotham Pro Light" charset="0"/>
                <a:cs typeface="Times New Roman"/>
              </a:rPr>
              <a:t>МГУ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2556" y="0"/>
            <a:ext cx="1006122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cs typeface="Times New Roman"/>
              </a:rPr>
              <a:t>Программа повышения квалификации «Разработка рабочих программ дисциплин (модулей) по финансовой грамотности для студентов образовательных организаций высшего образования» </a:t>
            </a:r>
            <a:endParaRPr lang="ru-RU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278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3197"/>
          <a:stretch/>
        </p:blipFill>
        <p:spPr>
          <a:xfrm>
            <a:off x="564426" y="1626599"/>
            <a:ext cx="4764832" cy="41194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3993A22-3A22-6343-998C-7D3606CC0CA4}"/>
              </a:ext>
            </a:extLst>
          </p:cNvPr>
          <p:cNvSpPr txBox="1"/>
          <p:nvPr/>
        </p:nvSpPr>
        <p:spPr>
          <a:xfrm>
            <a:off x="1947334" y="287795"/>
            <a:ext cx="89746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/>
                <a:ea typeface="Century Gothic" charset="0"/>
                <a:cs typeface="Times New Roman"/>
              </a:rPr>
              <a:t>Электронные учебно-методические </a:t>
            </a:r>
            <a:r>
              <a:rPr lang="ru-RU" sz="32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/>
                <a:ea typeface="Century Gothic" charset="0"/>
                <a:cs typeface="Times New Roman"/>
              </a:rPr>
              <a:t>материалы </a:t>
            </a:r>
            <a:endParaRPr lang="en-US" sz="3200" b="1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/>
              <a:ea typeface="Century Gothic" charset="0"/>
              <a:cs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69F2700-F3E3-A640-B100-07C6322E8D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96" t="77247" r="78690" b="13769"/>
          <a:stretch/>
        </p:blipFill>
        <p:spPr>
          <a:xfrm>
            <a:off x="10422555" y="2191604"/>
            <a:ext cx="1221001" cy="1232033"/>
          </a:xfrm>
          <a:prstGeom prst="rect">
            <a:avLst/>
          </a:prstGeom>
          <a:effectLst/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3993A22-3A22-6343-998C-7D3606CC0CA4}"/>
              </a:ext>
            </a:extLst>
          </p:cNvPr>
          <p:cNvSpPr txBox="1"/>
          <p:nvPr/>
        </p:nvSpPr>
        <p:spPr>
          <a:xfrm>
            <a:off x="4392040" y="1342471"/>
            <a:ext cx="980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дддля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студентов и преподавателей</a:t>
            </a:r>
            <a:endParaRPr lang="en-US"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3993A22-3A22-6343-998C-7D3606CC0CA4}"/>
              </a:ext>
            </a:extLst>
          </p:cNvPr>
          <p:cNvSpPr txBox="1"/>
          <p:nvPr/>
        </p:nvSpPr>
        <p:spPr>
          <a:xfrm>
            <a:off x="2093722" y="1432425"/>
            <a:ext cx="2615233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16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Бесплатно </a:t>
            </a:r>
          </a:p>
          <a:p>
            <a:pPr algn="ctr" defTabSz="914377"/>
            <a:r>
              <a:rPr lang="ru-RU" sz="16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для компьютера и телефона</a:t>
            </a:r>
            <a:r>
              <a:rPr lang="en-US" sz="1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(iOS </a:t>
            </a:r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and </a:t>
            </a:r>
            <a:r>
              <a:rPr lang="en-US" sz="1600" dirty="0" err="1">
                <a:solidFill>
                  <a:prstClr val="black"/>
                </a:solidFill>
                <a:latin typeface="Times New Roman"/>
                <a:cs typeface="Times New Roman"/>
              </a:rPr>
              <a:t>Аndroid</a:t>
            </a:r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lang="ru-RU" b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69F2700-F3E3-A640-B100-07C6322E8D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58" t="77216" r="36191" b="13785"/>
          <a:stretch/>
        </p:blipFill>
        <p:spPr>
          <a:xfrm>
            <a:off x="2474243" y="2893245"/>
            <a:ext cx="816347" cy="809888"/>
          </a:xfrm>
          <a:prstGeom prst="rect">
            <a:avLst/>
          </a:prstGeom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33" b="94667" l="5222" r="93667">
                        <a14:foregroundMark x1="34444" y1="49556" x2="34444" y2="49556"/>
                        <a14:foregroundMark x1="41111" y1="48444" x2="41111" y2="48444"/>
                        <a14:foregroundMark x1="47333" y1="39111" x2="47333" y2="39111"/>
                        <a14:foregroundMark x1="47000" y1="41000" x2="47000" y2="41000"/>
                        <a14:foregroundMark x1="49222" y1="39111" x2="49222" y2="39111"/>
                        <a14:foregroundMark x1="35556" y1="59111" x2="35556" y2="59111"/>
                        <a14:foregroundMark x1="52556" y1="49111" x2="52556" y2="49111"/>
                        <a14:foregroundMark x1="54444" y1="44333" x2="54444" y2="44333"/>
                        <a14:foregroundMark x1="59556" y1="52889" x2="59556" y2="52889"/>
                        <a14:foregroundMark x1="61778" y1="58000" x2="61778" y2="58000"/>
                        <a14:foregroundMark x1="62889" y1="49556" x2="62889" y2="49556"/>
                        <a14:foregroundMark x1="25000" y1="36111" x2="25000" y2="36111"/>
                        <a14:backgroundMark x1="57889" y1="51000" x2="57889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68" y="3063460"/>
            <a:ext cx="481226" cy="4812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69F2700-F3E3-A640-B100-07C6322E8D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388" t="77321" r="8577" b="13373"/>
          <a:stretch/>
        </p:blipFill>
        <p:spPr>
          <a:xfrm>
            <a:off x="3866749" y="2907593"/>
            <a:ext cx="838886" cy="848313"/>
          </a:xfrm>
          <a:prstGeom prst="rect">
            <a:avLst/>
          </a:prstGeom>
          <a:effectLst/>
        </p:spPr>
      </p:pic>
      <p:sp>
        <p:nvSpPr>
          <p:cNvPr id="19" name="Прямоугольник 18"/>
          <p:cNvSpPr/>
          <p:nvPr/>
        </p:nvSpPr>
        <p:spPr>
          <a:xfrm>
            <a:off x="620888" y="5780782"/>
            <a:ext cx="4303890" cy="5847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Инструменты для личного бюджета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и финансового планирования</a:t>
            </a:r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62"/>
          <a:stretch/>
        </p:blipFill>
        <p:spPr>
          <a:xfrm>
            <a:off x="4569715" y="1704043"/>
            <a:ext cx="5133138" cy="321967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319158" y="4915316"/>
            <a:ext cx="66386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/>
                <a:ea typeface="Century Gothic" charset="0"/>
                <a:cs typeface="Times New Roman"/>
              </a:rPr>
              <a:t>тестирование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/>
                <a:ea typeface="Century Gothic" charset="0"/>
                <a:cs typeface="Times New Roman"/>
              </a:rPr>
              <a:t>, статистическую информацию,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/>
                <a:ea typeface="Century Gothic" charset="0"/>
                <a:cs typeface="Times New Roman"/>
              </a:rPr>
              <a:t>каждая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/>
                <a:ea typeface="Century Gothic" charset="0"/>
                <a:cs typeface="Times New Roman"/>
              </a:rPr>
              <a:t>глава содержит входное и выходное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/>
                <a:ea typeface="Century Gothic" charset="0"/>
                <a:cs typeface="Times New Roman"/>
              </a:rPr>
              <a:t>дополнительные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/>
                <a:ea typeface="Century Gothic" charset="0"/>
                <a:cs typeface="Times New Roman"/>
              </a:rPr>
              <a:t>материалы, полезные советы</a:t>
            </a:r>
            <a:endParaRPr lang="en-US" sz="20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/>
              <a:ea typeface="Century Gothic" charset="0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3993A22-3A22-6343-998C-7D3606CC0CA4}"/>
              </a:ext>
            </a:extLst>
          </p:cNvPr>
          <p:cNvSpPr txBox="1"/>
          <p:nvPr/>
        </p:nvSpPr>
        <p:spPr>
          <a:xfrm>
            <a:off x="9702853" y="3783110"/>
            <a:ext cx="293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400" b="1" dirty="0">
                <a:solidFill>
                  <a:srgbClr val="38729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entury Gothic" panose="020B0502020202020204" pitchFamily="34" charset="0"/>
                <a:ea typeface="Century Gothic" charset="0"/>
                <a:cs typeface="Century Gothic" charset="0"/>
                <a:hlinkClick r:id="rId7"/>
              </a:rPr>
              <a:t>https://finuch.ru</a:t>
            </a:r>
            <a:endParaRPr lang="ru-RU" sz="2400" b="1" dirty="0">
              <a:solidFill>
                <a:srgbClr val="38729E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3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02336" y="6227317"/>
            <a:ext cx="11375136" cy="283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/>
              <a:t>5</a:t>
            </a:r>
            <a:endParaRPr lang="en-US" sz="12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033BE87E-D42B-BB4F-919C-8AA7CE9D6F57}"/>
              </a:ext>
            </a:extLst>
          </p:cNvPr>
          <p:cNvSpPr txBox="1">
            <a:spLocks/>
          </p:cNvSpPr>
          <p:nvPr/>
        </p:nvSpPr>
        <p:spPr>
          <a:xfrm>
            <a:off x="1066800" y="578161"/>
            <a:ext cx="109728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algn="ctr" defTabSz="342891">
              <a:lnSpc>
                <a:spcPct val="90000"/>
              </a:lnSpc>
              <a:defRPr sz="1800"/>
            </a:pPr>
            <a:r>
              <a:rPr lang="ru-RU" sz="4700" dirty="0" smtClean="0">
                <a:solidFill>
                  <a:srgbClr val="000000"/>
                </a:solidFill>
                <a:latin typeface="Times New Roman"/>
                <a:ea typeface="Century Gothic" charset="0"/>
                <a:cs typeface="Times New Roman"/>
              </a:rPr>
              <a:t>Сайт ФСМЦ ЭФ МГУ</a:t>
            </a:r>
            <a:r>
              <a:rPr lang="ru-RU" sz="4700" dirty="0">
                <a:solidFill>
                  <a:srgbClr val="000000"/>
                </a:solidFill>
                <a:latin typeface="Times New Roman"/>
                <a:ea typeface="Century Gothic" charset="0"/>
                <a:cs typeface="Times New Roman"/>
              </a:rPr>
              <a:t/>
            </a:r>
            <a:br>
              <a:rPr lang="ru-RU" sz="4700" dirty="0">
                <a:solidFill>
                  <a:srgbClr val="000000"/>
                </a:solidFill>
                <a:latin typeface="Times New Roman"/>
                <a:ea typeface="Century Gothic" charset="0"/>
                <a:cs typeface="Times New Roman"/>
              </a:rPr>
            </a:br>
            <a:r>
              <a:rPr lang="ru-RU" sz="4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sz="48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ru-RU" sz="4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211" y="1631745"/>
            <a:ext cx="2377456" cy="8235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1" b="819"/>
          <a:stretch/>
        </p:blipFill>
        <p:spPr>
          <a:xfrm>
            <a:off x="5202369" y="2564076"/>
            <a:ext cx="6654172" cy="39411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77528" y="2444050"/>
            <a:ext cx="48117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Рекомендуемые материалы:</a:t>
            </a:r>
          </a:p>
          <a:p>
            <a:pPr lvl="0"/>
            <a:endParaRPr lang="ru-RU" sz="2200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5744" lvl="0" indent="-285744" defTabSz="914377">
              <a:buFont typeface="Wingdings" charset="2"/>
              <a:buChar char="ü"/>
            </a:pPr>
            <a:r>
              <a:rPr lang="ru-RU" sz="2200" dirty="0">
                <a:latin typeface="Times New Roman"/>
                <a:ea typeface="Century Gothic" charset="0"/>
                <a:cs typeface="Times New Roman"/>
              </a:rPr>
              <a:t>научные статьи на русском и английском языках;</a:t>
            </a:r>
          </a:p>
          <a:p>
            <a:pPr marL="285744" lvl="0" indent="-285744" defTabSz="914377">
              <a:buFont typeface="Wingdings" charset="2"/>
              <a:buChar char="ü"/>
            </a:pPr>
            <a:r>
              <a:rPr lang="ru-RU" sz="2200" dirty="0">
                <a:latin typeface="Times New Roman"/>
                <a:ea typeface="Century Gothic" charset="0"/>
                <a:cs typeface="Times New Roman"/>
              </a:rPr>
              <a:t>новости, публикации в СМИ;</a:t>
            </a:r>
          </a:p>
          <a:p>
            <a:pPr marL="285744" lvl="0" indent="-285744" defTabSz="914377">
              <a:buFont typeface="Wingdings" charset="2"/>
              <a:buChar char="ü"/>
            </a:pPr>
            <a:r>
              <a:rPr lang="ru-RU" sz="2200" dirty="0">
                <a:latin typeface="Times New Roman"/>
                <a:ea typeface="Century Gothic" charset="0"/>
                <a:cs typeface="Times New Roman"/>
              </a:rPr>
              <a:t>судебная практика;</a:t>
            </a:r>
          </a:p>
          <a:p>
            <a:pPr marL="285744" lvl="0" indent="-285744" defTabSz="914377">
              <a:buFont typeface="Wingdings" charset="2"/>
              <a:buChar char="ü"/>
            </a:pPr>
            <a:r>
              <a:rPr lang="ru-RU" sz="2200" dirty="0">
                <a:latin typeface="Times New Roman"/>
                <a:ea typeface="Century Gothic" charset="0"/>
                <a:cs typeface="Times New Roman"/>
              </a:rPr>
              <a:t>официальная социально-экономическая статистика</a:t>
            </a:r>
            <a:endParaRPr lang="en-US" sz="2200" dirty="0">
              <a:latin typeface="Times New Roman"/>
              <a:ea typeface="Century Gothic" charset="0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7112" y="1035889"/>
            <a:ext cx="5941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/>
                <a:ea typeface="Century Gothic" charset="0"/>
                <a:cs typeface="Times New Roman"/>
              </a:rPr>
              <a:t>www.fingramota.econ.msu.ru</a:t>
            </a:r>
            <a:endParaRPr lang="ru-RU" sz="2800" b="1" dirty="0"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/>
              <a:ea typeface="Century Gothic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395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1113" y="114186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31333" y="1636889"/>
            <a:ext cx="10153526" cy="300566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Спасибо за внимание!</a:t>
            </a:r>
            <a:br>
              <a:rPr lang="ru-RU" dirty="0" smtClean="0">
                <a:latin typeface="Times New Roman"/>
                <a:cs typeface="Times New Roman"/>
              </a:rPr>
            </a:br>
            <a:r>
              <a:rPr lang="en-US" dirty="0" err="1" smtClean="0">
                <a:latin typeface="Times New Roman"/>
                <a:cs typeface="Times New Roman"/>
              </a:rPr>
              <a:t>teleshova@econ.msu.ru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859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670362" y="324556"/>
            <a:ext cx="7376749" cy="11288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/>
                <a:cs typeface="Times New Roman"/>
              </a:rPr>
              <a:t>Экономическая грамотность </a:t>
            </a:r>
            <a:br>
              <a:rPr lang="ru-RU" sz="3200" b="1" dirty="0">
                <a:latin typeface="Times New Roman"/>
                <a:cs typeface="Times New Roman"/>
              </a:rPr>
            </a:br>
            <a:r>
              <a:rPr lang="ru-RU" sz="3200" b="1" dirty="0">
                <a:latin typeface="Times New Roman"/>
                <a:cs typeface="Times New Roman"/>
              </a:rPr>
              <a:t>студентов (</a:t>
            </a:r>
            <a:r>
              <a:rPr lang="ru-RU" sz="3200" b="1" i="1" dirty="0">
                <a:latin typeface="Times New Roman"/>
                <a:cs typeface="Times New Roman"/>
              </a:rPr>
              <a:t>история</a:t>
            </a:r>
            <a:r>
              <a:rPr lang="ru-RU" sz="3200" b="1" dirty="0">
                <a:latin typeface="Times New Roman"/>
                <a:cs typeface="Times New Roman"/>
              </a:rPr>
              <a:t> </a:t>
            </a:r>
            <a:r>
              <a:rPr lang="ru-RU" sz="3200" b="1" i="1" dirty="0">
                <a:latin typeface="Times New Roman"/>
                <a:cs typeface="Times New Roman"/>
              </a:rPr>
              <a:t>вопроса</a:t>
            </a:r>
            <a:r>
              <a:rPr lang="ru-RU" sz="3200" b="1" dirty="0">
                <a:latin typeface="Times New Roman"/>
                <a:cs typeface="Times New Roman"/>
              </a:rPr>
              <a:t>)</a:t>
            </a:r>
            <a:endParaRPr lang="ru-RU" sz="32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022221"/>
              </p:ext>
            </p:extLst>
          </p:nvPr>
        </p:nvGraphicFramePr>
        <p:xfrm>
          <a:off x="5" y="1600202"/>
          <a:ext cx="12191999" cy="495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870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03111" y="-112889"/>
            <a:ext cx="10450688" cy="1142119"/>
          </a:xfrm>
        </p:spPr>
        <p:txBody>
          <a:bodyPr>
            <a:normAutofit/>
          </a:bodyPr>
          <a:lstStyle/>
          <a:p>
            <a:pPr lvl="0" algn="ctr"/>
            <a:r>
              <a:rPr lang="ru-RU" sz="2400" b="1" dirty="0" smtClean="0">
                <a:latin typeface="Times New Roman"/>
                <a:cs typeface="Times New Roman"/>
              </a:rPr>
              <a:t>Дисциплины, обеспечивающие формирование ОК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" charset="0"/>
                <a:cs typeface="Times New Roman"/>
              </a:rPr>
              <a:t>«Способность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Arial" charset="0"/>
                <a:cs typeface="Times New Roman"/>
              </a:rPr>
              <a:t>использовать основы экономических знаний в различных сферах деятельности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Arial" charset="0"/>
                <a:cs typeface="Times New Roman"/>
              </a:rPr>
              <a:t>»</a:t>
            </a:r>
            <a:endParaRPr lang="ru-RU" sz="2400" b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783089"/>
              </p:ext>
            </p:extLst>
          </p:nvPr>
        </p:nvGraphicFramePr>
        <p:xfrm>
          <a:off x="183444" y="1058335"/>
          <a:ext cx="11895667" cy="57262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29327"/>
                <a:gridCol w="2868355"/>
                <a:gridCol w="2093541"/>
                <a:gridCol w="1019669"/>
                <a:gridCol w="1436675"/>
                <a:gridCol w="648100"/>
              </a:tblGrid>
              <a:tr h="5926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Название Вуза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Направление подготовки (шифр - название)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Название курса/модуля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Место в учебном плане (семестр)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/>
                          <a:cs typeface="Times New Roman"/>
                        </a:rPr>
                        <a:t>Тип курса (обязательный по выбору, факультатив)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/>
                          <a:cs typeface="Times New Roman"/>
                        </a:rPr>
                        <a:t>Кол-во З.Е.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</a:tr>
              <a:tr h="3720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Казанский </a:t>
                      </a:r>
                      <a:r>
                        <a:rPr lang="ru-RU" sz="11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федеральный </a:t>
                      </a:r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университет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 46.03.03 Антропология и этнология</a:t>
                      </a:r>
                      <a:b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Экономика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5 </a:t>
                      </a:r>
                      <a:r>
                        <a:rPr lang="ru-RU" sz="11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, 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обязательный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</a:tr>
              <a:tr h="4012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Волгоградский государственный университет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46.03.01 История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Экономика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обязательный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</a:tr>
              <a:tr h="4012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Сибирский федеральный университет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46.03.01 История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Экономика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обязательный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</a:tr>
              <a:tr h="46235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Тюменский государственный </a:t>
                      </a:r>
                      <a:r>
                        <a:rPr lang="ru-RU" sz="11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университет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46.03.01 История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Мастерская "Россия и мир", направление "HOMO </a:t>
                      </a:r>
                      <a:r>
                        <a:rPr lang="ru-RU" sz="1100" u="none" strike="noStrike" dirty="0" err="1">
                          <a:effectLst/>
                          <a:latin typeface="Times New Roman"/>
                          <a:cs typeface="Times New Roman"/>
                        </a:rPr>
                        <a:t>Economicus</a:t>
                      </a:r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обязательный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</a:tr>
              <a:tr h="776111">
                <a:tc v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46.03.02  Документоведение и архивоведение 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Экономика семейных </a:t>
                      </a:r>
                      <a:r>
                        <a:rPr lang="ru-RU" sz="11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отношений, </a:t>
                      </a:r>
                      <a:r>
                        <a:rPr lang="ru-RU" sz="11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Мир финансов, Азбука финансов, Персональный налоговый практикум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1,2,3,4,5,6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по выбору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</a:tr>
              <a:tr h="4012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Саратовский национальный исследовательский государственный университет имени Н.Г. Чернышевского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46.03.01 История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Экономика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базовая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</a:tr>
              <a:tr h="4012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Саратовский государственный технический университет имени Гагарина Ю.А.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46.03.02</a:t>
                      </a:r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. Документоведение и архивоведение 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Экономика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базовый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</a:tr>
              <a:tr h="557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/>
                          <a:cs typeface="Times New Roman"/>
                        </a:rPr>
                        <a:t>Ростовский филиал государственного казенного образовательного учреждения высшего образования «Российская таможенная академия»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3 и 4 курсы всех направлений и </a:t>
                      </a:r>
                      <a:r>
                        <a:rPr lang="ru-RU" sz="11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специальностей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Финансовая грамотность в </a:t>
                      </a:r>
                      <a:r>
                        <a:rPr lang="ru-RU" sz="11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условиях </a:t>
                      </a:r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цифровой </a:t>
                      </a:r>
                      <a:r>
                        <a:rPr lang="ru-RU" sz="11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экономики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 dirty="0">
                          <a:effectLst/>
                          <a:latin typeface="Times New Roman"/>
                          <a:cs typeface="Times New Roman"/>
                        </a:rPr>
                        <a:t>6,8 и 10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по выбору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</a:tr>
              <a:tr h="557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/>
                          <a:cs typeface="Times New Roman"/>
                        </a:rPr>
                        <a:t>Уральский федеральный университет им. первого Президента России Б.Н. Ельцина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Любое (</a:t>
                      </a:r>
                      <a:r>
                        <a:rPr lang="ru-RU" sz="1100" u="none" strike="noStrike" dirty="0" err="1">
                          <a:effectLst/>
                          <a:latin typeface="Times New Roman"/>
                          <a:cs typeface="Times New Roman"/>
                        </a:rPr>
                        <a:t>майнор</a:t>
                      </a:r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Финансовая </a:t>
                      </a:r>
                      <a:r>
                        <a:rPr lang="ru-RU" sz="11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грамотность </a:t>
                      </a:r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для студентов не экономических специальностей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по выбору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</a:tr>
              <a:tr h="4012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/>
                          <a:cs typeface="Times New Roman"/>
                        </a:rPr>
                        <a:t>Новосибирский государственный университет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46.03.01 История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Основы экономики/ Основы экономической теории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обязательный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</a:tr>
              <a:tr h="4012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Северо-Кавказский федеральный университет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46.03.01 История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Экономика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обязательный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54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9778" y="365125"/>
            <a:ext cx="8904111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/>
                <a:cs typeface="Times New Roman"/>
              </a:rPr>
              <a:t>Нормативные </a:t>
            </a:r>
            <a:r>
              <a:rPr lang="ru-RU"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493" y="1600201"/>
            <a:ext cx="11636416" cy="494335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Стратегия повышения финансовой грамотности в РФ на 2017-2023 годы </a:t>
            </a:r>
            <a:r>
              <a:rPr lang="ru-RU" i="1" dirty="0" smtClean="0">
                <a:latin typeface="Times New Roman"/>
                <a:cs typeface="Times New Roman"/>
              </a:rPr>
              <a:t>(распоряжение Правительства РФ от 25 сентября 2017 года №2039-р)</a:t>
            </a:r>
          </a:p>
          <a:p>
            <a:pPr algn="just"/>
            <a:endParaRPr lang="ru-RU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План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мероприятий</a:t>
            </a:r>
            <a:r>
              <a:rPr lang="en-US" dirty="0">
                <a:latin typeface="Times New Roman"/>
                <a:cs typeface="Times New Roman"/>
              </a:rPr>
              <a:t> ("</a:t>
            </a:r>
            <a:r>
              <a:rPr lang="en-US" dirty="0" err="1">
                <a:latin typeface="Times New Roman"/>
                <a:cs typeface="Times New Roman"/>
              </a:rPr>
              <a:t>дорожная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карта</a:t>
            </a:r>
            <a:r>
              <a:rPr lang="en-US" dirty="0">
                <a:latin typeface="Times New Roman"/>
                <a:cs typeface="Times New Roman"/>
              </a:rPr>
              <a:t>") </a:t>
            </a:r>
            <a:r>
              <a:rPr lang="en-US" dirty="0" err="1" smtClean="0">
                <a:latin typeface="Times New Roman"/>
                <a:cs typeface="Times New Roman"/>
              </a:rPr>
              <a:t>по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реализации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Стратегии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повышения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финансовой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грамотности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РоссийскойФедерации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на</a:t>
            </a:r>
            <a:r>
              <a:rPr lang="en-US" dirty="0">
                <a:latin typeface="Times New Roman"/>
                <a:cs typeface="Times New Roman"/>
              </a:rPr>
              <a:t> 2017 - 2023 </a:t>
            </a:r>
            <a:r>
              <a:rPr lang="en-US" dirty="0" err="1" smtClean="0">
                <a:latin typeface="Times New Roman"/>
                <a:cs typeface="Times New Roman"/>
              </a:rPr>
              <a:t>годы</a:t>
            </a:r>
            <a:r>
              <a:rPr lang="en-US" dirty="0" smtClean="0">
                <a:latin typeface="Times New Roman"/>
                <a:cs typeface="Times New Roman"/>
              </a:rPr>
              <a:t>”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err="1">
                <a:latin typeface="Times New Roman"/>
                <a:cs typeface="Times New Roman"/>
              </a:rPr>
              <a:t>утв</a:t>
            </a:r>
            <a:r>
              <a:rPr lang="en-US" i="1" dirty="0">
                <a:latin typeface="Times New Roman"/>
                <a:cs typeface="Times New Roman"/>
              </a:rPr>
              <a:t>. </a:t>
            </a:r>
            <a:r>
              <a:rPr lang="en-US" i="1" dirty="0" err="1">
                <a:latin typeface="Times New Roman"/>
                <a:cs typeface="Times New Roman"/>
              </a:rPr>
              <a:t>Банком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России</a:t>
            </a:r>
            <a:r>
              <a:rPr lang="en-US" i="1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Минфином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России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03.12.2018</a:t>
            </a:r>
            <a:r>
              <a:rPr lang="en-US" dirty="0">
                <a:latin typeface="Times New Roman"/>
                <a:cs typeface="Times New Roman"/>
              </a:rPr>
              <a:t>)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76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5724" y="211793"/>
            <a:ext cx="5945171" cy="517213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008000"/>
                </a:solidFill>
                <a:latin typeface="Gotham Pro Black" charset="0"/>
                <a:ea typeface="Gotham Pro Black" charset="0"/>
                <a:cs typeface="Gotham Pro Black" charset="0"/>
              </a:rPr>
              <a:t>Что в стратегии ФГ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30" y="211794"/>
            <a:ext cx="11840065" cy="65377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500" i="1" dirty="0">
                <a:latin typeface="Times New Roman"/>
                <a:cs typeface="Times New Roman"/>
              </a:rPr>
              <a:t>Для </a:t>
            </a:r>
            <a:r>
              <a:rPr lang="ru-RU" sz="7500" i="1" dirty="0" smtClean="0">
                <a:latin typeface="Times New Roman"/>
                <a:cs typeface="Times New Roman"/>
              </a:rPr>
              <a:t>эффективной̆ </a:t>
            </a:r>
            <a:r>
              <a:rPr lang="ru-RU" sz="7500" i="1" dirty="0">
                <a:latin typeface="Times New Roman"/>
                <a:cs typeface="Times New Roman"/>
              </a:rPr>
              <a:t>организации деятельности</a:t>
            </a:r>
            <a:br>
              <a:rPr lang="ru-RU" sz="7500" i="1" dirty="0">
                <a:latin typeface="Times New Roman"/>
                <a:cs typeface="Times New Roman"/>
              </a:rPr>
            </a:br>
            <a:r>
              <a:rPr lang="ru-RU" sz="7500" i="1" dirty="0">
                <a:latin typeface="Times New Roman"/>
                <a:cs typeface="Times New Roman"/>
              </a:rPr>
              <a:t>необходимо обеспечить: </a:t>
            </a:r>
          </a:p>
          <a:p>
            <a:pPr marL="0" indent="0">
              <a:buNone/>
            </a:pPr>
            <a:endParaRPr lang="ru-RU" sz="5700" dirty="0"/>
          </a:p>
          <a:p>
            <a:pPr algn="just"/>
            <a:r>
              <a:rPr lang="ru-RU" sz="8500" dirty="0">
                <a:latin typeface="Times New Roman"/>
                <a:cs typeface="Times New Roman"/>
              </a:rPr>
              <a:t>актуализацию и внедрение элементов </a:t>
            </a:r>
            <a:r>
              <a:rPr lang="ru-RU" sz="8500" dirty="0" err="1">
                <a:latin typeface="Times New Roman"/>
                <a:cs typeface="Times New Roman"/>
              </a:rPr>
              <a:t>финансовои</a:t>
            </a:r>
            <a:r>
              <a:rPr lang="ru-RU" sz="8500" dirty="0">
                <a:latin typeface="Times New Roman"/>
                <a:cs typeface="Times New Roman"/>
              </a:rPr>
              <a:t>̆ грамотности в образовательные программы образовательных организаций на базе федеральных государственных образовательных стандартов и (или) примерных основных образовательных программ различных </a:t>
            </a:r>
            <a:r>
              <a:rPr lang="ru-RU" sz="8500" dirty="0" err="1">
                <a:latin typeface="Times New Roman"/>
                <a:cs typeface="Times New Roman"/>
              </a:rPr>
              <a:t>уровнеи</a:t>
            </a:r>
            <a:r>
              <a:rPr lang="ru-RU" sz="8500" dirty="0">
                <a:latin typeface="Times New Roman"/>
                <a:cs typeface="Times New Roman"/>
              </a:rPr>
              <a:t>̆ образования; </a:t>
            </a:r>
          </a:p>
          <a:p>
            <a:pPr algn="just"/>
            <a:r>
              <a:rPr lang="ru-RU" sz="8500" b="1" dirty="0">
                <a:latin typeface="Times New Roman"/>
                <a:cs typeface="Times New Roman"/>
              </a:rPr>
              <a:t>в рамках разработки актуализированных федеральных государственных образовательных стандартов высшего образования 3-го поколения обязательное овладение </a:t>
            </a:r>
            <a:r>
              <a:rPr lang="ru-RU" sz="8500" b="1" dirty="0" err="1">
                <a:latin typeface="Times New Roman"/>
                <a:cs typeface="Times New Roman"/>
              </a:rPr>
              <a:t>универсальнои</a:t>
            </a:r>
            <a:r>
              <a:rPr lang="ru-RU" sz="8500" b="1" dirty="0">
                <a:latin typeface="Times New Roman"/>
                <a:cs typeface="Times New Roman"/>
              </a:rPr>
              <a:t>̆ </a:t>
            </a:r>
            <a:r>
              <a:rPr lang="ru-RU" sz="8500" b="1" dirty="0" err="1">
                <a:latin typeface="Times New Roman"/>
                <a:cs typeface="Times New Roman"/>
              </a:rPr>
              <a:t>компетенциеи</a:t>
            </a:r>
            <a:r>
              <a:rPr lang="ru-RU" sz="8500" b="1" dirty="0">
                <a:latin typeface="Times New Roman"/>
                <a:cs typeface="Times New Roman"/>
              </a:rPr>
              <a:t>̆ в области </a:t>
            </a:r>
            <a:r>
              <a:rPr lang="ru-RU" sz="8500" b="1" dirty="0" err="1">
                <a:latin typeface="Times New Roman"/>
                <a:cs typeface="Times New Roman"/>
              </a:rPr>
              <a:t>экономическои</a:t>
            </a:r>
            <a:r>
              <a:rPr lang="ru-RU" sz="8500" b="1" dirty="0">
                <a:latin typeface="Times New Roman"/>
                <a:cs typeface="Times New Roman"/>
              </a:rPr>
              <a:t>̆ культуры, в том числе </a:t>
            </a:r>
            <a:r>
              <a:rPr lang="ru-RU" sz="8500" b="1" dirty="0" err="1">
                <a:latin typeface="Times New Roman"/>
                <a:cs typeface="Times New Roman"/>
              </a:rPr>
              <a:t>финансовои</a:t>
            </a:r>
            <a:r>
              <a:rPr lang="ru-RU" sz="8500" b="1" dirty="0">
                <a:latin typeface="Times New Roman"/>
                <a:cs typeface="Times New Roman"/>
              </a:rPr>
              <a:t>̆ грамотности, выпускниками по программам бакалавриата (</a:t>
            </a:r>
            <a:r>
              <a:rPr lang="ru-RU" sz="8500" b="1" dirty="0" err="1">
                <a:latin typeface="Times New Roman"/>
                <a:cs typeface="Times New Roman"/>
              </a:rPr>
              <a:t>специалитета</a:t>
            </a:r>
            <a:r>
              <a:rPr lang="ru-RU" sz="8500" b="1" dirty="0">
                <a:latin typeface="Times New Roman"/>
                <a:cs typeface="Times New Roman"/>
              </a:rPr>
              <a:t>) по всем направлениям подготовки и специальностям; </a:t>
            </a:r>
          </a:p>
          <a:p>
            <a:pPr algn="just"/>
            <a:r>
              <a:rPr lang="ru-RU" sz="8500" dirty="0" err="1">
                <a:latin typeface="Times New Roman"/>
                <a:cs typeface="Times New Roman"/>
              </a:rPr>
              <a:t>содействие</a:t>
            </a:r>
            <a:r>
              <a:rPr lang="ru-RU" sz="8500" dirty="0">
                <a:latin typeface="Times New Roman"/>
                <a:cs typeface="Times New Roman"/>
              </a:rPr>
              <a:t> внедрению элементов </a:t>
            </a:r>
            <a:r>
              <a:rPr lang="ru-RU" sz="8500" dirty="0" err="1">
                <a:latin typeface="Times New Roman"/>
                <a:cs typeface="Times New Roman"/>
              </a:rPr>
              <a:t>финансовои</a:t>
            </a:r>
            <a:r>
              <a:rPr lang="ru-RU" sz="8500" dirty="0">
                <a:latin typeface="Times New Roman"/>
                <a:cs typeface="Times New Roman"/>
              </a:rPr>
              <a:t>̆ грамотности в основные и дополнительные образовательные программы; </a:t>
            </a:r>
          </a:p>
          <a:p>
            <a:pPr algn="just"/>
            <a:r>
              <a:rPr lang="ru-RU" sz="8500" dirty="0">
                <a:latin typeface="Times New Roman"/>
                <a:cs typeface="Times New Roman"/>
              </a:rPr>
              <a:t>подготовку и апробацию современных учебно-методических материалов по актуальным и приоритетным темам </a:t>
            </a:r>
            <a:r>
              <a:rPr lang="ru-RU" sz="8500" dirty="0" err="1">
                <a:latin typeface="Times New Roman"/>
                <a:cs typeface="Times New Roman"/>
              </a:rPr>
              <a:t>финансовои</a:t>
            </a:r>
            <a:r>
              <a:rPr lang="ru-RU" sz="8500" dirty="0">
                <a:latin typeface="Times New Roman"/>
                <a:cs typeface="Times New Roman"/>
              </a:rPr>
              <a:t>̆ грамотности для различных возрастных групп, а также их актуализацию; </a:t>
            </a:r>
          </a:p>
          <a:p>
            <a:pPr algn="just"/>
            <a:r>
              <a:rPr lang="ru-RU" sz="8500" dirty="0">
                <a:latin typeface="Times New Roman"/>
                <a:cs typeface="Times New Roman"/>
              </a:rPr>
              <a:t>обеспечение постоянно </a:t>
            </a:r>
            <a:r>
              <a:rPr lang="ru-RU" sz="8500" dirty="0" err="1">
                <a:latin typeface="Times New Roman"/>
                <a:cs typeface="Times New Roman"/>
              </a:rPr>
              <a:t>действующеи</a:t>
            </a:r>
            <a:r>
              <a:rPr lang="ru-RU" sz="8500" dirty="0">
                <a:latin typeface="Times New Roman"/>
                <a:cs typeface="Times New Roman"/>
              </a:rPr>
              <a:t>̆ подготовки, </a:t>
            </a:r>
            <a:r>
              <a:rPr lang="ru-RU" sz="8500" dirty="0" err="1">
                <a:latin typeface="Times New Roman"/>
                <a:cs typeface="Times New Roman"/>
              </a:rPr>
              <a:t>профессиональнои</a:t>
            </a:r>
            <a:r>
              <a:rPr lang="ru-RU" sz="8500" dirty="0">
                <a:latin typeface="Times New Roman"/>
                <a:cs typeface="Times New Roman"/>
              </a:rPr>
              <a:t>̆ переподготовки и повышения квалификации методистов, </a:t>
            </a:r>
            <a:r>
              <a:rPr lang="ru-RU" sz="8500" dirty="0" err="1">
                <a:latin typeface="Times New Roman"/>
                <a:cs typeface="Times New Roman"/>
              </a:rPr>
              <a:t>тьюторов</a:t>
            </a:r>
            <a:r>
              <a:rPr lang="ru-RU" sz="8500" dirty="0">
                <a:latin typeface="Times New Roman"/>
                <a:cs typeface="Times New Roman"/>
              </a:rPr>
              <a:t>, </a:t>
            </a:r>
            <a:r>
              <a:rPr lang="ru-RU" sz="8500" dirty="0" err="1">
                <a:latin typeface="Times New Roman"/>
                <a:cs typeface="Times New Roman"/>
              </a:rPr>
              <a:t>учителеи</a:t>
            </a:r>
            <a:r>
              <a:rPr lang="ru-RU" sz="8500" dirty="0">
                <a:latin typeface="Times New Roman"/>
                <a:cs typeface="Times New Roman"/>
              </a:rPr>
              <a:t>̆ и </a:t>
            </a:r>
            <a:r>
              <a:rPr lang="ru-RU" sz="8500" dirty="0" err="1">
                <a:latin typeface="Times New Roman"/>
                <a:cs typeface="Times New Roman"/>
              </a:rPr>
              <a:t>преподавателеи</a:t>
            </a:r>
            <a:r>
              <a:rPr lang="ru-RU" sz="8500" dirty="0">
                <a:latin typeface="Times New Roman"/>
                <a:cs typeface="Times New Roman"/>
              </a:rPr>
              <a:t>̆ по основам </a:t>
            </a:r>
            <a:r>
              <a:rPr lang="ru-RU" sz="8500" dirty="0" err="1">
                <a:latin typeface="Times New Roman"/>
                <a:cs typeface="Times New Roman"/>
              </a:rPr>
              <a:t>финансовои</a:t>
            </a:r>
            <a:r>
              <a:rPr lang="ru-RU" sz="8500" dirty="0">
                <a:latin typeface="Times New Roman"/>
                <a:cs typeface="Times New Roman"/>
              </a:rPr>
              <a:t>̆ грамотности на базе федеральных и региональных методических центров, формируемых в рамках проекта, а также федерального государственного автономного образовательного учреждения дополнительного профессионального образования "Академия повышения квалификации и </a:t>
            </a:r>
            <a:r>
              <a:rPr lang="ru-RU" sz="8500" dirty="0" err="1">
                <a:latin typeface="Times New Roman"/>
                <a:cs typeface="Times New Roman"/>
              </a:rPr>
              <a:t>профессиональнои</a:t>
            </a:r>
            <a:r>
              <a:rPr lang="ru-RU" sz="8500" dirty="0">
                <a:latin typeface="Times New Roman"/>
                <a:cs typeface="Times New Roman"/>
              </a:rPr>
              <a:t>̆ переподготовки работников образования"; </a:t>
            </a:r>
          </a:p>
          <a:p>
            <a:pPr algn="just"/>
            <a:r>
              <a:rPr lang="ru-RU" sz="8500" dirty="0">
                <a:latin typeface="Times New Roman"/>
                <a:cs typeface="Times New Roman"/>
              </a:rPr>
              <a:t>оценку качества и эффективности образовательных программ; </a:t>
            </a:r>
          </a:p>
          <a:p>
            <a:endParaRPr lang="ru-RU" sz="8500" dirty="0"/>
          </a:p>
        </p:txBody>
      </p:sp>
    </p:spTree>
    <p:extLst>
      <p:ext uri="{BB962C8B-B14F-4D97-AF65-F5344CB8AC3E}">
        <p14:creationId xmlns:p14="http://schemas.microsoft.com/office/powerpoint/2010/main" val="360511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01333" y="161748"/>
            <a:ext cx="7944555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Экономическая культура, в том числе финансовая грамотность</a:t>
            </a:r>
            <a:endParaRPr lang="ru-RU" sz="3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560557"/>
              </p:ext>
            </p:extLst>
          </p:nvPr>
        </p:nvGraphicFramePr>
        <p:xfrm>
          <a:off x="530215" y="1508016"/>
          <a:ext cx="11430247" cy="5119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665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13556" y="331083"/>
            <a:ext cx="9567334" cy="6778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700" b="1" dirty="0">
                <a:latin typeface="Times New Roman"/>
                <a:cs typeface="Times New Roman"/>
              </a:rPr>
              <a:t>                      </a:t>
            </a:r>
            <a:r>
              <a:rPr lang="ru-RU" sz="3700" b="1" dirty="0">
                <a:solidFill>
                  <a:srgbClr val="000000"/>
                </a:solidFill>
                <a:latin typeface="Times New Roman"/>
                <a:cs typeface="Times New Roman"/>
              </a:rPr>
              <a:t>ФГОС </a:t>
            </a:r>
            <a:r>
              <a:rPr lang="ru-RU" sz="37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ВО 3++:  </a:t>
            </a:r>
            <a:r>
              <a:rPr lang="ru-RU" sz="3700" b="1" dirty="0">
                <a:solidFill>
                  <a:srgbClr val="000000"/>
                </a:solidFill>
                <a:latin typeface="Times New Roman"/>
                <a:cs typeface="Times New Roman"/>
              </a:rPr>
              <a:t>компетенции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518431"/>
              </p:ext>
            </p:extLst>
          </p:nvPr>
        </p:nvGraphicFramePr>
        <p:xfrm>
          <a:off x="86133" y="1096004"/>
          <a:ext cx="11778025" cy="553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955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03111" y="169333"/>
            <a:ext cx="10450689" cy="64911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/>
                <a:cs typeface="Times New Roman"/>
              </a:rPr>
              <a:t>УК  Способен принимать обоснованные экономические решения в различных областях жизнедеятельности</a:t>
            </a:r>
            <a:r>
              <a:rPr lang="ru-RU" sz="2400" b="1" dirty="0">
                <a:solidFill>
                  <a:srgbClr val="70AD47"/>
                </a:solidFill>
                <a:latin typeface="Times New Roman"/>
                <a:cs typeface="Times New Roman"/>
              </a:rPr>
              <a:t/>
            </a:r>
            <a:br>
              <a:rPr lang="ru-RU" sz="2400" b="1" dirty="0">
                <a:solidFill>
                  <a:srgbClr val="70AD47"/>
                </a:solidFill>
                <a:latin typeface="Times New Roman"/>
                <a:cs typeface="Times New Roman"/>
              </a:rPr>
            </a:br>
            <a:endParaRPr lang="ru-RU" sz="2400" b="1" dirty="0">
              <a:solidFill>
                <a:srgbClr val="70AD47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261079"/>
              </p:ext>
            </p:extLst>
          </p:nvPr>
        </p:nvGraphicFramePr>
        <p:xfrm>
          <a:off x="183444" y="724002"/>
          <a:ext cx="11853334" cy="615738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26585"/>
                <a:gridCol w="9826749"/>
              </a:tblGrid>
              <a:tr h="298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cs typeface="Times New Roman"/>
                        </a:rPr>
                        <a:t>индикаторы </a:t>
                      </a:r>
                      <a:r>
                        <a:rPr lang="ru-RU" sz="1000" dirty="0">
                          <a:effectLst/>
                          <a:latin typeface="Times New Roman"/>
                          <a:cs typeface="Times New Roman"/>
                        </a:rPr>
                        <a:t>компетенции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735" marR="3873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cs typeface="Times New Roman"/>
                        </a:rPr>
                        <a:t>Планируемые результаты обучения по дисциплине (модулю), характеризующие этапы формирования компетенции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735" marR="38735" marT="9525" marB="0">
                    <a:noFill/>
                  </a:tcPr>
                </a:tc>
              </a:tr>
              <a:tr h="169659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понимает базовые принципы функционирования экономики и экономического развития, цели и формы участия государства в экономике И-1 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735" marR="3873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знает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735" marR="38735" marT="9525" marB="0">
                    <a:noFill/>
                  </a:tcPr>
                </a:tc>
              </a:tr>
              <a:tr h="1597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Основы поведения экономических агентов: теоретические принципы рационального выбора (максимизация полезности) и наблюдаемые отклонения от рационального поведения (ограниченная рациональность, поведенческие эффекты и систематические ошибки, с ними связанные) И-1. РО-1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Основные принципы экономического анализа для принятия решений (учет альтернативных издержек, изменение ценности во времени, сравнение предельных величин) И-1. РО-2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Основные экономические понятия: экономические ресурсы, экономические агенты, товары, услуги, спрос, предложение, рыночный обмен, цена, деньги, доходы, издержки, прибыль, собственность, конкуренция, монополия, фирма, институты, </a:t>
                      </a:r>
                      <a:r>
                        <a:rPr lang="ru-RU" sz="900" dirty="0" err="1">
                          <a:effectLst/>
                          <a:latin typeface="Times New Roman"/>
                          <a:cs typeface="Times New Roman"/>
                        </a:rPr>
                        <a:t>трансакционные</a:t>
                      </a: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 издержки, сбережения, инвестиции, кредит, процент, риск, страхование, государство, инфляция, безработица, валовой внутренний продукт, экономический рост и др. И-1. РО-3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Ресурсные ограничения экономического развития, источники повышения производительности труда, технического и технологического прогресса. показатели экономического развития и экономического роста. особенности циклического развития рыночной экономики, риски инфляции, безработицы, потери благосостояния и роста социального неравенства в периоды финансово-экономических кризисов И-1. РО-4.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Понятие общественных благ и роль государства в их обеспечении. Цели, задачи, инструменты и эффекты бюджетной, налоговой, денежно-кредитной, социальной, пенсионной политики государства и их влияние на макроэкономические параметры и индивидов И-1. РО-5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735" marR="38735" marT="9525" marB="0">
                    <a:noFill/>
                  </a:tcPr>
                </a:tc>
              </a:tr>
              <a:tr h="220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 умеет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735" marR="38735" marT="9525" marB="0">
                    <a:noFill/>
                  </a:tcPr>
                </a:tc>
              </a:tr>
              <a:tr h="372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Воспринимать и анализировать информацию, необходимую для принятия обоснованных экономических решений И-1. РО-6.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критически оценивать информацию о перспективах экономического роста и технологического развития экономики страны и отдельных ее отраслей И-1. РО-7.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735" marR="38735" marT="9525" marB="0">
                    <a:noFill/>
                  </a:tcPr>
                </a:tc>
              </a:tr>
              <a:tr h="186515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применяет методы личного экономического и финансового планирования для достижения текущих и долгосрочных финансовых целей, использует финансовые инструменты для управления личными финансами (личным бюджетом), контролирует собственные экономические и финансовые риски И-2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знает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735" marR="38735" marT="9525" marB="0">
                    <a:noFill/>
                  </a:tcPr>
                </a:tc>
              </a:tr>
              <a:tr h="2031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основные виды личных доходов (заработная плата, предпринимательский доход, рентные доходы и др.), механизмы их получения и увеличения; И-2. РО-1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сущность и функции предпринимательской деятельности как одного из способов увеличения доходов и риски, связанные с ней, организационно-правовые формы предпринимательской деятельности, отличие частного предпринимательства от хозяйственной деятельности государственных организаций, особенности инновационного предпринимательства: коммерциализация разработок и патентование И-2. РО-2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основные финансовые организации (Банк России, Агентство по страхованию вкладов, Пенсионный фонд России, коммерческий банк, страховая организация, биржа, негосударственный пенсионный фонд, и др.) и принципы взаимодействия индивида с ними; И-2. РО-3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основные финансовые инструменты, используемые для управления личными финансами (банковский вклад, кредит, ценные бумаги, недвижимость, валюта, страхование) И-2. РО-4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  <a:tab pos="49784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понятия риск и неопределенность, осознает неизбежность риска и неопределенности в экономической и финансовой сфере; И-2. РО-5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  <a:tab pos="49784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виды и источники возникновения экономических и финансовых рисков для индивида, способы их оценки и снижения; И-2. РО-6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основные этапы жизненного цикла индивида, понимает специфику краткосрочных и долгосрочных финансовых задач на каждом этапе цикла, альтернативность текущего потребления и сбережения и целесообразность личного экономического и финансового планирования; И-2. РО-7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основные виды расходов (индивидуальные налоги и обязательные платежи; страховые взносы, аренда квартиры, коммунальные платежи, расходы на питание и др.), механизмы их снижения, способы формирования сбережений; И-2. РО-8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принципы и технологии ведения личного бюджета И-2 РО-9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735" marR="38735" marT="9525" marB="0">
                    <a:noFill/>
                  </a:tcPr>
                </a:tc>
              </a:tr>
              <a:tr h="153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умеет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735" marR="38735" marT="9525" marB="0">
                    <a:noFill/>
                  </a:tcPr>
                </a:tc>
              </a:tr>
              <a:tr h="1065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решать типичные задачи в сфере личного экономического и финансового планирования, возникающие на всех этапах жизненного цикла. И-2. РО-10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пользоваться источниками информации о правах и обязанностях потребителя финансовых услуг, анализировать основные положения договора с финансовой организацией И-2. РО-11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выбирать инструменты управления личными финансами для достижения поставленных финансовых целей, сравнивать их по критериям доходности, надежности и ликвидности И-2. РО-12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оценивать индивидуальные риски, связанные с экономической деятельностью и использованием инструментов управления личными финансами, а также риски стать жертвой мошенничества И-2. РО-13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вести личный бюджет, используя существующие программные продукты И-2. РО-14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cs typeface="Times New Roman"/>
                        </a:rPr>
                        <a:t>оценивать свои права на налоговые льготы, пенсионные и социальные выплаты И-2. РО-15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735" marR="38735" marT="9525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36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592667" y="310445"/>
            <a:ext cx="11212890" cy="1086556"/>
          </a:xfrm>
          <a:prstGeom prst="rect">
            <a:avLst/>
          </a:prstGeom>
        </p:spPr>
        <p:txBody>
          <a:bodyPr>
            <a:noAutofit/>
          </a:bodyPr>
          <a:lstStyle>
            <a:lvl1pPr defTabSz="224026">
              <a:defRPr sz="25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 algn="ctr" defTabSz="342891" eaLnBrk="0" fontAlgn="base" hangingPunct="0">
              <a:spcAft>
                <a:spcPct val="0"/>
              </a:spcAft>
              <a:defRPr sz="1800"/>
            </a:pPr>
            <a:r>
              <a:rPr lang="ru-RU" sz="32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/>
                <a:ea typeface="Century Gothic" charset="0"/>
                <a:cs typeface="Times New Roman"/>
              </a:rPr>
              <a:t>Концепция формирования универсальной компетенции в области экономической культуры, в том числе финансовой грамотности</a:t>
            </a:r>
            <a:endParaRPr sz="3200" b="1" dirty="0"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/>
              <a:ea typeface="Century Gothic" charset="0"/>
              <a:cs typeface="Times New Roman"/>
            </a:endParaRP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369457" y="2096656"/>
            <a:ext cx="5288394" cy="43595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7094" lvl="0" indent="-187094" defTabSz="886968">
              <a:spcBef>
                <a:spcPts val="600"/>
              </a:spcBef>
              <a:buNone/>
              <a:defRPr sz="1800"/>
            </a:pPr>
            <a:endParaRPr lang="ru-RU" sz="20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endParaRPr lang="ru-RU" sz="2000" b="1" dirty="0" smtClean="0"/>
          </a:p>
          <a:p>
            <a:pPr marL="187094" lvl="0" indent="-187094" defTabSz="886968">
              <a:spcBef>
                <a:spcPts val="600"/>
              </a:spcBef>
              <a:defRPr sz="1800"/>
            </a:pPr>
            <a:endParaRPr lang="ru-RU" sz="2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12622121"/>
              </p:ext>
            </p:extLst>
          </p:nvPr>
        </p:nvGraphicFramePr>
        <p:xfrm>
          <a:off x="1326432" y="1598360"/>
          <a:ext cx="99504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33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1843</Words>
  <Application>Microsoft Macintosh PowerPoint</Application>
  <PresentationFormat>Другой</PresentationFormat>
  <Paragraphs>325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Экономическая грамотность  студентов (история вопроса)</vt:lpstr>
      <vt:lpstr>Дисциплины, обеспечивающие формирование ОК «Способность использовать основы экономических знаний в различных сферах деятельности»</vt:lpstr>
      <vt:lpstr>Нормативные документы</vt:lpstr>
      <vt:lpstr>Что в стратегии ФГ</vt:lpstr>
      <vt:lpstr>Экономическая культура, в том числе финансовая грамотность</vt:lpstr>
      <vt:lpstr>                      ФГОС ВО 3++:  компетенции</vt:lpstr>
      <vt:lpstr>УК  Способен принимать обоснованные экономические решения в различных областях жизнедеятельности </vt:lpstr>
      <vt:lpstr>Концепция формирования универсальной компетенции в области экономической культуры, в том числе финансовой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teleshova@econ.msu.ru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Admin</cp:lastModifiedBy>
  <cp:revision>33</cp:revision>
  <dcterms:created xsi:type="dcterms:W3CDTF">2019-04-12T06:20:24Z</dcterms:created>
  <dcterms:modified xsi:type="dcterms:W3CDTF">2020-01-23T15:05:33Z</dcterms:modified>
  <cp:category/>
</cp:coreProperties>
</file>