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060" r:id="rId2"/>
    <p:sldId id="273" r:id="rId3"/>
    <p:sldId id="2064" r:id="rId4"/>
    <p:sldId id="2065" r:id="rId5"/>
    <p:sldId id="2062" r:id="rId6"/>
    <p:sldId id="2055" r:id="rId7"/>
    <p:sldId id="2056" r:id="rId8"/>
    <p:sldId id="2057" r:id="rId9"/>
    <p:sldId id="2061" r:id="rId10"/>
    <p:sldId id="2058" r:id="rId11"/>
    <p:sldId id="258"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59"/>
  </p:normalViewPr>
  <p:slideViewPr>
    <p:cSldViewPr snapToGrid="0">
      <p:cViewPr varScale="1">
        <p:scale>
          <a:sx n="113" d="100"/>
          <a:sy n="113"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30A29-279E-9D40-AA1B-8EDBEA1539F1}" type="datetimeFigureOut">
              <a:rPr lang="ru-RU" smtClean="0"/>
              <a:t>13.03.2023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218A2-F20E-344D-9751-2260038C6813}" type="slidenum">
              <a:rPr lang="ru-RU" smtClean="0"/>
              <a:t>‹#›</a:t>
            </a:fld>
            <a:endParaRPr lang="ru-RU"/>
          </a:p>
        </p:txBody>
      </p:sp>
    </p:spTree>
    <p:extLst>
      <p:ext uri="{BB962C8B-B14F-4D97-AF65-F5344CB8AC3E}">
        <p14:creationId xmlns:p14="http://schemas.microsoft.com/office/powerpoint/2010/main" val="195056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2D5D96-88E0-836C-347C-6929D6F376B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CE82CCF-4035-C5CB-87B2-51D3873047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D4DE566-5507-C51C-DA97-4B7DCF42F7C2}"/>
              </a:ext>
            </a:extLst>
          </p:cNvPr>
          <p:cNvSpPr>
            <a:spLocks noGrp="1"/>
          </p:cNvSpPr>
          <p:nvPr>
            <p:ph type="dt" sz="half" idx="10"/>
          </p:nvPr>
        </p:nvSpPr>
        <p:spPr/>
        <p:txBody>
          <a:bodyPr/>
          <a:lstStyle/>
          <a:p>
            <a:fld id="{66B301AB-CDC9-094C-BCF8-78E3EB600ED0}" type="datetimeFigureOut">
              <a:rPr lang="ru-RU" smtClean="0"/>
              <a:t>13.03.2023</a:t>
            </a:fld>
            <a:endParaRPr lang="ru-RU"/>
          </a:p>
        </p:txBody>
      </p:sp>
      <p:sp>
        <p:nvSpPr>
          <p:cNvPr id="5" name="Нижний колонтитул 4">
            <a:extLst>
              <a:ext uri="{FF2B5EF4-FFF2-40B4-BE49-F238E27FC236}">
                <a16:creationId xmlns:a16="http://schemas.microsoft.com/office/drawing/2014/main" id="{FC5E2649-AAD8-36AC-0E66-5883EF02B1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0A67455-E9D0-B580-FCD9-AE640F3DC1C3}"/>
              </a:ext>
            </a:extLst>
          </p:cNvPr>
          <p:cNvSpPr>
            <a:spLocks noGrp="1"/>
          </p:cNvSpPr>
          <p:nvPr>
            <p:ph type="sldNum" sz="quarter" idx="12"/>
          </p:nvPr>
        </p:nvSpPr>
        <p:spPr/>
        <p:txBody>
          <a:bodyPr/>
          <a:lstStyle/>
          <a:p>
            <a:fld id="{1C739BF7-3B2D-9246-871A-41C6F493908D}" type="slidenum">
              <a:rPr lang="ru-RU" smtClean="0"/>
              <a:t>‹#›</a:t>
            </a:fld>
            <a:endParaRPr lang="ru-RU"/>
          </a:p>
        </p:txBody>
      </p:sp>
    </p:spTree>
    <p:extLst>
      <p:ext uri="{BB962C8B-B14F-4D97-AF65-F5344CB8AC3E}">
        <p14:creationId xmlns:p14="http://schemas.microsoft.com/office/powerpoint/2010/main" val="69665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E4BDE8-0DA1-AF64-D1C1-F3EDA0459BF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F71AA64-56EB-E227-BF5D-2E41FA34CB2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A394FEF-B4D1-DD27-AECA-75F5A264A9FD}"/>
              </a:ext>
            </a:extLst>
          </p:cNvPr>
          <p:cNvSpPr>
            <a:spLocks noGrp="1"/>
          </p:cNvSpPr>
          <p:nvPr>
            <p:ph type="dt" sz="half" idx="10"/>
          </p:nvPr>
        </p:nvSpPr>
        <p:spPr/>
        <p:txBody>
          <a:bodyPr/>
          <a:lstStyle/>
          <a:p>
            <a:fld id="{66B301AB-CDC9-094C-BCF8-78E3EB600ED0}" type="datetimeFigureOut">
              <a:rPr lang="ru-RU" smtClean="0"/>
              <a:t>13.03.2023</a:t>
            </a:fld>
            <a:endParaRPr lang="ru-RU"/>
          </a:p>
        </p:txBody>
      </p:sp>
      <p:sp>
        <p:nvSpPr>
          <p:cNvPr id="5" name="Нижний колонтитул 4">
            <a:extLst>
              <a:ext uri="{FF2B5EF4-FFF2-40B4-BE49-F238E27FC236}">
                <a16:creationId xmlns:a16="http://schemas.microsoft.com/office/drawing/2014/main" id="{DA86AA0D-87F5-4159-56B9-CD12F508C70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467FBE7-EBE3-05A3-5A6E-BF8F3D6CEF25}"/>
              </a:ext>
            </a:extLst>
          </p:cNvPr>
          <p:cNvSpPr>
            <a:spLocks noGrp="1"/>
          </p:cNvSpPr>
          <p:nvPr>
            <p:ph type="sldNum" sz="quarter" idx="12"/>
          </p:nvPr>
        </p:nvSpPr>
        <p:spPr/>
        <p:txBody>
          <a:bodyPr/>
          <a:lstStyle/>
          <a:p>
            <a:fld id="{1C739BF7-3B2D-9246-871A-41C6F493908D}" type="slidenum">
              <a:rPr lang="ru-RU" smtClean="0"/>
              <a:t>‹#›</a:t>
            </a:fld>
            <a:endParaRPr lang="ru-RU"/>
          </a:p>
        </p:txBody>
      </p:sp>
    </p:spTree>
    <p:extLst>
      <p:ext uri="{BB962C8B-B14F-4D97-AF65-F5344CB8AC3E}">
        <p14:creationId xmlns:p14="http://schemas.microsoft.com/office/powerpoint/2010/main" val="124148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B5E0AD1-363F-3019-7DBF-FDB47A699CD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DD3F113-28A0-51E7-0E86-709420F971F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1FCA906-ADFB-911F-BC8C-0EA0ECF8DC25}"/>
              </a:ext>
            </a:extLst>
          </p:cNvPr>
          <p:cNvSpPr>
            <a:spLocks noGrp="1"/>
          </p:cNvSpPr>
          <p:nvPr>
            <p:ph type="dt" sz="half" idx="10"/>
          </p:nvPr>
        </p:nvSpPr>
        <p:spPr/>
        <p:txBody>
          <a:bodyPr/>
          <a:lstStyle/>
          <a:p>
            <a:fld id="{66B301AB-CDC9-094C-BCF8-78E3EB600ED0}" type="datetimeFigureOut">
              <a:rPr lang="ru-RU" smtClean="0"/>
              <a:t>13.03.2023</a:t>
            </a:fld>
            <a:endParaRPr lang="ru-RU"/>
          </a:p>
        </p:txBody>
      </p:sp>
      <p:sp>
        <p:nvSpPr>
          <p:cNvPr id="5" name="Нижний колонтитул 4">
            <a:extLst>
              <a:ext uri="{FF2B5EF4-FFF2-40B4-BE49-F238E27FC236}">
                <a16:creationId xmlns:a16="http://schemas.microsoft.com/office/drawing/2014/main" id="{59DF0265-A12D-1601-6BB4-F9F0681105F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FE353D-7FE8-EC0A-E0AE-DD95D2F377C4}"/>
              </a:ext>
            </a:extLst>
          </p:cNvPr>
          <p:cNvSpPr>
            <a:spLocks noGrp="1"/>
          </p:cNvSpPr>
          <p:nvPr>
            <p:ph type="sldNum" sz="quarter" idx="12"/>
          </p:nvPr>
        </p:nvSpPr>
        <p:spPr/>
        <p:txBody>
          <a:bodyPr/>
          <a:lstStyle/>
          <a:p>
            <a:fld id="{1C739BF7-3B2D-9246-871A-41C6F493908D}" type="slidenum">
              <a:rPr lang="ru-RU" smtClean="0"/>
              <a:t>‹#›</a:t>
            </a:fld>
            <a:endParaRPr lang="ru-RU"/>
          </a:p>
        </p:txBody>
      </p:sp>
    </p:spTree>
    <p:extLst>
      <p:ext uri="{BB962C8B-B14F-4D97-AF65-F5344CB8AC3E}">
        <p14:creationId xmlns:p14="http://schemas.microsoft.com/office/powerpoint/2010/main" val="88089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494B7-46E6-C542-45CA-588504FFA6C3}"/>
              </a:ext>
            </a:extLst>
          </p:cNvPr>
          <p:cNvSpPr>
            <a:spLocks noGrp="1"/>
          </p:cNvSpPr>
          <p:nvPr>
            <p:ph idx="1"/>
          </p:nvPr>
        </p:nvSpPr>
        <p:spPr>
          <a:xfrm>
            <a:off x="725211" y="1584960"/>
            <a:ext cx="10813277" cy="465232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AA1695D3-F274-082B-0748-24FBD6479FCC}"/>
              </a:ext>
            </a:extLst>
          </p:cNvPr>
          <p:cNvSpPr>
            <a:spLocks noGrp="1"/>
          </p:cNvSpPr>
          <p:nvPr>
            <p:ph type="sldNum" sz="quarter" idx="12"/>
          </p:nvPr>
        </p:nvSpPr>
        <p:spPr/>
        <p:txBody>
          <a:bodyPr/>
          <a:lstStyle>
            <a:lvl1pPr>
              <a:defRPr>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&lt;#&gt;</a:t>
            </a:r>
          </a:p>
        </p:txBody>
      </p:sp>
      <p:sp>
        <p:nvSpPr>
          <p:cNvPr id="8" name="Title 1">
            <a:extLst>
              <a:ext uri="{FF2B5EF4-FFF2-40B4-BE49-F238E27FC236}">
                <a16:creationId xmlns:a16="http://schemas.microsoft.com/office/drawing/2014/main" id="{8FC08640-BA24-0FB3-7626-F03A65CBDEE6}"/>
              </a:ext>
            </a:extLst>
          </p:cNvPr>
          <p:cNvSpPr>
            <a:spLocks noGrp="1"/>
          </p:cNvSpPr>
          <p:nvPr>
            <p:ph type="ctrTitle" hasCustomPrompt="1"/>
          </p:nvPr>
        </p:nvSpPr>
        <p:spPr>
          <a:xfrm>
            <a:off x="658814" y="322579"/>
            <a:ext cx="8230354" cy="881381"/>
          </a:xfrm>
        </p:spPr>
        <p:txBody>
          <a:bodyPr lIns="0" tIns="0" rIns="0" bIns="0" anchor="b" anchorCtr="0">
            <a:noAutofit/>
          </a:bodyPr>
          <a:lstStyle>
            <a:lvl1pPr algn="l">
              <a:defRPr sz="3200">
                <a:solidFill>
                  <a:srgbClr val="387AAC"/>
                </a:solidFill>
              </a:defRPr>
            </a:lvl1pPr>
          </a:lstStyle>
          <a:p>
            <a:r>
              <a:rPr lang="ru-RU" dirty="0"/>
              <a:t>Невероятно длинное название </a:t>
            </a:r>
            <a:br>
              <a:rPr lang="ru-RU" dirty="0"/>
            </a:br>
            <a:r>
              <a:rPr lang="ru-RU" dirty="0"/>
              <a:t>в две строки</a:t>
            </a:r>
            <a:endParaRPr lang="en-US" dirty="0"/>
          </a:p>
        </p:txBody>
      </p:sp>
      <p:pic>
        <p:nvPicPr>
          <p:cNvPr id="14" name="Google Shape;90;p1">
            <a:extLst>
              <a:ext uri="{FF2B5EF4-FFF2-40B4-BE49-F238E27FC236}">
                <a16:creationId xmlns:a16="http://schemas.microsoft.com/office/drawing/2014/main" id="{DF3E5293-3DFE-14FD-3162-CF3F4DE6C971}"/>
              </a:ext>
            </a:extLst>
          </p:cNvPr>
          <p:cNvPicPr preferRelativeResize="0"/>
          <p:nvPr userDrawn="1"/>
        </p:nvPicPr>
        <p:blipFill rotWithShape="1">
          <a:blip r:embed="rId2">
            <a:alphaModFix/>
          </a:blip>
          <a:srcRect/>
          <a:stretch/>
        </p:blipFill>
        <p:spPr>
          <a:xfrm>
            <a:off x="9538664" y="357249"/>
            <a:ext cx="1994522" cy="404869"/>
          </a:xfrm>
          <a:prstGeom prst="rect">
            <a:avLst/>
          </a:prstGeom>
          <a:noFill/>
          <a:ln>
            <a:noFill/>
          </a:ln>
        </p:spPr>
      </p:pic>
    </p:spTree>
    <p:extLst>
      <p:ext uri="{BB962C8B-B14F-4D97-AF65-F5344CB8AC3E}">
        <p14:creationId xmlns:p14="http://schemas.microsoft.com/office/powerpoint/2010/main" val="236352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Slide">
    <p:bg>
      <p:bgPr>
        <a:blipFill dpi="0" rotWithShape="1">
          <a:blip r:embed="rId2">
            <a:alphaModFix amt="30016"/>
            <a:lum/>
          </a:blip>
          <a:srcRect/>
          <a:stretch>
            <a:fillRect t="-1000" b="-1000"/>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A4271CF-6409-CCD9-37FB-E2D5F2A6548B}"/>
              </a:ext>
            </a:extLst>
          </p:cNvPr>
          <p:cNvSpPr>
            <a:spLocks noGrp="1"/>
          </p:cNvSpPr>
          <p:nvPr>
            <p:ph type="sldNum" sz="quarter" idx="12"/>
          </p:nvPr>
        </p:nvSpPr>
        <p:spPr>
          <a:xfrm>
            <a:off x="11074267" y="6237288"/>
            <a:ext cx="458921" cy="389423"/>
          </a:xfrm>
        </p:spPr>
        <p:txBody>
          <a:bodyPr/>
          <a:lstStyle>
            <a:lvl1pPr>
              <a:defRPr b="0" i="0">
                <a:solidFill>
                  <a:schemeClr val="tx1"/>
                </a:solidFill>
                <a:latin typeface="Arial" panose="020B0604020202020204" pitchFamily="34" charset="0"/>
                <a:cs typeface="Arial" panose="020B0604020202020204" pitchFamily="34" charset="0"/>
              </a:defRPr>
            </a:lvl1pPr>
          </a:lstStyle>
          <a:p>
            <a:fld id="{61674703-BF14-B444-8285-4076416DED6C}" type="slidenum">
              <a:rPr lang="en-US" smtClean="0"/>
              <a:pPr/>
              <a:t>‹#›</a:t>
            </a:fld>
            <a:endParaRPr lang="en-US" dirty="0"/>
          </a:p>
        </p:txBody>
      </p:sp>
      <p:pic>
        <p:nvPicPr>
          <p:cNvPr id="7" name="Google Shape;94;p1">
            <a:extLst>
              <a:ext uri="{FF2B5EF4-FFF2-40B4-BE49-F238E27FC236}">
                <a16:creationId xmlns:a16="http://schemas.microsoft.com/office/drawing/2014/main" id="{57115BD2-1053-B80E-0628-5DD27F27FF51}"/>
              </a:ext>
            </a:extLst>
          </p:cNvPr>
          <p:cNvPicPr preferRelativeResize="0"/>
          <p:nvPr userDrawn="1"/>
        </p:nvPicPr>
        <p:blipFill rotWithShape="1">
          <a:blip r:embed="rId3">
            <a:alphaModFix/>
          </a:blip>
          <a:srcRect/>
          <a:stretch/>
        </p:blipFill>
        <p:spPr>
          <a:xfrm>
            <a:off x="10842222" y="381557"/>
            <a:ext cx="712646" cy="386254"/>
          </a:xfrm>
          <a:prstGeom prst="rect">
            <a:avLst/>
          </a:prstGeom>
          <a:noFill/>
          <a:ln>
            <a:noFill/>
          </a:ln>
        </p:spPr>
      </p:pic>
      <p:pic>
        <p:nvPicPr>
          <p:cNvPr id="8" name="Google Shape;90;p1">
            <a:extLst>
              <a:ext uri="{FF2B5EF4-FFF2-40B4-BE49-F238E27FC236}">
                <a16:creationId xmlns:a16="http://schemas.microsoft.com/office/drawing/2014/main" id="{0D6C93E7-EBB2-8770-0FA7-ED9D31A168DF}"/>
              </a:ext>
            </a:extLst>
          </p:cNvPr>
          <p:cNvPicPr preferRelativeResize="0"/>
          <p:nvPr userDrawn="1"/>
        </p:nvPicPr>
        <p:blipFill rotWithShape="1">
          <a:blip r:embed="rId4">
            <a:alphaModFix/>
          </a:blip>
          <a:srcRect/>
          <a:stretch/>
        </p:blipFill>
        <p:spPr>
          <a:xfrm>
            <a:off x="673320" y="357249"/>
            <a:ext cx="1994522" cy="404869"/>
          </a:xfrm>
          <a:prstGeom prst="rect">
            <a:avLst/>
          </a:prstGeom>
          <a:noFill/>
          <a:ln>
            <a:noFill/>
          </a:ln>
        </p:spPr>
      </p:pic>
      <p:pic>
        <p:nvPicPr>
          <p:cNvPr id="1026" name="Picture 2" descr="Финансовая грамотность">
            <a:extLst>
              <a:ext uri="{FF2B5EF4-FFF2-40B4-BE49-F238E27FC236}">
                <a16:creationId xmlns:a16="http://schemas.microsoft.com/office/drawing/2014/main" id="{9BF0415D-0297-0206-7D02-D1492DE4126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0869" y="381557"/>
            <a:ext cx="1676085" cy="41971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4">
            <a:extLst>
              <a:ext uri="{FF2B5EF4-FFF2-40B4-BE49-F238E27FC236}">
                <a16:creationId xmlns:a16="http://schemas.microsoft.com/office/drawing/2014/main" id="{C17A4A5D-7029-6AA6-9228-7B74172CE48F}"/>
              </a:ext>
            </a:extLst>
          </p:cNvPr>
          <p:cNvSpPr>
            <a:spLocks noGrp="1"/>
          </p:cNvSpPr>
          <p:nvPr userDrawn="1">
            <p:ph type="body" sz="quarter" idx="13" hasCustomPrompt="1"/>
          </p:nvPr>
        </p:nvSpPr>
        <p:spPr>
          <a:xfrm>
            <a:off x="658813" y="4701972"/>
            <a:ext cx="6805613" cy="1149709"/>
          </a:xfrm>
        </p:spPr>
        <p:txBody>
          <a:bodyPr>
            <a:noAutofit/>
          </a:bodyPr>
          <a:lstStyle>
            <a:lvl1pPr marL="0" indent="0" algn="l">
              <a:spcBef>
                <a:spcPts val="0"/>
              </a:spcBef>
              <a:buNone/>
              <a:defRPr sz="2000" b="0" i="0">
                <a:solidFill>
                  <a:schemeClr val="tx1"/>
                </a:solidFill>
                <a:latin typeface="Arial" panose="020B0604020202020204" pitchFamily="34" charset="0"/>
                <a:cs typeface="Arial" panose="020B0604020202020204" pitchFamily="34" charset="0"/>
              </a:defRPr>
            </a:lvl1pPr>
          </a:lstStyle>
          <a:p>
            <a:pPr lvl="0"/>
            <a:r>
              <a:rPr lang="ru-RU" dirty="0"/>
              <a:t>Константинопольский Константин Константинович</a:t>
            </a:r>
            <a:br>
              <a:rPr lang="ru-RU" dirty="0"/>
            </a:br>
            <a:r>
              <a:rPr lang="ru-RU" dirty="0"/>
              <a:t> </a:t>
            </a:r>
            <a:br>
              <a:rPr lang="ru-RU" dirty="0"/>
            </a:br>
            <a:r>
              <a:rPr lang="ru-RU" dirty="0"/>
              <a:t>плюс краткая информация о нем, например, </a:t>
            </a:r>
            <a:br>
              <a:rPr lang="ru-RU" dirty="0"/>
            </a:br>
            <a:r>
              <a:rPr lang="ru-RU" dirty="0"/>
              <a:t>должность и аффилиация в две строки</a:t>
            </a:r>
          </a:p>
        </p:txBody>
      </p:sp>
      <p:sp>
        <p:nvSpPr>
          <p:cNvPr id="29" name="Text Placeholder 28">
            <a:extLst>
              <a:ext uri="{FF2B5EF4-FFF2-40B4-BE49-F238E27FC236}">
                <a16:creationId xmlns:a16="http://schemas.microsoft.com/office/drawing/2014/main" id="{E08C383A-71D2-DCED-49B1-48F35569F549}"/>
              </a:ext>
            </a:extLst>
          </p:cNvPr>
          <p:cNvSpPr>
            <a:spLocks noGrp="1"/>
          </p:cNvSpPr>
          <p:nvPr userDrawn="1">
            <p:ph type="body" sz="quarter" idx="18" hasCustomPrompt="1"/>
          </p:nvPr>
        </p:nvSpPr>
        <p:spPr>
          <a:xfrm>
            <a:off x="8650869" y="5004081"/>
            <a:ext cx="2892151" cy="1292662"/>
          </a:xfrm>
        </p:spPr>
        <p:txBody>
          <a:bodyPr anchor="t" anchorCtr="0">
            <a:noAutofit/>
          </a:bodyPr>
          <a:lstStyle>
            <a:lvl1pPr>
              <a:lnSpc>
                <a:spcPct val="100000"/>
              </a:lnSpc>
              <a:spcBef>
                <a:spcPts val="0"/>
              </a:spcBef>
              <a:defRPr lang="ru-RU" sz="1200" b="0" i="0" smtClean="0">
                <a:solidFill>
                  <a:schemeClr val="tx1"/>
                </a:solidFill>
                <a:effectLst/>
                <a:latin typeface="Arial" panose="020B0604020202020204" pitchFamily="34" charset="0"/>
                <a:cs typeface="Arial" panose="020B0604020202020204" pitchFamily="34" charset="0"/>
              </a:defRPr>
            </a:lvl1pPr>
          </a:lstStyle>
          <a:p>
            <a:pPr lvl="0"/>
            <a:r>
              <a:rPr lang="ru-RU" b="0" i="0" u="none" strike="noStrike" dirty="0">
                <a:solidFill>
                  <a:srgbClr val="222222"/>
                </a:solidFill>
                <a:effectLst/>
                <a:latin typeface="Arial" panose="020B0604020202020204" pitchFamily="34" charset="0"/>
              </a:rPr>
              <a:t>Принципы разработки и реализации рабочих программ дисциплин (модулей) и практик для студентов вузов с учетом обязательности формирования </a:t>
            </a:r>
            <a:br>
              <a:rPr lang="ru-RU" b="0" i="0" u="none" strike="noStrike" dirty="0">
                <a:solidFill>
                  <a:srgbClr val="222222"/>
                </a:solidFill>
                <a:effectLst/>
                <a:latin typeface="Arial" panose="020B0604020202020204" pitchFamily="34" charset="0"/>
              </a:rPr>
            </a:br>
            <a:r>
              <a:rPr lang="ru-RU" b="0" i="0" u="none" strike="noStrike" dirty="0">
                <a:solidFill>
                  <a:srgbClr val="222222"/>
                </a:solidFill>
                <a:effectLst/>
                <a:latin typeface="Arial" panose="020B0604020202020204" pitchFamily="34" charset="0"/>
              </a:rPr>
              <a:t>у них универсальной компетенции </a:t>
            </a:r>
            <a:br>
              <a:rPr lang="ru-RU" b="0" i="0" u="none" strike="noStrike" dirty="0">
                <a:solidFill>
                  <a:srgbClr val="222222"/>
                </a:solidFill>
                <a:effectLst/>
                <a:latin typeface="Arial" panose="020B0604020202020204" pitchFamily="34" charset="0"/>
              </a:rPr>
            </a:br>
            <a:r>
              <a:rPr lang="ru-RU" b="0" i="0" u="none" strike="noStrike" dirty="0">
                <a:solidFill>
                  <a:srgbClr val="222222"/>
                </a:solidFill>
                <a:effectLst/>
                <a:latin typeface="Arial" panose="020B0604020202020204" pitchFamily="34" charset="0"/>
              </a:rPr>
              <a:t>по экономической культуре, в том числе финансовой грамотности</a:t>
            </a:r>
            <a:endParaRPr lang="ru-RU" dirty="0">
              <a:effectLst/>
              <a:latin typeface="Helvetica Neue" panose="02000503000000020004" pitchFamily="2" charset="0"/>
            </a:endParaRPr>
          </a:p>
        </p:txBody>
      </p:sp>
      <p:sp>
        <p:nvSpPr>
          <p:cNvPr id="11" name="Text Placeholder 24">
            <a:extLst>
              <a:ext uri="{FF2B5EF4-FFF2-40B4-BE49-F238E27FC236}">
                <a16:creationId xmlns:a16="http://schemas.microsoft.com/office/drawing/2014/main" id="{D7CFDB0B-2798-93CB-7C9C-C60EDD0A2911}"/>
              </a:ext>
            </a:extLst>
          </p:cNvPr>
          <p:cNvSpPr>
            <a:spLocks noGrp="1"/>
          </p:cNvSpPr>
          <p:nvPr userDrawn="1">
            <p:ph type="body" sz="quarter" idx="19" hasCustomPrompt="1"/>
          </p:nvPr>
        </p:nvSpPr>
        <p:spPr>
          <a:xfrm>
            <a:off x="8650869" y="4730420"/>
            <a:ext cx="1046427" cy="622716"/>
          </a:xfrm>
        </p:spPr>
        <p:txBody>
          <a:bodyPr>
            <a:noAutofit/>
          </a:bodyPr>
          <a:lstStyle>
            <a:lvl1pPr algn="l">
              <a:defRPr sz="1200" b="0" i="0">
                <a:solidFill>
                  <a:schemeClr val="tx1"/>
                </a:solidFill>
                <a:latin typeface="Arial" panose="020B0604020202020204" pitchFamily="34" charset="0"/>
                <a:cs typeface="Arial" panose="020B0604020202020204" pitchFamily="34" charset="0"/>
              </a:defRPr>
            </a:lvl1pPr>
            <a:lvl5pPr algn="r">
              <a:defRPr sz="1200">
                <a:solidFill>
                  <a:schemeClr val="tx2">
                    <a:lumMod val="50000"/>
                  </a:schemeClr>
                </a:solidFill>
              </a:defRPr>
            </a:lvl5pPr>
          </a:lstStyle>
          <a:p>
            <a:pPr lvl="0"/>
            <a:r>
              <a:rPr lang="ru-RU" dirty="0">
                <a:effectLst/>
                <a:latin typeface="Helvetica Neue" panose="02000503000000020004" pitchFamily="2" charset="0"/>
              </a:rPr>
              <a:t>Тема № 3.</a:t>
            </a:r>
            <a:endParaRPr lang="en-US" dirty="0"/>
          </a:p>
        </p:txBody>
      </p:sp>
      <p:sp>
        <p:nvSpPr>
          <p:cNvPr id="12" name="Title 1">
            <a:extLst>
              <a:ext uri="{FF2B5EF4-FFF2-40B4-BE49-F238E27FC236}">
                <a16:creationId xmlns:a16="http://schemas.microsoft.com/office/drawing/2014/main" id="{C037ADCF-D316-2D84-DE4E-116420E24FF2}"/>
              </a:ext>
            </a:extLst>
          </p:cNvPr>
          <p:cNvSpPr>
            <a:spLocks noGrp="1"/>
          </p:cNvSpPr>
          <p:nvPr>
            <p:ph type="ctrTitle" hasCustomPrompt="1"/>
          </p:nvPr>
        </p:nvSpPr>
        <p:spPr>
          <a:xfrm>
            <a:off x="667336" y="2812186"/>
            <a:ext cx="6739215" cy="1665396"/>
          </a:xfrm>
        </p:spPr>
        <p:txBody>
          <a:bodyPr lIns="0" tIns="0" rIns="0" bIns="0" anchor="t" anchorCtr="0">
            <a:noAutofit/>
          </a:bodyPr>
          <a:lstStyle>
            <a:lvl1pPr algn="l">
              <a:defRPr sz="4000" b="0" i="0">
                <a:solidFill>
                  <a:srgbClr val="009657"/>
                </a:solidFill>
                <a:latin typeface="Arial" panose="020B0604020202020204" pitchFamily="34" charset="0"/>
                <a:cs typeface="Arial" panose="020B0604020202020204" pitchFamily="34" charset="0"/>
              </a:defRPr>
            </a:lvl1pPr>
          </a:lstStyle>
          <a:p>
            <a:r>
              <a:rPr lang="ru-RU" dirty="0"/>
              <a:t>Невероятно длинное название вот здесь аж </a:t>
            </a:r>
            <a:br>
              <a:rPr lang="ru-RU" dirty="0"/>
            </a:br>
            <a:r>
              <a:rPr lang="ru-RU" dirty="0"/>
              <a:t>в три строчки, если надо</a:t>
            </a:r>
            <a:endParaRPr lang="en-US" dirty="0"/>
          </a:p>
        </p:txBody>
      </p:sp>
      <p:sp>
        <p:nvSpPr>
          <p:cNvPr id="13" name="TextBox 12">
            <a:extLst>
              <a:ext uri="{FF2B5EF4-FFF2-40B4-BE49-F238E27FC236}">
                <a16:creationId xmlns:a16="http://schemas.microsoft.com/office/drawing/2014/main" id="{9F7CFE4A-5E80-087C-776A-F469D056876E}"/>
              </a:ext>
            </a:extLst>
          </p:cNvPr>
          <p:cNvSpPr txBox="1"/>
          <p:nvPr userDrawn="1"/>
        </p:nvSpPr>
        <p:spPr>
          <a:xfrm>
            <a:off x="8662719" y="2945039"/>
            <a:ext cx="3034844" cy="1661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ru-RU" sz="1200" b="0" i="0" dirty="0">
                <a:solidFill>
                  <a:srgbClr val="009657"/>
                </a:solidFill>
                <a:latin typeface="Arial" panose="020B0604020202020204" pitchFamily="34" charset="0"/>
                <a:cs typeface="Arial" panose="020B0604020202020204" pitchFamily="34" charset="0"/>
              </a:rPr>
              <a:t>Программа повышения квалификации</a:t>
            </a:r>
            <a:endParaRPr lang="en-US" sz="1200" b="0" i="0" dirty="0">
              <a:solidFill>
                <a:srgbClr val="009657"/>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F3FFB00-A546-3882-F42B-24D73EC3891C}"/>
              </a:ext>
            </a:extLst>
          </p:cNvPr>
          <p:cNvSpPr txBox="1"/>
          <p:nvPr userDrawn="1"/>
        </p:nvSpPr>
        <p:spPr>
          <a:xfrm>
            <a:off x="8662717" y="3194338"/>
            <a:ext cx="2892151" cy="1104530"/>
          </a:xfrm>
          <a:prstGeom prst="rect">
            <a:avLst/>
          </a:prstGeom>
          <a:noFill/>
        </p:spPr>
        <p:txBody>
          <a:bodyPr wrap="square" lIns="0" tIns="0" rIns="0" bIns="0" rtlCol="0" anchor="b" anchorCtr="0">
            <a:noAutofit/>
          </a:bodyPr>
          <a:lstStyle/>
          <a:p>
            <a:pPr lvl="0"/>
            <a:r>
              <a:rPr lang="ru-RU" sz="1200" b="0" i="0" dirty="0">
                <a:solidFill>
                  <a:srgbClr val="009657"/>
                </a:solidFill>
                <a:effectLst/>
                <a:latin typeface="Arial" panose="020B0604020202020204" pitchFamily="34" charset="0"/>
                <a:cs typeface="Arial" panose="020B0604020202020204" pitchFamily="34" charset="0"/>
              </a:rPr>
              <a:t>Разработка и реализация рабочих программ дисциплин/модулей </a:t>
            </a:r>
            <a:br>
              <a:rPr lang="ru-RU" sz="1200" b="0" i="0" dirty="0">
                <a:solidFill>
                  <a:srgbClr val="009657"/>
                </a:solidFill>
                <a:effectLst/>
                <a:latin typeface="Arial" panose="020B0604020202020204" pitchFamily="34" charset="0"/>
                <a:cs typeface="Arial" panose="020B0604020202020204" pitchFamily="34" charset="0"/>
              </a:rPr>
            </a:br>
            <a:r>
              <a:rPr lang="ru-RU" sz="1200" b="0" i="0" dirty="0">
                <a:solidFill>
                  <a:srgbClr val="009657"/>
                </a:solidFill>
                <a:effectLst/>
                <a:latin typeface="Arial" panose="020B0604020202020204" pitchFamily="34" charset="0"/>
                <a:cs typeface="Arial" panose="020B0604020202020204" pitchFamily="34" charset="0"/>
              </a:rPr>
              <a:t>для формирования универсальной компетенции в области экономической культуры, в том числе финансовой грамотности</a:t>
            </a:r>
            <a:endParaRPr lang="en-US" sz="1200" b="0" i="0" dirty="0">
              <a:solidFill>
                <a:srgbClr val="009657"/>
              </a:solidFill>
              <a:effectLst/>
              <a:latin typeface="Arial" panose="020B0604020202020204" pitchFamily="34" charset="0"/>
              <a:cs typeface="Arial" panose="020B0604020202020204" pitchFamily="34" charset="0"/>
            </a:endParaRPr>
          </a:p>
        </p:txBody>
      </p:sp>
      <p:sp>
        <p:nvSpPr>
          <p:cNvPr id="16" name="Text Placeholder 14">
            <a:extLst>
              <a:ext uri="{FF2B5EF4-FFF2-40B4-BE49-F238E27FC236}">
                <a16:creationId xmlns:a16="http://schemas.microsoft.com/office/drawing/2014/main" id="{5AC836B6-7392-9EAC-0A2D-1CBA28734A70}"/>
              </a:ext>
            </a:extLst>
          </p:cNvPr>
          <p:cNvSpPr>
            <a:spLocks noGrp="1"/>
          </p:cNvSpPr>
          <p:nvPr>
            <p:ph type="body" sz="quarter" idx="20" hasCustomPrompt="1"/>
          </p:nvPr>
        </p:nvSpPr>
        <p:spPr>
          <a:xfrm>
            <a:off x="658813" y="1883251"/>
            <a:ext cx="966787" cy="740780"/>
          </a:xfrm>
        </p:spPr>
        <p:txBody>
          <a:bodyPr>
            <a:noAutofit/>
          </a:bodyPr>
          <a:lstStyle>
            <a:lvl1pPr marL="0" indent="0" algn="l">
              <a:spcBef>
                <a:spcPts val="0"/>
              </a:spcBef>
              <a:buNone/>
              <a:defRPr sz="6000" b="0" i="0">
                <a:solidFill>
                  <a:srgbClr val="009657"/>
                </a:solidFill>
                <a:latin typeface="Arial" panose="020B0604020202020204" pitchFamily="34" charset="0"/>
                <a:cs typeface="Arial" panose="020B0604020202020204" pitchFamily="34" charset="0"/>
              </a:defRPr>
            </a:lvl1pPr>
          </a:lstStyle>
          <a:p>
            <a:pPr lvl="0"/>
            <a:r>
              <a:rPr lang="ru-RU" dirty="0"/>
              <a:t>01</a:t>
            </a:r>
          </a:p>
        </p:txBody>
      </p:sp>
    </p:spTree>
    <p:extLst>
      <p:ext uri="{BB962C8B-B14F-4D97-AF65-F5344CB8AC3E}">
        <p14:creationId xmlns:p14="http://schemas.microsoft.com/office/powerpoint/2010/main" val="4081594724"/>
      </p:ext>
    </p:extLst>
  </p:cSld>
  <p:clrMapOvr>
    <a:masterClrMapping/>
  </p:clrMapOvr>
  <p:extLst>
    <p:ext uri="{DCECCB84-F9BA-43D5-87BE-67443E8EF086}">
      <p15:sldGuideLst xmlns:p15="http://schemas.microsoft.com/office/powerpoint/2012/main">
        <p15:guide id="1" orient="horz" pos="482">
          <p15:clr>
            <a:srgbClr val="FBAE40"/>
          </p15:clr>
        </p15:guide>
        <p15:guide id="2" pos="5450">
          <p15:clr>
            <a:srgbClr val="FBAE40"/>
          </p15:clr>
        </p15:guide>
        <p15:guide id="3" pos="5337">
          <p15:clr>
            <a:srgbClr val="FBAE40"/>
          </p15:clr>
        </p15:guide>
        <p15:guide id="4" orient="horz" pos="2999">
          <p15:clr>
            <a:srgbClr val="FBAE40"/>
          </p15:clr>
        </p15:guide>
        <p15:guide id="5" pos="4838">
          <p15:clr>
            <a:srgbClr val="FBAE40"/>
          </p15:clr>
        </p15:guide>
        <p15:guide id="6" pos="4725">
          <p15:clr>
            <a:srgbClr val="FBAE40"/>
          </p15:clr>
        </p15:guide>
        <p15:guide id="7" orient="horz" pos="3407">
          <p15:clr>
            <a:srgbClr val="FBAE40"/>
          </p15:clr>
        </p15:guide>
        <p15:guide id="8" orient="horz" pos="1298">
          <p15:clr>
            <a:srgbClr val="FBAE40"/>
          </p15:clr>
        </p15:guide>
        <p15:guide id="9" orient="horz" pos="204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7_Title Slide">
    <p:bg>
      <p:bgPr>
        <a:blipFill dpi="0" rotWithShape="1">
          <a:blip r:embed="rId2">
            <a:alphaModFix amt="30104"/>
            <a:lum/>
          </a:blip>
          <a:srcRect/>
          <a:stretch>
            <a:fillRect t="-1000" b="-1000"/>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A4271CF-6409-CCD9-37FB-E2D5F2A6548B}"/>
              </a:ext>
            </a:extLst>
          </p:cNvPr>
          <p:cNvSpPr>
            <a:spLocks noGrp="1"/>
          </p:cNvSpPr>
          <p:nvPr>
            <p:ph type="sldNum" sz="quarter" idx="12"/>
          </p:nvPr>
        </p:nvSpPr>
        <p:spPr>
          <a:xfrm>
            <a:off x="11074267" y="6237288"/>
            <a:ext cx="458921" cy="389423"/>
          </a:xfrm>
        </p:spPr>
        <p:txBody>
          <a:bodyPr/>
          <a:lstStyle>
            <a:lvl1pPr>
              <a:defRPr>
                <a:solidFill>
                  <a:schemeClr val="tx1"/>
                </a:solidFill>
              </a:defRPr>
            </a:lvl1pPr>
          </a:lstStyle>
          <a:p>
            <a:fld id="{61674703-BF14-B444-8285-4076416DED6C}" type="slidenum">
              <a:rPr lang="en-US" smtClean="0"/>
              <a:pPr/>
              <a:t>‹#›</a:t>
            </a:fld>
            <a:endParaRPr lang="en-US" dirty="0"/>
          </a:p>
        </p:txBody>
      </p:sp>
      <p:pic>
        <p:nvPicPr>
          <p:cNvPr id="7" name="Google Shape;94;p1">
            <a:extLst>
              <a:ext uri="{FF2B5EF4-FFF2-40B4-BE49-F238E27FC236}">
                <a16:creationId xmlns:a16="http://schemas.microsoft.com/office/drawing/2014/main" id="{57115BD2-1053-B80E-0628-5DD27F27FF51}"/>
              </a:ext>
            </a:extLst>
          </p:cNvPr>
          <p:cNvPicPr preferRelativeResize="0"/>
          <p:nvPr userDrawn="1"/>
        </p:nvPicPr>
        <p:blipFill rotWithShape="1">
          <a:blip r:embed="rId3">
            <a:alphaModFix/>
          </a:blip>
          <a:srcRect/>
          <a:stretch/>
        </p:blipFill>
        <p:spPr>
          <a:xfrm>
            <a:off x="10842222" y="381557"/>
            <a:ext cx="712646" cy="386254"/>
          </a:xfrm>
          <a:prstGeom prst="rect">
            <a:avLst/>
          </a:prstGeom>
          <a:noFill/>
          <a:ln>
            <a:noFill/>
          </a:ln>
        </p:spPr>
      </p:pic>
      <p:pic>
        <p:nvPicPr>
          <p:cNvPr id="8" name="Google Shape;90;p1">
            <a:extLst>
              <a:ext uri="{FF2B5EF4-FFF2-40B4-BE49-F238E27FC236}">
                <a16:creationId xmlns:a16="http://schemas.microsoft.com/office/drawing/2014/main" id="{0D6C93E7-EBB2-8770-0FA7-ED9D31A168DF}"/>
              </a:ext>
            </a:extLst>
          </p:cNvPr>
          <p:cNvPicPr preferRelativeResize="0"/>
          <p:nvPr userDrawn="1"/>
        </p:nvPicPr>
        <p:blipFill rotWithShape="1">
          <a:blip r:embed="rId4">
            <a:alphaModFix/>
          </a:blip>
          <a:srcRect/>
          <a:stretch/>
        </p:blipFill>
        <p:spPr>
          <a:xfrm>
            <a:off x="673320" y="357249"/>
            <a:ext cx="1994522" cy="404869"/>
          </a:xfrm>
          <a:prstGeom prst="rect">
            <a:avLst/>
          </a:prstGeom>
          <a:noFill/>
          <a:ln>
            <a:noFill/>
          </a:ln>
        </p:spPr>
      </p:pic>
      <p:pic>
        <p:nvPicPr>
          <p:cNvPr id="1026" name="Picture 2" descr="Финансовая грамотность">
            <a:extLst>
              <a:ext uri="{FF2B5EF4-FFF2-40B4-BE49-F238E27FC236}">
                <a16:creationId xmlns:a16="http://schemas.microsoft.com/office/drawing/2014/main" id="{9BF0415D-0297-0206-7D02-D1492DE4126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0869" y="381557"/>
            <a:ext cx="1676085" cy="4197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4">
            <a:extLst>
              <a:ext uri="{FF2B5EF4-FFF2-40B4-BE49-F238E27FC236}">
                <a16:creationId xmlns:a16="http://schemas.microsoft.com/office/drawing/2014/main" id="{7281B4CA-5CE6-BD8E-CE70-307CBDF46B11}"/>
              </a:ext>
            </a:extLst>
          </p:cNvPr>
          <p:cNvSpPr>
            <a:spLocks noGrp="1"/>
          </p:cNvSpPr>
          <p:nvPr>
            <p:ph type="body" sz="quarter" idx="13" hasCustomPrompt="1"/>
          </p:nvPr>
        </p:nvSpPr>
        <p:spPr>
          <a:xfrm>
            <a:off x="690921" y="3937337"/>
            <a:ext cx="6805613" cy="322820"/>
          </a:xfrm>
        </p:spPr>
        <p:txBody>
          <a:bodyPr>
            <a:noAutofit/>
          </a:bodyPr>
          <a:lstStyle>
            <a:lvl1pPr marL="0" indent="0" algn="l">
              <a:spcBef>
                <a:spcPts val="0"/>
              </a:spcBef>
              <a:buNone/>
              <a:defRPr sz="2000">
                <a:latin typeface="Arial" panose="020B0604020202020204" pitchFamily="34" charset="0"/>
                <a:cs typeface="Arial" panose="020B0604020202020204" pitchFamily="34" charset="0"/>
              </a:defRPr>
            </a:lvl1pPr>
          </a:lstStyle>
          <a:p>
            <a:pPr lvl="0"/>
            <a:r>
              <a:rPr lang="en-US" dirty="0" err="1"/>
              <a:t>konstantinopolskiy@gmail.com</a:t>
            </a:r>
            <a:endParaRPr lang="ru-RU" dirty="0"/>
          </a:p>
        </p:txBody>
      </p:sp>
      <p:sp>
        <p:nvSpPr>
          <p:cNvPr id="18" name="TextBox 17">
            <a:extLst>
              <a:ext uri="{FF2B5EF4-FFF2-40B4-BE49-F238E27FC236}">
                <a16:creationId xmlns:a16="http://schemas.microsoft.com/office/drawing/2014/main" id="{C1BE4D00-A839-B28C-2C0D-57CEF8C3340C}"/>
              </a:ext>
            </a:extLst>
          </p:cNvPr>
          <p:cNvSpPr txBox="1"/>
          <p:nvPr userDrawn="1"/>
        </p:nvSpPr>
        <p:spPr>
          <a:xfrm>
            <a:off x="998791" y="5767272"/>
            <a:ext cx="3274833" cy="520655"/>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sz="1600" b="0" i="0" u="none" strike="noStrike" kern="1200" dirty="0">
                <a:solidFill>
                  <a:schemeClr val="tx1"/>
                </a:solidFill>
                <a:effectLst/>
                <a:latin typeface="Arial" panose="020B0604020202020204" pitchFamily="34" charset="0"/>
                <a:ea typeface="+mn-ea"/>
                <a:cs typeface="Arial" panose="020B0604020202020204" pitchFamily="34" charset="0"/>
              </a:rPr>
              <a:t>fingramota.econ.msu.ru</a:t>
            </a:r>
            <a:br>
              <a:rPr lang="ru-RU" sz="1600" b="0" i="0" u="none" strike="noStrike" kern="1200" dirty="0">
                <a:solidFill>
                  <a:schemeClr val="tx1"/>
                </a:solidFill>
                <a:effectLst/>
                <a:latin typeface="Arial" panose="020B0604020202020204" pitchFamily="34" charset="0"/>
                <a:ea typeface="+mn-ea"/>
                <a:cs typeface="Arial" panose="020B0604020202020204" pitchFamily="34" charset="0"/>
              </a:rPr>
            </a:br>
            <a:r>
              <a:rPr lang="en-GB" sz="1600" b="0" i="0" u="none" strike="noStrike" kern="1200" dirty="0" err="1">
                <a:solidFill>
                  <a:schemeClr val="tx1"/>
                </a:solidFill>
                <a:effectLst/>
                <a:latin typeface="Arial" panose="020B0604020202020204" pitchFamily="34" charset="0"/>
                <a:ea typeface="+mn-ea"/>
                <a:cs typeface="Arial" panose="020B0604020202020204" pitchFamily="34" charset="0"/>
              </a:rPr>
              <a:t>kubareva@econ.msu.ru</a:t>
            </a:r>
            <a:endParaRPr lang="en-US" sz="1600" dirty="0">
              <a:solidFill>
                <a:srgbClr val="009657"/>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1A2C9E0F-1A5F-F4E3-38F1-6DA05F1AD38E}"/>
              </a:ext>
            </a:extLst>
          </p:cNvPr>
          <p:cNvSpPr>
            <a:spLocks noGrp="1"/>
          </p:cNvSpPr>
          <p:nvPr>
            <p:ph type="ctrTitle" hasCustomPrompt="1"/>
          </p:nvPr>
        </p:nvSpPr>
        <p:spPr>
          <a:xfrm>
            <a:off x="680530" y="2812186"/>
            <a:ext cx="6739215" cy="1079509"/>
          </a:xfrm>
        </p:spPr>
        <p:txBody>
          <a:bodyPr lIns="0" tIns="0" rIns="0" bIns="0" anchor="t" anchorCtr="0">
            <a:noAutofit/>
          </a:bodyPr>
          <a:lstStyle>
            <a:lvl1pPr algn="l">
              <a:defRPr sz="4000">
                <a:solidFill>
                  <a:srgbClr val="009657"/>
                </a:solidFill>
                <a:latin typeface="Arial" panose="020B0604020202020204" pitchFamily="34" charset="0"/>
                <a:cs typeface="Arial" panose="020B0604020202020204" pitchFamily="34" charset="0"/>
              </a:defRPr>
            </a:lvl1pPr>
          </a:lstStyle>
          <a:p>
            <a:r>
              <a:rPr lang="ru-RU" dirty="0"/>
              <a:t>Константинопольский</a:t>
            </a:r>
            <a:br>
              <a:rPr lang="ru-RU" dirty="0"/>
            </a:br>
            <a:r>
              <a:rPr lang="ru-RU" dirty="0"/>
              <a:t>Константин Константинович</a:t>
            </a:r>
            <a:endParaRPr lang="en-US" dirty="0"/>
          </a:p>
        </p:txBody>
      </p:sp>
      <p:grpSp>
        <p:nvGrpSpPr>
          <p:cNvPr id="20" name="Group 19">
            <a:extLst>
              <a:ext uri="{FF2B5EF4-FFF2-40B4-BE49-F238E27FC236}">
                <a16:creationId xmlns:a16="http://schemas.microsoft.com/office/drawing/2014/main" id="{86D58EEC-1921-70E3-66C7-1C322CF65CC5}"/>
              </a:ext>
            </a:extLst>
          </p:cNvPr>
          <p:cNvGrpSpPr/>
          <p:nvPr userDrawn="1"/>
        </p:nvGrpSpPr>
        <p:grpSpPr>
          <a:xfrm>
            <a:off x="658812" y="5767273"/>
            <a:ext cx="247482" cy="508838"/>
            <a:chOff x="4421005" y="5828018"/>
            <a:chExt cx="482607" cy="992263"/>
          </a:xfrm>
        </p:grpSpPr>
        <p:pic>
          <p:nvPicPr>
            <p:cNvPr id="21" name="Picture 20">
              <a:extLst>
                <a:ext uri="{FF2B5EF4-FFF2-40B4-BE49-F238E27FC236}">
                  <a16:creationId xmlns:a16="http://schemas.microsoft.com/office/drawing/2014/main" id="{DA7C6E62-97D1-FCE4-61D7-68DF2913E520}"/>
                </a:ext>
              </a:extLst>
            </p:cNvPr>
            <p:cNvPicPr>
              <a:picLocks noChangeAspect="1"/>
            </p:cNvPicPr>
            <p:nvPr userDrawn="1"/>
          </p:nvPicPr>
          <p:blipFill>
            <a:blip r:embed="rId6"/>
            <a:stretch>
              <a:fillRect/>
            </a:stretch>
          </p:blipFill>
          <p:spPr>
            <a:xfrm>
              <a:off x="4421005" y="6439281"/>
              <a:ext cx="482602" cy="381000"/>
            </a:xfrm>
            <a:prstGeom prst="rect">
              <a:avLst/>
            </a:prstGeom>
          </p:spPr>
        </p:pic>
        <p:pic>
          <p:nvPicPr>
            <p:cNvPr id="22" name="Picture 21">
              <a:extLst>
                <a:ext uri="{FF2B5EF4-FFF2-40B4-BE49-F238E27FC236}">
                  <a16:creationId xmlns:a16="http://schemas.microsoft.com/office/drawing/2014/main" id="{B88BCF48-FAE1-75FF-A172-809848C5B8E7}"/>
                </a:ext>
              </a:extLst>
            </p:cNvPr>
            <p:cNvPicPr>
              <a:picLocks noChangeAspect="1"/>
            </p:cNvPicPr>
            <p:nvPr userDrawn="1"/>
          </p:nvPicPr>
          <p:blipFill>
            <a:blip r:embed="rId7"/>
            <a:stretch>
              <a:fillRect/>
            </a:stretch>
          </p:blipFill>
          <p:spPr>
            <a:xfrm>
              <a:off x="4421012" y="5828018"/>
              <a:ext cx="482600" cy="482600"/>
            </a:xfrm>
            <a:prstGeom prst="rect">
              <a:avLst/>
            </a:prstGeom>
          </p:spPr>
        </p:pic>
      </p:grpSp>
    </p:spTree>
    <p:extLst>
      <p:ext uri="{BB962C8B-B14F-4D97-AF65-F5344CB8AC3E}">
        <p14:creationId xmlns:p14="http://schemas.microsoft.com/office/powerpoint/2010/main" val="2828639605"/>
      </p:ext>
    </p:extLst>
  </p:cSld>
  <p:clrMapOvr>
    <a:masterClrMapping/>
  </p:clrMapOvr>
  <p:extLst>
    <p:ext uri="{DCECCB84-F9BA-43D5-87BE-67443E8EF086}">
      <p15:sldGuideLst xmlns:p15="http://schemas.microsoft.com/office/powerpoint/2012/main">
        <p15:guide id="1" orient="horz" pos="482">
          <p15:clr>
            <a:srgbClr val="FBAE40"/>
          </p15:clr>
        </p15:guide>
        <p15:guide id="2" pos="5450">
          <p15:clr>
            <a:srgbClr val="FBAE40"/>
          </p15:clr>
        </p15:guide>
        <p15:guide id="3" pos="5337">
          <p15:clr>
            <a:srgbClr val="FBAE40"/>
          </p15:clr>
        </p15:guide>
        <p15:guide id="4" orient="horz" pos="2999">
          <p15:clr>
            <a:srgbClr val="FBAE40"/>
          </p15:clr>
        </p15:guide>
        <p15:guide id="5" pos="4838">
          <p15:clr>
            <a:srgbClr val="FBAE40"/>
          </p15:clr>
        </p15:guide>
        <p15:guide id="6" pos="4725">
          <p15:clr>
            <a:srgbClr val="FBAE40"/>
          </p15:clr>
        </p15:guide>
        <p15:guide id="7" orient="horz" pos="3407">
          <p15:clr>
            <a:srgbClr val="FBAE40"/>
          </p15:clr>
        </p15:guide>
        <p15:guide id="8" orient="horz" pos="1298">
          <p15:clr>
            <a:srgbClr val="FBAE40"/>
          </p15:clr>
        </p15:guide>
        <p15:guide id="9" orient="horz" pos="218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A0CDEB-8936-5373-4711-2D314B4AD74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94EADF3-51B3-AE23-B2F9-E663695C49F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08925FF-2887-F452-FD5B-540D7F46D6FF}"/>
              </a:ext>
            </a:extLst>
          </p:cNvPr>
          <p:cNvSpPr>
            <a:spLocks noGrp="1"/>
          </p:cNvSpPr>
          <p:nvPr>
            <p:ph type="dt" sz="half" idx="10"/>
          </p:nvPr>
        </p:nvSpPr>
        <p:spPr/>
        <p:txBody>
          <a:bodyPr/>
          <a:lstStyle/>
          <a:p>
            <a:fld id="{66B301AB-CDC9-094C-BCF8-78E3EB600ED0}" type="datetimeFigureOut">
              <a:rPr lang="ru-RU" smtClean="0"/>
              <a:t>13.03.2023</a:t>
            </a:fld>
            <a:endParaRPr lang="ru-RU"/>
          </a:p>
        </p:txBody>
      </p:sp>
      <p:sp>
        <p:nvSpPr>
          <p:cNvPr id="5" name="Нижний колонтитул 4">
            <a:extLst>
              <a:ext uri="{FF2B5EF4-FFF2-40B4-BE49-F238E27FC236}">
                <a16:creationId xmlns:a16="http://schemas.microsoft.com/office/drawing/2014/main" id="{F03E06EF-92EB-4BDA-9C4E-45E2089F3F3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2217DE4-1983-6616-DC2A-FD9FF3C65349}"/>
              </a:ext>
            </a:extLst>
          </p:cNvPr>
          <p:cNvSpPr>
            <a:spLocks noGrp="1"/>
          </p:cNvSpPr>
          <p:nvPr>
            <p:ph type="sldNum" sz="quarter" idx="12"/>
          </p:nvPr>
        </p:nvSpPr>
        <p:spPr/>
        <p:txBody>
          <a:bodyPr/>
          <a:lstStyle/>
          <a:p>
            <a:fld id="{1C739BF7-3B2D-9246-871A-41C6F493908D}" type="slidenum">
              <a:rPr lang="ru-RU" smtClean="0"/>
              <a:t>‹#›</a:t>
            </a:fld>
            <a:endParaRPr lang="ru-RU"/>
          </a:p>
        </p:txBody>
      </p:sp>
    </p:spTree>
    <p:extLst>
      <p:ext uri="{BB962C8B-B14F-4D97-AF65-F5344CB8AC3E}">
        <p14:creationId xmlns:p14="http://schemas.microsoft.com/office/powerpoint/2010/main" val="163337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F28EC6-12BD-0DC5-03F7-C0DA4EA5CD8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3238890-ADCB-CAD2-5B7C-49C9A715F0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436B938-204E-4960-A246-290D6C1D7B86}"/>
              </a:ext>
            </a:extLst>
          </p:cNvPr>
          <p:cNvSpPr>
            <a:spLocks noGrp="1"/>
          </p:cNvSpPr>
          <p:nvPr>
            <p:ph type="dt" sz="half" idx="10"/>
          </p:nvPr>
        </p:nvSpPr>
        <p:spPr/>
        <p:txBody>
          <a:bodyPr/>
          <a:lstStyle/>
          <a:p>
            <a:fld id="{66B301AB-CDC9-094C-BCF8-78E3EB600ED0}" type="datetimeFigureOut">
              <a:rPr lang="ru-RU" smtClean="0"/>
              <a:t>13.03.2023</a:t>
            </a:fld>
            <a:endParaRPr lang="ru-RU"/>
          </a:p>
        </p:txBody>
      </p:sp>
      <p:sp>
        <p:nvSpPr>
          <p:cNvPr id="5" name="Нижний колонтитул 4">
            <a:extLst>
              <a:ext uri="{FF2B5EF4-FFF2-40B4-BE49-F238E27FC236}">
                <a16:creationId xmlns:a16="http://schemas.microsoft.com/office/drawing/2014/main" id="{23EBE75A-655D-E14C-C3F1-E7F61D9716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A6A5739-1F16-FDC8-43EC-7E5E5C7421D9}"/>
              </a:ext>
            </a:extLst>
          </p:cNvPr>
          <p:cNvSpPr>
            <a:spLocks noGrp="1"/>
          </p:cNvSpPr>
          <p:nvPr>
            <p:ph type="sldNum" sz="quarter" idx="12"/>
          </p:nvPr>
        </p:nvSpPr>
        <p:spPr/>
        <p:txBody>
          <a:bodyPr/>
          <a:lstStyle/>
          <a:p>
            <a:fld id="{1C739BF7-3B2D-9246-871A-41C6F493908D}" type="slidenum">
              <a:rPr lang="ru-RU" smtClean="0"/>
              <a:t>‹#›</a:t>
            </a:fld>
            <a:endParaRPr lang="ru-RU"/>
          </a:p>
        </p:txBody>
      </p:sp>
    </p:spTree>
    <p:extLst>
      <p:ext uri="{BB962C8B-B14F-4D97-AF65-F5344CB8AC3E}">
        <p14:creationId xmlns:p14="http://schemas.microsoft.com/office/powerpoint/2010/main" val="228879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41429B-900A-12A1-2601-901B7E1D1C0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95B4265-622F-BEC5-7758-CF7421EEFE8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B9D6AA8-5D1F-57B5-FFBA-8432324486C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037421A-D3C8-D53B-48DC-29F51C2C0163}"/>
              </a:ext>
            </a:extLst>
          </p:cNvPr>
          <p:cNvSpPr>
            <a:spLocks noGrp="1"/>
          </p:cNvSpPr>
          <p:nvPr>
            <p:ph type="dt" sz="half" idx="10"/>
          </p:nvPr>
        </p:nvSpPr>
        <p:spPr/>
        <p:txBody>
          <a:bodyPr/>
          <a:lstStyle/>
          <a:p>
            <a:fld id="{66B301AB-CDC9-094C-BCF8-78E3EB600ED0}" type="datetimeFigureOut">
              <a:rPr lang="ru-RU" smtClean="0"/>
              <a:t>13.03.2023</a:t>
            </a:fld>
            <a:endParaRPr lang="ru-RU"/>
          </a:p>
        </p:txBody>
      </p:sp>
      <p:sp>
        <p:nvSpPr>
          <p:cNvPr id="6" name="Нижний колонтитул 5">
            <a:extLst>
              <a:ext uri="{FF2B5EF4-FFF2-40B4-BE49-F238E27FC236}">
                <a16:creationId xmlns:a16="http://schemas.microsoft.com/office/drawing/2014/main" id="{64647B1D-0854-C67D-A525-E58CB1E6E3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FA95F11-855A-A7AE-69BF-7C7C5AD8E0AA}"/>
              </a:ext>
            </a:extLst>
          </p:cNvPr>
          <p:cNvSpPr>
            <a:spLocks noGrp="1"/>
          </p:cNvSpPr>
          <p:nvPr>
            <p:ph type="sldNum" sz="quarter" idx="12"/>
          </p:nvPr>
        </p:nvSpPr>
        <p:spPr/>
        <p:txBody>
          <a:bodyPr/>
          <a:lstStyle/>
          <a:p>
            <a:fld id="{1C739BF7-3B2D-9246-871A-41C6F493908D}" type="slidenum">
              <a:rPr lang="ru-RU" smtClean="0"/>
              <a:t>‹#›</a:t>
            </a:fld>
            <a:endParaRPr lang="ru-RU"/>
          </a:p>
        </p:txBody>
      </p:sp>
    </p:spTree>
    <p:extLst>
      <p:ext uri="{BB962C8B-B14F-4D97-AF65-F5344CB8AC3E}">
        <p14:creationId xmlns:p14="http://schemas.microsoft.com/office/powerpoint/2010/main" val="24583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1B262B-3105-F884-82A0-F7AC4441BA6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58E945B-E631-7EF6-BA7B-F604F2F12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F86E8A8-BE1D-96FE-7CB6-575EF0B792C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00B7B79-5BD5-3381-3AAF-A80D1C889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26C7E5D-C3EC-7D55-2489-176CCE52F25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12FD11A-12DE-A59F-5685-FF239F271604}"/>
              </a:ext>
            </a:extLst>
          </p:cNvPr>
          <p:cNvSpPr>
            <a:spLocks noGrp="1"/>
          </p:cNvSpPr>
          <p:nvPr>
            <p:ph type="dt" sz="half" idx="10"/>
          </p:nvPr>
        </p:nvSpPr>
        <p:spPr/>
        <p:txBody>
          <a:bodyPr/>
          <a:lstStyle/>
          <a:p>
            <a:fld id="{66B301AB-CDC9-094C-BCF8-78E3EB600ED0}" type="datetimeFigureOut">
              <a:rPr lang="ru-RU" smtClean="0"/>
              <a:t>13.03.2023</a:t>
            </a:fld>
            <a:endParaRPr lang="ru-RU"/>
          </a:p>
        </p:txBody>
      </p:sp>
      <p:sp>
        <p:nvSpPr>
          <p:cNvPr id="8" name="Нижний колонтитул 7">
            <a:extLst>
              <a:ext uri="{FF2B5EF4-FFF2-40B4-BE49-F238E27FC236}">
                <a16:creationId xmlns:a16="http://schemas.microsoft.com/office/drawing/2014/main" id="{F21ED649-587C-3A63-6B54-8A778B521E5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11CB96E-5624-02F5-47D8-9A67A40B3A17}"/>
              </a:ext>
            </a:extLst>
          </p:cNvPr>
          <p:cNvSpPr>
            <a:spLocks noGrp="1"/>
          </p:cNvSpPr>
          <p:nvPr>
            <p:ph type="sldNum" sz="quarter" idx="12"/>
          </p:nvPr>
        </p:nvSpPr>
        <p:spPr/>
        <p:txBody>
          <a:bodyPr/>
          <a:lstStyle/>
          <a:p>
            <a:fld id="{1C739BF7-3B2D-9246-871A-41C6F493908D}" type="slidenum">
              <a:rPr lang="ru-RU" smtClean="0"/>
              <a:t>‹#›</a:t>
            </a:fld>
            <a:endParaRPr lang="ru-RU"/>
          </a:p>
        </p:txBody>
      </p:sp>
    </p:spTree>
    <p:extLst>
      <p:ext uri="{BB962C8B-B14F-4D97-AF65-F5344CB8AC3E}">
        <p14:creationId xmlns:p14="http://schemas.microsoft.com/office/powerpoint/2010/main" val="311804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57556D-5603-862A-FAED-FFEE6868C2C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A483E5A-788B-C47F-6A11-095B717F8219}"/>
              </a:ext>
            </a:extLst>
          </p:cNvPr>
          <p:cNvSpPr>
            <a:spLocks noGrp="1"/>
          </p:cNvSpPr>
          <p:nvPr>
            <p:ph type="dt" sz="half" idx="10"/>
          </p:nvPr>
        </p:nvSpPr>
        <p:spPr/>
        <p:txBody>
          <a:bodyPr/>
          <a:lstStyle/>
          <a:p>
            <a:fld id="{66B301AB-CDC9-094C-BCF8-78E3EB600ED0}" type="datetimeFigureOut">
              <a:rPr lang="ru-RU" smtClean="0"/>
              <a:t>13.03.2023</a:t>
            </a:fld>
            <a:endParaRPr lang="ru-RU"/>
          </a:p>
        </p:txBody>
      </p:sp>
      <p:sp>
        <p:nvSpPr>
          <p:cNvPr id="4" name="Нижний колонтитул 3">
            <a:extLst>
              <a:ext uri="{FF2B5EF4-FFF2-40B4-BE49-F238E27FC236}">
                <a16:creationId xmlns:a16="http://schemas.microsoft.com/office/drawing/2014/main" id="{BC87A572-C420-01B1-967E-3A40BE9D39B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38B3820-B64C-E711-A514-39158ADC81F4}"/>
              </a:ext>
            </a:extLst>
          </p:cNvPr>
          <p:cNvSpPr>
            <a:spLocks noGrp="1"/>
          </p:cNvSpPr>
          <p:nvPr>
            <p:ph type="sldNum" sz="quarter" idx="12"/>
          </p:nvPr>
        </p:nvSpPr>
        <p:spPr/>
        <p:txBody>
          <a:bodyPr/>
          <a:lstStyle/>
          <a:p>
            <a:fld id="{1C739BF7-3B2D-9246-871A-41C6F493908D}" type="slidenum">
              <a:rPr lang="ru-RU" smtClean="0"/>
              <a:t>‹#›</a:t>
            </a:fld>
            <a:endParaRPr lang="ru-RU"/>
          </a:p>
        </p:txBody>
      </p:sp>
    </p:spTree>
    <p:extLst>
      <p:ext uri="{BB962C8B-B14F-4D97-AF65-F5344CB8AC3E}">
        <p14:creationId xmlns:p14="http://schemas.microsoft.com/office/powerpoint/2010/main" val="11623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0A78202-9EC0-A72B-24F9-3C2A32756450}"/>
              </a:ext>
            </a:extLst>
          </p:cNvPr>
          <p:cNvSpPr>
            <a:spLocks noGrp="1"/>
          </p:cNvSpPr>
          <p:nvPr>
            <p:ph type="dt" sz="half" idx="10"/>
          </p:nvPr>
        </p:nvSpPr>
        <p:spPr/>
        <p:txBody>
          <a:bodyPr/>
          <a:lstStyle/>
          <a:p>
            <a:fld id="{66B301AB-CDC9-094C-BCF8-78E3EB600ED0}" type="datetimeFigureOut">
              <a:rPr lang="ru-RU" smtClean="0"/>
              <a:t>13.03.2023</a:t>
            </a:fld>
            <a:endParaRPr lang="ru-RU"/>
          </a:p>
        </p:txBody>
      </p:sp>
      <p:sp>
        <p:nvSpPr>
          <p:cNvPr id="3" name="Нижний колонтитул 2">
            <a:extLst>
              <a:ext uri="{FF2B5EF4-FFF2-40B4-BE49-F238E27FC236}">
                <a16:creationId xmlns:a16="http://schemas.microsoft.com/office/drawing/2014/main" id="{AA4467FD-97CD-2468-3F63-4FAAE12A268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0ABFA5C-1DAB-AF7E-51E5-26E6D6F2417B}"/>
              </a:ext>
            </a:extLst>
          </p:cNvPr>
          <p:cNvSpPr>
            <a:spLocks noGrp="1"/>
          </p:cNvSpPr>
          <p:nvPr>
            <p:ph type="sldNum" sz="quarter" idx="12"/>
          </p:nvPr>
        </p:nvSpPr>
        <p:spPr/>
        <p:txBody>
          <a:bodyPr/>
          <a:lstStyle/>
          <a:p>
            <a:fld id="{1C739BF7-3B2D-9246-871A-41C6F493908D}" type="slidenum">
              <a:rPr lang="ru-RU" smtClean="0"/>
              <a:t>‹#›</a:t>
            </a:fld>
            <a:endParaRPr lang="ru-RU"/>
          </a:p>
        </p:txBody>
      </p:sp>
    </p:spTree>
    <p:extLst>
      <p:ext uri="{BB962C8B-B14F-4D97-AF65-F5344CB8AC3E}">
        <p14:creationId xmlns:p14="http://schemas.microsoft.com/office/powerpoint/2010/main" val="361583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204D0A-71CB-A474-AC95-3E887EA543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7EAC9FB-429D-7EF9-9306-E1A63A0D1F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3467977-BBA5-17FE-8DF9-5CDE998F9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27A62EA-282F-9CAE-DCB7-AB43EE5598BC}"/>
              </a:ext>
            </a:extLst>
          </p:cNvPr>
          <p:cNvSpPr>
            <a:spLocks noGrp="1"/>
          </p:cNvSpPr>
          <p:nvPr>
            <p:ph type="dt" sz="half" idx="10"/>
          </p:nvPr>
        </p:nvSpPr>
        <p:spPr/>
        <p:txBody>
          <a:bodyPr/>
          <a:lstStyle/>
          <a:p>
            <a:fld id="{66B301AB-CDC9-094C-BCF8-78E3EB600ED0}" type="datetimeFigureOut">
              <a:rPr lang="ru-RU" smtClean="0"/>
              <a:t>13.03.2023</a:t>
            </a:fld>
            <a:endParaRPr lang="ru-RU"/>
          </a:p>
        </p:txBody>
      </p:sp>
      <p:sp>
        <p:nvSpPr>
          <p:cNvPr id="6" name="Нижний колонтитул 5">
            <a:extLst>
              <a:ext uri="{FF2B5EF4-FFF2-40B4-BE49-F238E27FC236}">
                <a16:creationId xmlns:a16="http://schemas.microsoft.com/office/drawing/2014/main" id="{1465E2E7-90BC-CF4D-94FD-E33CB40B0E0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889E8D9-8F62-A7D8-1CF8-A1909184D60A}"/>
              </a:ext>
            </a:extLst>
          </p:cNvPr>
          <p:cNvSpPr>
            <a:spLocks noGrp="1"/>
          </p:cNvSpPr>
          <p:nvPr>
            <p:ph type="sldNum" sz="quarter" idx="12"/>
          </p:nvPr>
        </p:nvSpPr>
        <p:spPr/>
        <p:txBody>
          <a:bodyPr/>
          <a:lstStyle/>
          <a:p>
            <a:fld id="{1C739BF7-3B2D-9246-871A-41C6F493908D}" type="slidenum">
              <a:rPr lang="ru-RU" smtClean="0"/>
              <a:t>‹#›</a:t>
            </a:fld>
            <a:endParaRPr lang="ru-RU"/>
          </a:p>
        </p:txBody>
      </p:sp>
    </p:spTree>
    <p:extLst>
      <p:ext uri="{BB962C8B-B14F-4D97-AF65-F5344CB8AC3E}">
        <p14:creationId xmlns:p14="http://schemas.microsoft.com/office/powerpoint/2010/main" val="57861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FE3761-093E-9A46-3003-E723EA17319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6C78E5F-C3FF-CD8B-FAF7-489709D56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82B9E1A-5F43-6BD9-F00C-D0CAB5B1E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E55B115-F7E3-2A77-B4A2-3A592681C06D}"/>
              </a:ext>
            </a:extLst>
          </p:cNvPr>
          <p:cNvSpPr>
            <a:spLocks noGrp="1"/>
          </p:cNvSpPr>
          <p:nvPr>
            <p:ph type="dt" sz="half" idx="10"/>
          </p:nvPr>
        </p:nvSpPr>
        <p:spPr/>
        <p:txBody>
          <a:bodyPr/>
          <a:lstStyle/>
          <a:p>
            <a:fld id="{66B301AB-CDC9-094C-BCF8-78E3EB600ED0}" type="datetimeFigureOut">
              <a:rPr lang="ru-RU" smtClean="0"/>
              <a:t>13.03.2023</a:t>
            </a:fld>
            <a:endParaRPr lang="ru-RU"/>
          </a:p>
        </p:txBody>
      </p:sp>
      <p:sp>
        <p:nvSpPr>
          <p:cNvPr id="6" name="Нижний колонтитул 5">
            <a:extLst>
              <a:ext uri="{FF2B5EF4-FFF2-40B4-BE49-F238E27FC236}">
                <a16:creationId xmlns:a16="http://schemas.microsoft.com/office/drawing/2014/main" id="{A45B0B26-BCD2-5E58-C999-F7B0450EA1B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0043C94-5E8B-CE77-AC1C-C2E283BDE846}"/>
              </a:ext>
            </a:extLst>
          </p:cNvPr>
          <p:cNvSpPr>
            <a:spLocks noGrp="1"/>
          </p:cNvSpPr>
          <p:nvPr>
            <p:ph type="sldNum" sz="quarter" idx="12"/>
          </p:nvPr>
        </p:nvSpPr>
        <p:spPr/>
        <p:txBody>
          <a:bodyPr/>
          <a:lstStyle/>
          <a:p>
            <a:fld id="{1C739BF7-3B2D-9246-871A-41C6F493908D}" type="slidenum">
              <a:rPr lang="ru-RU" smtClean="0"/>
              <a:t>‹#›</a:t>
            </a:fld>
            <a:endParaRPr lang="ru-RU"/>
          </a:p>
        </p:txBody>
      </p:sp>
    </p:spTree>
    <p:extLst>
      <p:ext uri="{BB962C8B-B14F-4D97-AF65-F5344CB8AC3E}">
        <p14:creationId xmlns:p14="http://schemas.microsoft.com/office/powerpoint/2010/main" val="212788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AECCBB-3F3F-D853-50DB-73415A532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D450CF7-118F-AF4A-AFCF-835AE3A87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F0CE42A-A928-FADF-D302-AB41A8166D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301AB-CDC9-094C-BCF8-78E3EB600ED0}" type="datetimeFigureOut">
              <a:rPr lang="ru-RU" smtClean="0"/>
              <a:t>13.03.2023</a:t>
            </a:fld>
            <a:endParaRPr lang="ru-RU"/>
          </a:p>
        </p:txBody>
      </p:sp>
      <p:sp>
        <p:nvSpPr>
          <p:cNvPr id="5" name="Нижний колонтитул 4">
            <a:extLst>
              <a:ext uri="{FF2B5EF4-FFF2-40B4-BE49-F238E27FC236}">
                <a16:creationId xmlns:a16="http://schemas.microsoft.com/office/drawing/2014/main" id="{9D59D80F-2753-F42C-AD54-699D42DAC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07C39CC-5383-9820-B974-BA07AE239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39BF7-3B2D-9246-871A-41C6F493908D}" type="slidenum">
              <a:rPr lang="ru-RU" smtClean="0"/>
              <a:t>‹#›</a:t>
            </a:fld>
            <a:endParaRPr lang="ru-RU"/>
          </a:p>
        </p:txBody>
      </p:sp>
    </p:spTree>
    <p:extLst>
      <p:ext uri="{BB962C8B-B14F-4D97-AF65-F5344CB8AC3E}">
        <p14:creationId xmlns:p14="http://schemas.microsoft.com/office/powerpoint/2010/main" val="404474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nafi.ru/analytics/portret-finansovo-gramotnogo-cheloveka/" TargetMode="External"/><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hyperlink" Target="http://pisa2012.acer.edu.au/" TargetMode="External"/><Relationship Id="rId5" Type="http://schemas.openxmlformats.org/officeDocument/2006/relationships/image" Target="../media/image10.png"/><Relationship Id="rId4" Type="http://schemas.openxmlformats.org/officeDocument/2006/relationships/hyperlink" Target="https://www.oecd.org/gender/data/financial-literacy.ht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nafi.ru/analytics/portret-finansovo-gramotnogo-cheloveka/" TargetMode="External"/><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hyperlink" Target="http://pisa2012.acer.edu.au/" TargetMode="External"/><Relationship Id="rId5" Type="http://schemas.openxmlformats.org/officeDocument/2006/relationships/image" Target="../media/image10.png"/><Relationship Id="rId4" Type="http://schemas.openxmlformats.org/officeDocument/2006/relationships/hyperlink" Target="https://www.oecd.org/gender/data/financial-literacy.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79E033-2BBC-9DA2-5B38-F6AA63C84290}"/>
              </a:ext>
            </a:extLst>
          </p:cNvPr>
          <p:cNvSpPr>
            <a:spLocks noGrp="1"/>
          </p:cNvSpPr>
          <p:nvPr>
            <p:ph type="body" sz="quarter" idx="13"/>
          </p:nvPr>
        </p:nvSpPr>
        <p:spPr>
          <a:xfrm>
            <a:off x="658813" y="4701973"/>
            <a:ext cx="6805613" cy="472194"/>
          </a:xfrm>
        </p:spPr>
        <p:txBody>
          <a:bodyPr/>
          <a:lstStyle/>
          <a:p>
            <a:r>
              <a:rPr lang="ru-RU" dirty="0"/>
              <a:t>Лаврентьева</a:t>
            </a:r>
            <a:r>
              <a:rPr lang="en-US" dirty="0"/>
              <a:t> </a:t>
            </a:r>
            <a:r>
              <a:rPr lang="ru-RU" dirty="0"/>
              <a:t>Ольга Николаевна</a:t>
            </a:r>
            <a:endParaRPr lang="en-US" dirty="0"/>
          </a:p>
        </p:txBody>
      </p:sp>
      <p:sp>
        <p:nvSpPr>
          <p:cNvPr id="6" name="Text Placeholder 5">
            <a:extLst>
              <a:ext uri="{FF2B5EF4-FFF2-40B4-BE49-F238E27FC236}">
                <a16:creationId xmlns:a16="http://schemas.microsoft.com/office/drawing/2014/main" id="{86C18701-E46F-A727-AFFC-932496728E75}"/>
              </a:ext>
            </a:extLst>
          </p:cNvPr>
          <p:cNvSpPr>
            <a:spLocks noGrp="1"/>
          </p:cNvSpPr>
          <p:nvPr>
            <p:ph type="body" sz="quarter" idx="18"/>
          </p:nvPr>
        </p:nvSpPr>
        <p:spPr/>
        <p:txBody>
          <a:bodyPr/>
          <a:lstStyle/>
          <a:p>
            <a:endParaRPr lang="en-US" dirty="0"/>
          </a:p>
        </p:txBody>
      </p:sp>
      <p:sp>
        <p:nvSpPr>
          <p:cNvPr id="7" name="Text Placeholder 6">
            <a:extLst>
              <a:ext uri="{FF2B5EF4-FFF2-40B4-BE49-F238E27FC236}">
                <a16:creationId xmlns:a16="http://schemas.microsoft.com/office/drawing/2014/main" id="{F8C8590C-9F8C-2B8B-F08A-F903E135FECE}"/>
              </a:ext>
            </a:extLst>
          </p:cNvPr>
          <p:cNvSpPr>
            <a:spLocks noGrp="1"/>
          </p:cNvSpPr>
          <p:nvPr>
            <p:ph type="body" sz="quarter" idx="19"/>
          </p:nvPr>
        </p:nvSpPr>
        <p:spPr/>
        <p:txBody>
          <a:bodyPr/>
          <a:lstStyle/>
          <a:p>
            <a:endParaRPr lang="en-US"/>
          </a:p>
        </p:txBody>
      </p:sp>
      <p:sp>
        <p:nvSpPr>
          <p:cNvPr id="4" name="Title 3">
            <a:extLst>
              <a:ext uri="{FF2B5EF4-FFF2-40B4-BE49-F238E27FC236}">
                <a16:creationId xmlns:a16="http://schemas.microsoft.com/office/drawing/2014/main" id="{C69338F6-246D-4240-C20B-616363DEA1C9}"/>
              </a:ext>
            </a:extLst>
          </p:cNvPr>
          <p:cNvSpPr>
            <a:spLocks noGrp="1"/>
          </p:cNvSpPr>
          <p:nvPr>
            <p:ph type="ctrTitle"/>
          </p:nvPr>
        </p:nvSpPr>
        <p:spPr>
          <a:xfrm>
            <a:off x="658813" y="2397849"/>
            <a:ext cx="7505114" cy="1665396"/>
          </a:xfrm>
        </p:spPr>
        <p:txBody>
          <a:bodyPr/>
          <a:lstStyle/>
          <a:p>
            <a:r>
              <a:rPr lang="ru-RU" dirty="0"/>
              <a:t>Подготовка преподавателей </a:t>
            </a:r>
            <a:br>
              <a:rPr lang="ru-RU" dirty="0"/>
            </a:br>
            <a:r>
              <a:rPr lang="ru-RU" dirty="0"/>
              <a:t>по финансовой грамотности: квалификация или опыт?</a:t>
            </a:r>
            <a:endParaRPr lang="en-US" dirty="0"/>
          </a:p>
        </p:txBody>
      </p:sp>
      <p:pic>
        <p:nvPicPr>
          <p:cNvPr id="2" name="Рисунок 1">
            <a:extLst>
              <a:ext uri="{FF2B5EF4-FFF2-40B4-BE49-F238E27FC236}">
                <a16:creationId xmlns:a16="http://schemas.microsoft.com/office/drawing/2014/main" id="{1B895F34-04A9-7AAA-A0AF-08E5214E65D8}"/>
              </a:ext>
            </a:extLst>
          </p:cNvPr>
          <p:cNvPicPr>
            <a:picLocks noChangeAspect="1"/>
          </p:cNvPicPr>
          <p:nvPr/>
        </p:nvPicPr>
        <p:blipFill>
          <a:blip r:embed="rId2"/>
          <a:stretch>
            <a:fillRect/>
          </a:stretch>
        </p:blipFill>
        <p:spPr>
          <a:xfrm>
            <a:off x="8623300" y="1941513"/>
            <a:ext cx="3568700" cy="4787900"/>
          </a:xfrm>
          <a:prstGeom prst="rect">
            <a:avLst/>
          </a:prstGeom>
        </p:spPr>
      </p:pic>
      <p:sp>
        <p:nvSpPr>
          <p:cNvPr id="3" name="Прямоугольник 2">
            <a:extLst>
              <a:ext uri="{FF2B5EF4-FFF2-40B4-BE49-F238E27FC236}">
                <a16:creationId xmlns:a16="http://schemas.microsoft.com/office/drawing/2014/main" id="{DD87A560-356B-D175-0F4A-77AD4B0293E6}"/>
              </a:ext>
            </a:extLst>
          </p:cNvPr>
          <p:cNvSpPr/>
          <p:nvPr/>
        </p:nvSpPr>
        <p:spPr>
          <a:xfrm>
            <a:off x="7832416" y="3869273"/>
            <a:ext cx="4359583" cy="2609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Круглый стол</a:t>
            </a:r>
          </a:p>
          <a:p>
            <a:r>
              <a:rPr lang="ru-RU"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«Подготовка преподавателей </a:t>
            </a:r>
            <a:br>
              <a:rPr lang="ru-RU"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ru-RU"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по финансовой грамотности: проблемы и перспективы </a:t>
            </a:r>
            <a:br>
              <a:rPr lang="ru-RU"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ru-RU"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в условиях дефицита кадров»</a:t>
            </a:r>
          </a:p>
          <a:p>
            <a:endParaRPr lang="ru-RU" sz="2000" dirty="0">
              <a:solidFill>
                <a:schemeClr val="tx1"/>
              </a:solidFill>
              <a:latin typeface="Arial" panose="020B0604020202020204" pitchFamily="34" charset="0"/>
              <a:cs typeface="Arial" panose="020B0604020202020204" pitchFamily="34" charset="0"/>
            </a:endParaRPr>
          </a:p>
          <a:p>
            <a:r>
              <a:rPr lang="ru-RU" sz="2000" dirty="0">
                <a:solidFill>
                  <a:schemeClr val="tx1"/>
                </a:solidFill>
                <a:latin typeface="Arial" panose="020B0604020202020204" pitchFamily="34" charset="0"/>
                <a:cs typeface="Arial" panose="020B0604020202020204" pitchFamily="34" charset="0"/>
              </a:rPr>
              <a:t>Санкт-Петербург, 16 марта 2023 г.</a:t>
            </a:r>
          </a:p>
          <a:p>
            <a:endParaRPr lang="ru-RU" sz="2000" dirty="0">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CFA94FC8-7436-897D-A912-0D9CEE87B196}"/>
              </a:ext>
            </a:extLst>
          </p:cNvPr>
          <p:cNvPicPr>
            <a:picLocks noChangeAspect="1"/>
          </p:cNvPicPr>
          <p:nvPr/>
        </p:nvPicPr>
        <p:blipFill>
          <a:blip r:embed="rId3"/>
          <a:stretch>
            <a:fillRect/>
          </a:stretch>
        </p:blipFill>
        <p:spPr>
          <a:xfrm>
            <a:off x="3901099" y="368048"/>
            <a:ext cx="3389868" cy="434840"/>
          </a:xfrm>
          <a:prstGeom prst="rect">
            <a:avLst/>
          </a:prstGeom>
        </p:spPr>
      </p:pic>
      <p:sp>
        <p:nvSpPr>
          <p:cNvPr id="10" name="TextBox 9">
            <a:extLst>
              <a:ext uri="{FF2B5EF4-FFF2-40B4-BE49-F238E27FC236}">
                <a16:creationId xmlns:a16="http://schemas.microsoft.com/office/drawing/2014/main" id="{632EE200-93AB-F1FB-C3F8-0BB18B67A9D5}"/>
              </a:ext>
            </a:extLst>
          </p:cNvPr>
          <p:cNvSpPr txBox="1"/>
          <p:nvPr/>
        </p:nvSpPr>
        <p:spPr>
          <a:xfrm>
            <a:off x="658812" y="5041778"/>
            <a:ext cx="6099716" cy="1323439"/>
          </a:xfrm>
          <a:prstGeom prst="rect">
            <a:avLst/>
          </a:prstGeom>
          <a:noFill/>
        </p:spPr>
        <p:txBody>
          <a:bodyPr wrap="square">
            <a:spAutoFit/>
          </a:bodyPr>
          <a:lstStyle/>
          <a:p>
            <a:r>
              <a:rPr lang="ru-RU" sz="1600" dirty="0">
                <a:latin typeface="Arial" panose="020B0604020202020204" pitchFamily="34" charset="0"/>
                <a:cs typeface="Arial" panose="020B0604020202020204" pitchFamily="34" charset="0"/>
              </a:rPr>
              <a:t>Руководитель программы «Развитие общепрофессиональных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и профессиональных компетенций по формированию финансовой грамотности учащихся школьного возраста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у студентов основных образовательных программ в области педагогического образования» ФСМЦ МГУ</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48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179ED80-083A-7617-E917-0AC9B77BF115}"/>
              </a:ext>
            </a:extLst>
          </p:cNvPr>
          <p:cNvSpPr txBox="1"/>
          <p:nvPr/>
        </p:nvSpPr>
        <p:spPr>
          <a:xfrm>
            <a:off x="163389" y="4717730"/>
            <a:ext cx="4488426" cy="1938992"/>
          </a:xfrm>
          <a:prstGeom prst="rect">
            <a:avLst/>
          </a:prstGeom>
          <a:noFill/>
        </p:spPr>
        <p:txBody>
          <a:bodyPr wrap="square">
            <a:spAutoFit/>
          </a:bodyPr>
          <a:lstStyle/>
          <a:p>
            <a:pPr algn="l"/>
            <a:r>
              <a:rPr lang="en" sz="1000" b="0" i="0" u="none" strike="noStrike" dirty="0">
                <a:solidFill>
                  <a:srgbClr val="333333"/>
                </a:solidFill>
                <a:effectLst/>
                <a:latin typeface="Arial" panose="020B0604020202020204" pitchFamily="34" charset="0"/>
                <a:cs typeface="Arial" panose="020B0604020202020204" pitchFamily="34" charset="0"/>
              </a:rPr>
              <a:t>In contrast to the lack of gender differences among 15-year-old students, several studies do report gender differences among adults, including in countries and economies that participated in the 2012 PISA financial literacy assessment (OECD, 2013).</a:t>
            </a:r>
          </a:p>
          <a:p>
            <a:pPr algn="l"/>
            <a:r>
              <a:rPr lang="en" sz="1000" b="0" i="0" u="none" strike="noStrike" dirty="0">
                <a:solidFill>
                  <a:srgbClr val="333333"/>
                </a:solidFill>
                <a:effectLst/>
                <a:latin typeface="Arial" panose="020B0604020202020204" pitchFamily="34" charset="0"/>
                <a:cs typeface="Arial" panose="020B0604020202020204" pitchFamily="34" charset="0"/>
              </a:rPr>
              <a:t>The fact that gender differences are consistently reported among adults but not among 15-year-old students may be due to the fact that, at least to some extent, gender differences in adulthood are related to the different socio-economic characteristics of men and women. For example, as boys and girls grow up, they may be exposed to different opportunities to learn and improve their financial competencies, such as different access to </a:t>
            </a:r>
            <a:r>
              <a:rPr lang="en" sz="1000" b="0" i="0" u="none" strike="noStrike" dirty="0" err="1">
                <a:solidFill>
                  <a:srgbClr val="333333"/>
                </a:solidFill>
                <a:effectLst/>
                <a:latin typeface="Arial" panose="020B0604020202020204" pitchFamily="34" charset="0"/>
                <a:cs typeface="Arial" panose="020B0604020202020204" pitchFamily="34" charset="0"/>
              </a:rPr>
              <a:t>labour</a:t>
            </a:r>
            <a:r>
              <a:rPr lang="en" sz="1000" b="0" i="0" u="none" strike="noStrike" dirty="0">
                <a:solidFill>
                  <a:srgbClr val="333333"/>
                </a:solidFill>
                <a:effectLst/>
                <a:latin typeface="Arial" panose="020B0604020202020204" pitchFamily="34" charset="0"/>
                <a:cs typeface="Arial" panose="020B0604020202020204" pitchFamily="34" charset="0"/>
              </a:rPr>
              <a:t> and financial markets, and therefore they may develop different levels of financial knowledge and different financial strategies in adulthood over time.</a:t>
            </a:r>
          </a:p>
        </p:txBody>
      </p:sp>
      <p:sp>
        <p:nvSpPr>
          <p:cNvPr id="3" name="Заголовок 2">
            <a:extLst>
              <a:ext uri="{FF2B5EF4-FFF2-40B4-BE49-F238E27FC236}">
                <a16:creationId xmlns:a16="http://schemas.microsoft.com/office/drawing/2014/main" id="{70A3B22A-1A25-E730-83E2-13B0F8104D9C}"/>
              </a:ext>
            </a:extLst>
          </p:cNvPr>
          <p:cNvSpPr>
            <a:spLocks noGrp="1"/>
          </p:cNvSpPr>
          <p:nvPr>
            <p:ph type="ctrTitle"/>
          </p:nvPr>
        </p:nvSpPr>
        <p:spPr>
          <a:xfrm>
            <a:off x="647525" y="762846"/>
            <a:ext cx="8230354" cy="881381"/>
          </a:xfrm>
        </p:spPr>
        <p:txBody>
          <a:bodyPr/>
          <a:lstStyle/>
          <a:p>
            <a:r>
              <a:rPr lang="ru-RU" dirty="0">
                <a:latin typeface="Arial" panose="020B0604020202020204" pitchFamily="34" charset="0"/>
                <a:cs typeface="Arial" panose="020B0604020202020204" pitchFamily="34" charset="0"/>
              </a:rPr>
              <a:t>Финансовая грамотность – результат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не только образования, но и опыта </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A6D8DA63-A69A-893F-4D1F-161FBB4417AD}"/>
              </a:ext>
            </a:extLst>
          </p:cNvPr>
          <p:cNvPicPr>
            <a:picLocks noChangeAspect="1"/>
          </p:cNvPicPr>
          <p:nvPr/>
        </p:nvPicPr>
        <p:blipFill>
          <a:blip r:embed="rId2"/>
          <a:stretch>
            <a:fillRect/>
          </a:stretch>
        </p:blipFill>
        <p:spPr>
          <a:xfrm>
            <a:off x="5040306" y="1305269"/>
            <a:ext cx="6666088" cy="3245619"/>
          </a:xfrm>
          <a:prstGeom prst="rect">
            <a:avLst/>
          </a:prstGeom>
        </p:spPr>
      </p:pic>
      <p:sp>
        <p:nvSpPr>
          <p:cNvPr id="10" name="TextBox 9">
            <a:extLst>
              <a:ext uri="{FF2B5EF4-FFF2-40B4-BE49-F238E27FC236}">
                <a16:creationId xmlns:a16="http://schemas.microsoft.com/office/drawing/2014/main" id="{0E8D7E13-98EE-392B-D610-4691A748E6B5}"/>
              </a:ext>
            </a:extLst>
          </p:cNvPr>
          <p:cNvSpPr txBox="1"/>
          <p:nvPr/>
        </p:nvSpPr>
        <p:spPr>
          <a:xfrm>
            <a:off x="4847303" y="4706345"/>
            <a:ext cx="7344697" cy="2000548"/>
          </a:xfrm>
          <a:prstGeom prst="rect">
            <a:avLst/>
          </a:prstGeom>
          <a:noFill/>
        </p:spPr>
        <p:txBody>
          <a:bodyPr wrap="square">
            <a:spAutoFit/>
          </a:bodyPr>
          <a:lstStyle/>
          <a:p>
            <a:pPr algn="l"/>
            <a:r>
              <a:rPr lang="ru-RU" sz="1000" b="1" i="0" u="none" strike="noStrike" dirty="0">
                <a:solidFill>
                  <a:srgbClr val="282828"/>
                </a:solidFill>
                <a:effectLst/>
                <a:latin typeface="Arial" panose="020B0604020202020204" pitchFamily="34" charset="0"/>
                <a:cs typeface="Arial" panose="020B0604020202020204" pitchFamily="34" charset="0"/>
              </a:rPr>
              <a:t>Уровень финансовой грамотности различается у мужчин и женщин</a:t>
            </a:r>
            <a:r>
              <a:rPr lang="ru-RU" sz="1000" b="0" i="0" u="none" strike="noStrike" dirty="0">
                <a:solidFill>
                  <a:srgbClr val="282828"/>
                </a:solidFill>
                <a:effectLst/>
                <a:latin typeface="Arial" panose="020B0604020202020204" pitchFamily="34" charset="0"/>
                <a:cs typeface="Arial" panose="020B0604020202020204" pitchFamily="34" charset="0"/>
              </a:rPr>
              <a:t>: женщины в целом более финансово грамотны, чем мужчины (значения Индекса финансовой грамотности у женщин – 12,46 балла, у мужчин – 12,27 баллов). Примерно до 40 лет гендерные различия в Индексе почти незаметны, но после 40 лет превосходство женщин становится явно выраженным. Это связано с большей вовлеченностью женщин в финансовую деятельность своих домохозяйств (планирование регулярных расходов, организация финансирования иждивенцев и т.д.). При этом мужчины лучше женщин понимают базовые свойства финансовых продуктов (например, вкладов и займов), инфляции, а также взаимосвязи риска и доходности. С возрастом падение уровня финансовой грамотности у женщин не такое резкое, как у мужчин.</a:t>
            </a:r>
          </a:p>
          <a:p>
            <a:pPr algn="l"/>
            <a:endParaRPr lang="ru-RU" sz="200" b="0" i="0" u="none" strike="noStrike" dirty="0">
              <a:solidFill>
                <a:srgbClr val="282828"/>
              </a:solidFill>
              <a:effectLst/>
              <a:latin typeface="Arial" panose="020B0604020202020204" pitchFamily="34" charset="0"/>
              <a:cs typeface="Arial" panose="020B0604020202020204" pitchFamily="34" charset="0"/>
            </a:endParaRPr>
          </a:p>
          <a:p>
            <a:pPr algn="l"/>
            <a:r>
              <a:rPr lang="ru-RU" sz="1000" b="1" i="0" u="none" strike="noStrike" dirty="0">
                <a:solidFill>
                  <a:srgbClr val="282828"/>
                </a:solidFill>
                <a:effectLst/>
                <a:latin typeface="Arial" panose="020B0604020202020204" pitchFamily="34" charset="0"/>
                <a:cs typeface="Arial" panose="020B0604020202020204" pitchFamily="34" charset="0"/>
              </a:rPr>
              <a:t>Финансовая грамотность определяется вовлеченностью человека в экономическую и хозяйственную деятельность.</a:t>
            </a:r>
            <a:r>
              <a:rPr lang="ru-RU" sz="1000" b="0" i="0" u="none" strike="noStrike" dirty="0">
                <a:solidFill>
                  <a:srgbClr val="282828"/>
                </a:solidFill>
                <a:effectLst/>
                <a:latin typeface="Arial" panose="020B0604020202020204" pitchFamily="34" charset="0"/>
                <a:cs typeface="Arial" panose="020B0604020202020204" pitchFamily="34" charset="0"/>
              </a:rPr>
              <a:t> Уровень финансовой грамотности выше среднего показателя по стране у работающих граждан среднего возраста, при этом такой же высокий показатель имеют работающие пенсионеры. У неработающих пенсионеров уровень ниже среднего по стране (и ниже, чем у работающих пенсионеров). </a:t>
            </a:r>
          </a:p>
          <a:p>
            <a:pPr algn="l"/>
            <a:endParaRPr lang="ru-RU" sz="200" b="0" i="0" u="none" strike="noStrike" dirty="0">
              <a:solidFill>
                <a:srgbClr val="282828"/>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F718C9E-1B0B-64CD-AED8-44E5814C2529}"/>
              </a:ext>
            </a:extLst>
          </p:cNvPr>
          <p:cNvSpPr txBox="1"/>
          <p:nvPr/>
        </p:nvSpPr>
        <p:spPr>
          <a:xfrm>
            <a:off x="5966177" y="6581001"/>
            <a:ext cx="6146800" cy="276999"/>
          </a:xfrm>
          <a:prstGeom prst="rect">
            <a:avLst/>
          </a:prstGeom>
          <a:noFill/>
        </p:spPr>
        <p:txBody>
          <a:bodyPr wrap="square">
            <a:spAutoFit/>
          </a:bodyPr>
          <a:lstStyle/>
          <a:p>
            <a:pPr algn="r"/>
            <a:r>
              <a:rPr lang="ru-RU" sz="1000" dirty="0">
                <a:latin typeface="Arial" panose="020B0604020202020204" pitchFamily="34" charset="0"/>
                <a:cs typeface="Arial" panose="020B0604020202020204" pitchFamily="34" charset="0"/>
                <a:hlinkClick r:id="rId3"/>
              </a:rPr>
              <a:t>https://nafi.ru/analytics/portret-finansovo-gramotnogo-cheloveka/</a:t>
            </a:r>
            <a:r>
              <a:rPr lang="ru-RU" sz="1200"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9015A7F1-4365-2648-E9A2-B6EF97F8A331}"/>
              </a:ext>
            </a:extLst>
          </p:cNvPr>
          <p:cNvSpPr txBox="1"/>
          <p:nvPr/>
        </p:nvSpPr>
        <p:spPr>
          <a:xfrm>
            <a:off x="79023" y="6611779"/>
            <a:ext cx="3258429" cy="246221"/>
          </a:xfrm>
          <a:prstGeom prst="rect">
            <a:avLst/>
          </a:prstGeom>
          <a:noFill/>
        </p:spPr>
        <p:txBody>
          <a:bodyPr wrap="square">
            <a:spAutoFit/>
          </a:bodyPr>
          <a:lstStyle/>
          <a:p>
            <a:r>
              <a:rPr lang="ru-RU" sz="1000" dirty="0">
                <a:latin typeface="Arial" panose="020B0604020202020204" pitchFamily="34" charset="0"/>
                <a:cs typeface="Arial" panose="020B0604020202020204" pitchFamily="34" charset="0"/>
                <a:hlinkClick r:id="rId4"/>
              </a:rPr>
              <a:t>https://www.oecd.org/gender/data/financial-literacy.htm</a:t>
            </a:r>
            <a:r>
              <a:rPr lang="en-US" sz="1000" dirty="0">
                <a:latin typeface="Arial" panose="020B0604020202020204" pitchFamily="34" charset="0"/>
                <a:cs typeface="Arial" panose="020B0604020202020204" pitchFamily="34" charset="0"/>
              </a:rPr>
              <a:t> </a:t>
            </a:r>
            <a:endParaRPr lang="ru-RU" sz="1000" dirty="0">
              <a:latin typeface="Arial" panose="020B0604020202020204" pitchFamily="34" charset="0"/>
              <a:cs typeface="Arial" panose="020B0604020202020204" pitchFamily="34" charset="0"/>
            </a:endParaRPr>
          </a:p>
        </p:txBody>
      </p:sp>
      <p:sp>
        <p:nvSpPr>
          <p:cNvPr id="8" name="Скругленный прямоугольник 7">
            <a:extLst>
              <a:ext uri="{FF2B5EF4-FFF2-40B4-BE49-F238E27FC236}">
                <a16:creationId xmlns:a16="http://schemas.microsoft.com/office/drawing/2014/main" id="{F07BA13B-9506-9DAE-35BE-3AA4642ADC32}"/>
              </a:ext>
            </a:extLst>
          </p:cNvPr>
          <p:cNvSpPr/>
          <p:nvPr/>
        </p:nvSpPr>
        <p:spPr>
          <a:xfrm>
            <a:off x="163388" y="5352397"/>
            <a:ext cx="4485378" cy="1304325"/>
          </a:xfrm>
          <a:prstGeom prst="roundRect">
            <a:avLst/>
          </a:prstGeom>
          <a:solidFill>
            <a:srgbClr val="92D050">
              <a:alpha val="5843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Скругленный прямоугольник 8">
            <a:extLst>
              <a:ext uri="{FF2B5EF4-FFF2-40B4-BE49-F238E27FC236}">
                <a16:creationId xmlns:a16="http://schemas.microsoft.com/office/drawing/2014/main" id="{CFC17A94-4B6E-2814-A537-28590D894498}"/>
              </a:ext>
            </a:extLst>
          </p:cNvPr>
          <p:cNvSpPr/>
          <p:nvPr/>
        </p:nvSpPr>
        <p:spPr>
          <a:xfrm>
            <a:off x="4847302" y="5072337"/>
            <a:ext cx="7163736" cy="480394"/>
          </a:xfrm>
          <a:prstGeom prst="roundRect">
            <a:avLst/>
          </a:prstGeom>
          <a:solidFill>
            <a:srgbClr val="92D050">
              <a:alpha val="5843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Скругленный прямоугольник 10">
            <a:extLst>
              <a:ext uri="{FF2B5EF4-FFF2-40B4-BE49-F238E27FC236}">
                <a16:creationId xmlns:a16="http://schemas.microsoft.com/office/drawing/2014/main" id="{88BB295A-54BF-DDE8-F766-B16F5B34B7B1}"/>
              </a:ext>
            </a:extLst>
          </p:cNvPr>
          <p:cNvSpPr/>
          <p:nvPr/>
        </p:nvSpPr>
        <p:spPr>
          <a:xfrm>
            <a:off x="4847302" y="6019626"/>
            <a:ext cx="7163736" cy="592153"/>
          </a:xfrm>
          <a:prstGeom prst="roundRect">
            <a:avLst/>
          </a:prstGeom>
          <a:solidFill>
            <a:srgbClr val="92D050">
              <a:alpha val="5843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Рисунок 12">
            <a:extLst>
              <a:ext uri="{FF2B5EF4-FFF2-40B4-BE49-F238E27FC236}">
                <a16:creationId xmlns:a16="http://schemas.microsoft.com/office/drawing/2014/main" id="{FD6FFED0-C6D5-4A77-298C-B18211E6773E}"/>
              </a:ext>
            </a:extLst>
          </p:cNvPr>
          <p:cNvPicPr>
            <a:picLocks noChangeAspect="1"/>
          </p:cNvPicPr>
          <p:nvPr/>
        </p:nvPicPr>
        <p:blipFill>
          <a:blip r:embed="rId5"/>
          <a:stretch>
            <a:fillRect/>
          </a:stretch>
        </p:blipFill>
        <p:spPr>
          <a:xfrm>
            <a:off x="600694" y="1305269"/>
            <a:ext cx="3045616" cy="3109270"/>
          </a:xfrm>
          <a:prstGeom prst="rect">
            <a:avLst/>
          </a:prstGeom>
        </p:spPr>
      </p:pic>
      <p:sp>
        <p:nvSpPr>
          <p:cNvPr id="15" name="TextBox 14">
            <a:extLst>
              <a:ext uri="{FF2B5EF4-FFF2-40B4-BE49-F238E27FC236}">
                <a16:creationId xmlns:a16="http://schemas.microsoft.com/office/drawing/2014/main" id="{4064A470-205A-9032-43A9-1466D90FF555}"/>
              </a:ext>
            </a:extLst>
          </p:cNvPr>
          <p:cNvSpPr txBox="1"/>
          <p:nvPr/>
        </p:nvSpPr>
        <p:spPr>
          <a:xfrm>
            <a:off x="0" y="4374947"/>
            <a:ext cx="5073483" cy="338554"/>
          </a:xfrm>
          <a:prstGeom prst="rect">
            <a:avLst/>
          </a:prstGeom>
          <a:noFill/>
        </p:spPr>
        <p:txBody>
          <a:bodyPr wrap="square">
            <a:spAutoFit/>
          </a:bodyPr>
          <a:lstStyle/>
          <a:p>
            <a:pPr algn="l"/>
            <a:r>
              <a:rPr lang="en" sz="800" b="0" i="0" u="none" strike="noStrike" dirty="0">
                <a:solidFill>
                  <a:srgbClr val="333333"/>
                </a:solidFill>
                <a:effectLst/>
                <a:latin typeface="Arial" panose="020B0604020202020204" pitchFamily="34" charset="0"/>
                <a:cs typeface="Arial" panose="020B0604020202020204" pitchFamily="34" charset="0"/>
              </a:rPr>
              <a:t>Countries and economies where gender differences are statistically significant are marked in a darker tone</a:t>
            </a:r>
            <a:br>
              <a:rPr lang="en" sz="800" b="0" i="0" u="none" strike="noStrike" dirty="0">
                <a:solidFill>
                  <a:srgbClr val="333333"/>
                </a:solidFill>
                <a:effectLst/>
                <a:latin typeface="Arial" panose="020B0604020202020204" pitchFamily="34" charset="0"/>
                <a:cs typeface="Arial" panose="020B0604020202020204" pitchFamily="34" charset="0"/>
              </a:rPr>
            </a:br>
            <a:r>
              <a:rPr lang="en" sz="800" b="0" i="0" u="none" strike="noStrike" dirty="0">
                <a:solidFill>
                  <a:srgbClr val="333333"/>
                </a:solidFill>
                <a:effectLst/>
                <a:latin typeface="Arial" panose="020B0604020202020204" pitchFamily="34" charset="0"/>
                <a:cs typeface="Arial" panose="020B0604020202020204" pitchFamily="34" charset="0"/>
              </a:rPr>
              <a:t>Source: </a:t>
            </a:r>
            <a:r>
              <a:rPr lang="en" sz="800" b="0" i="0" u="none" strike="noStrike" dirty="0">
                <a:solidFill>
                  <a:srgbClr val="428BCA"/>
                </a:solidFill>
                <a:effectLst/>
                <a:latin typeface="Arial" panose="020B0604020202020204" pitchFamily="34" charset="0"/>
                <a:cs typeface="Arial" panose="020B0604020202020204" pitchFamily="34" charset="0"/>
                <a:hlinkClick r:id="rId6"/>
              </a:rPr>
              <a:t>OECD, PISA 2012 Database</a:t>
            </a:r>
            <a:r>
              <a:rPr lang="en" sz="800" b="0" i="0" u="none" strike="noStrike" dirty="0">
                <a:solidFill>
                  <a:srgbClr val="333333"/>
                </a:solidFill>
                <a:effectLst/>
                <a:latin typeface="Arial" panose="020B0604020202020204" pitchFamily="34" charset="0"/>
                <a:cs typeface="Arial" panose="020B0604020202020204" pitchFamily="34" charset="0"/>
              </a:rPr>
              <a:t>, Table VI.3.1.</a:t>
            </a:r>
          </a:p>
        </p:txBody>
      </p:sp>
    </p:spTree>
    <p:extLst>
      <p:ext uri="{BB962C8B-B14F-4D97-AF65-F5344CB8AC3E}">
        <p14:creationId xmlns:p14="http://schemas.microsoft.com/office/powerpoint/2010/main" val="94515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C1803-09C6-9BF9-E69B-7650E7A585D6}"/>
              </a:ext>
            </a:extLst>
          </p:cNvPr>
          <p:cNvSpPr>
            <a:spLocks noGrp="1"/>
          </p:cNvSpPr>
          <p:nvPr>
            <p:ph type="body" sz="quarter" idx="13"/>
          </p:nvPr>
        </p:nvSpPr>
        <p:spPr/>
        <p:txBody>
          <a:bodyPr/>
          <a:lstStyle/>
          <a:p>
            <a:r>
              <a:rPr lang="en-US" dirty="0" err="1"/>
              <a:t>onlavrentieva@gmail.com</a:t>
            </a:r>
            <a:endParaRPr lang="en-US" dirty="0"/>
          </a:p>
        </p:txBody>
      </p:sp>
      <p:sp>
        <p:nvSpPr>
          <p:cNvPr id="3" name="Title 2">
            <a:extLst>
              <a:ext uri="{FF2B5EF4-FFF2-40B4-BE49-F238E27FC236}">
                <a16:creationId xmlns:a16="http://schemas.microsoft.com/office/drawing/2014/main" id="{AF7AEF64-310A-8BAF-05E8-E506ABB5B311}"/>
              </a:ext>
            </a:extLst>
          </p:cNvPr>
          <p:cNvSpPr>
            <a:spLocks noGrp="1"/>
          </p:cNvSpPr>
          <p:nvPr>
            <p:ph type="ctrTitle"/>
          </p:nvPr>
        </p:nvSpPr>
        <p:spPr/>
        <p:txBody>
          <a:bodyPr/>
          <a:lstStyle/>
          <a:p>
            <a:r>
              <a:rPr lang="ru-RU" dirty="0"/>
              <a:t>Лаврентьева</a:t>
            </a:r>
            <a:br>
              <a:rPr lang="ru-RU" dirty="0"/>
            </a:br>
            <a:r>
              <a:rPr lang="ru-RU" dirty="0"/>
              <a:t>Ольга Николаевна</a:t>
            </a:r>
            <a:endParaRPr lang="en-US" dirty="0"/>
          </a:p>
        </p:txBody>
      </p:sp>
      <p:pic>
        <p:nvPicPr>
          <p:cNvPr id="5" name="Рисунок 4">
            <a:extLst>
              <a:ext uri="{FF2B5EF4-FFF2-40B4-BE49-F238E27FC236}">
                <a16:creationId xmlns:a16="http://schemas.microsoft.com/office/drawing/2014/main" id="{453AC9C9-B434-2D1F-4CC3-90EE4E0EEC0B}"/>
              </a:ext>
            </a:extLst>
          </p:cNvPr>
          <p:cNvPicPr>
            <a:picLocks noChangeAspect="1"/>
          </p:cNvPicPr>
          <p:nvPr/>
        </p:nvPicPr>
        <p:blipFill>
          <a:blip r:embed="rId2"/>
          <a:stretch>
            <a:fillRect/>
          </a:stretch>
        </p:blipFill>
        <p:spPr>
          <a:xfrm>
            <a:off x="1" y="5330284"/>
            <a:ext cx="3943350" cy="1527716"/>
          </a:xfrm>
          <a:prstGeom prst="rect">
            <a:avLst/>
          </a:prstGeom>
          <a:effectLst>
            <a:softEdge rad="49481"/>
          </a:effectLst>
        </p:spPr>
      </p:pic>
    </p:spTree>
    <p:extLst>
      <p:ext uri="{BB962C8B-B14F-4D97-AF65-F5344CB8AC3E}">
        <p14:creationId xmlns:p14="http://schemas.microsoft.com/office/powerpoint/2010/main" val="348508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98D11E-EF9B-4136-C1B3-997FBD72CFAC}"/>
              </a:ext>
            </a:extLst>
          </p:cNvPr>
          <p:cNvSpPr>
            <a:spLocks noGrp="1"/>
          </p:cNvSpPr>
          <p:nvPr>
            <p:ph type="ctrTitle"/>
          </p:nvPr>
        </p:nvSpPr>
        <p:spPr/>
        <p:txBody>
          <a:bodyPr/>
          <a:lstStyle/>
          <a:p>
            <a:r>
              <a:rPr lang="ru-RU" dirty="0">
                <a:latin typeface="Arial" panose="020B0604020202020204" pitchFamily="34" charset="0"/>
                <a:cs typeface="Arial" panose="020B0604020202020204" pitchFamily="34" charset="0"/>
              </a:rPr>
              <a:t>Как возникла наша программа</a:t>
            </a:r>
            <a:br>
              <a:rPr lang="ru-RU" dirty="0"/>
            </a:br>
            <a:endParaRPr lang="en-US" dirty="0"/>
          </a:p>
        </p:txBody>
      </p:sp>
      <p:sp>
        <p:nvSpPr>
          <p:cNvPr id="10" name="Скругленный прямоугольник 9">
            <a:extLst>
              <a:ext uri="{FF2B5EF4-FFF2-40B4-BE49-F238E27FC236}">
                <a16:creationId xmlns:a16="http://schemas.microsoft.com/office/drawing/2014/main" id="{96DFF95B-2DAE-EE0C-D768-062CAD35A44E}"/>
              </a:ext>
            </a:extLst>
          </p:cNvPr>
          <p:cNvSpPr/>
          <p:nvPr/>
        </p:nvSpPr>
        <p:spPr>
          <a:xfrm>
            <a:off x="5041234" y="2288468"/>
            <a:ext cx="4387515" cy="1473849"/>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spcAft>
                <a:spcPts val="600"/>
              </a:spcAft>
            </a:pPr>
            <a:r>
              <a:rPr lang="ru-RU" sz="2000" dirty="0">
                <a:latin typeface="Arial" panose="020B0604020202020204" pitchFamily="34" charset="0"/>
                <a:cs typeface="Arial" panose="020B0604020202020204" pitchFamily="34" charset="0"/>
              </a:rPr>
              <a:t>УК-9 «Способность принимать обоснованные экономические решения в различных областях жизнедеятельности человека»</a:t>
            </a:r>
          </a:p>
        </p:txBody>
      </p:sp>
      <p:sp>
        <p:nvSpPr>
          <p:cNvPr id="11" name="Скругленный прямоугольник 10">
            <a:extLst>
              <a:ext uri="{FF2B5EF4-FFF2-40B4-BE49-F238E27FC236}">
                <a16:creationId xmlns:a16="http://schemas.microsoft.com/office/drawing/2014/main" id="{07A343B2-3215-94FF-A284-F3A30B622BC7}"/>
              </a:ext>
            </a:extLst>
          </p:cNvPr>
          <p:cNvSpPr/>
          <p:nvPr/>
        </p:nvSpPr>
        <p:spPr>
          <a:xfrm>
            <a:off x="2215473" y="2267175"/>
            <a:ext cx="2558517" cy="1473849"/>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dirty="0">
                <a:latin typeface="Arial" panose="020B0604020202020204" pitchFamily="34" charset="0"/>
                <a:cs typeface="Arial" panose="020B0604020202020204" pitchFamily="34" charset="0"/>
              </a:rPr>
              <a:t>УК: </a:t>
            </a:r>
            <a:r>
              <a:rPr lang="ru-RU" sz="2000" dirty="0">
                <a:latin typeface="Arial" panose="020B0604020202020204" pitchFamily="34" charset="0"/>
                <a:cs typeface="Arial" panose="020B0604020202020204" pitchFamily="34" charset="0"/>
              </a:rPr>
              <a:t>Единые для всех направлений и специальностей</a:t>
            </a:r>
          </a:p>
        </p:txBody>
      </p:sp>
      <p:sp>
        <p:nvSpPr>
          <p:cNvPr id="12" name="Стрелка влево 11">
            <a:extLst>
              <a:ext uri="{FF2B5EF4-FFF2-40B4-BE49-F238E27FC236}">
                <a16:creationId xmlns:a16="http://schemas.microsoft.com/office/drawing/2014/main" id="{C102DCFD-AD56-AAED-3EE1-A0490F2E4748}"/>
              </a:ext>
            </a:extLst>
          </p:cNvPr>
          <p:cNvSpPr/>
          <p:nvPr/>
        </p:nvSpPr>
        <p:spPr>
          <a:xfrm rot="10800000">
            <a:off x="1253989" y="2388863"/>
            <a:ext cx="447763" cy="2915408"/>
          </a:xfrm>
          <a:prstGeom prst="leftArrow">
            <a:avLst>
              <a:gd name="adj1" fmla="val 50000"/>
              <a:gd name="adj2" fmla="val 58061"/>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кругленный прямоугольник 12">
            <a:extLst>
              <a:ext uri="{FF2B5EF4-FFF2-40B4-BE49-F238E27FC236}">
                <a16:creationId xmlns:a16="http://schemas.microsoft.com/office/drawing/2014/main" id="{5ABE2BDF-67CE-E7CE-1D24-1009B30B0B77}"/>
              </a:ext>
            </a:extLst>
          </p:cNvPr>
          <p:cNvSpPr/>
          <p:nvPr/>
        </p:nvSpPr>
        <p:spPr>
          <a:xfrm>
            <a:off x="2259295" y="3907502"/>
            <a:ext cx="2558517" cy="1473849"/>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2400" dirty="0">
                <a:latin typeface="Arial" panose="020B0604020202020204" pitchFamily="34" charset="0"/>
                <a:cs typeface="Arial" panose="020B0604020202020204" pitchFamily="34" charset="0"/>
              </a:rPr>
              <a:t>ОПК: </a:t>
            </a:r>
            <a:r>
              <a:rPr lang="ru-RU" sz="2000" dirty="0">
                <a:latin typeface="Arial" panose="020B0604020202020204" pitchFamily="34" charset="0"/>
                <a:cs typeface="Arial" panose="020B0604020202020204" pitchFamily="34" charset="0"/>
              </a:rPr>
              <a:t>Единые для педагогических направлений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подготовки</a:t>
            </a:r>
          </a:p>
        </p:txBody>
      </p:sp>
      <p:sp>
        <p:nvSpPr>
          <p:cNvPr id="17" name="Скругленный прямоугольник 16">
            <a:extLst>
              <a:ext uri="{FF2B5EF4-FFF2-40B4-BE49-F238E27FC236}">
                <a16:creationId xmlns:a16="http://schemas.microsoft.com/office/drawing/2014/main" id="{E5334A80-A9E7-28A3-1CFB-E398E6C22802}"/>
              </a:ext>
            </a:extLst>
          </p:cNvPr>
          <p:cNvSpPr/>
          <p:nvPr/>
        </p:nvSpPr>
        <p:spPr>
          <a:xfrm>
            <a:off x="10886728" y="1299613"/>
            <a:ext cx="1017290" cy="4630341"/>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vert="wordArtVert" rtlCol="0" anchor="ctr"/>
          <a:lstStyle/>
          <a:p>
            <a:pPr algn="ctr"/>
            <a:r>
              <a:rPr lang="ru-RU" sz="2400" dirty="0">
                <a:latin typeface="Arial" panose="020B0604020202020204" pitchFamily="34" charset="0"/>
                <a:cs typeface="Arial" panose="020B0604020202020204" pitchFamily="34" charset="0"/>
              </a:rPr>
              <a:t>Финансовая грамотность </a:t>
            </a:r>
          </a:p>
        </p:txBody>
      </p:sp>
      <p:sp>
        <p:nvSpPr>
          <p:cNvPr id="19" name="Скругленный прямоугольник 18">
            <a:extLst>
              <a:ext uri="{FF2B5EF4-FFF2-40B4-BE49-F238E27FC236}">
                <a16:creationId xmlns:a16="http://schemas.microsoft.com/office/drawing/2014/main" id="{6649A287-FF71-98A2-E104-C3A6D5B9E9F4}"/>
              </a:ext>
            </a:extLst>
          </p:cNvPr>
          <p:cNvSpPr/>
          <p:nvPr/>
        </p:nvSpPr>
        <p:spPr>
          <a:xfrm>
            <a:off x="261585" y="2140921"/>
            <a:ext cx="894569" cy="3458217"/>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vert="wordArtVert" rtlCol="0" anchor="ctr"/>
          <a:lstStyle/>
          <a:p>
            <a:pPr algn="ctr"/>
            <a:r>
              <a:rPr lang="ru-RU" sz="2400" dirty="0">
                <a:latin typeface="Arial" panose="020B0604020202020204" pitchFamily="34" charset="0"/>
                <a:cs typeface="Arial" panose="020B0604020202020204" pitchFamily="34" charset="0"/>
              </a:rPr>
              <a:t>Студент вуза</a:t>
            </a:r>
          </a:p>
        </p:txBody>
      </p:sp>
      <p:sp>
        <p:nvSpPr>
          <p:cNvPr id="21" name="Скругленный прямоугольник 20">
            <a:extLst>
              <a:ext uri="{FF2B5EF4-FFF2-40B4-BE49-F238E27FC236}">
                <a16:creationId xmlns:a16="http://schemas.microsoft.com/office/drawing/2014/main" id="{43852A63-17C0-1F6C-F30A-A0EC4AF1CC37}"/>
              </a:ext>
            </a:extLst>
          </p:cNvPr>
          <p:cNvSpPr/>
          <p:nvPr/>
        </p:nvSpPr>
        <p:spPr>
          <a:xfrm>
            <a:off x="4317240" y="1203960"/>
            <a:ext cx="2410952" cy="887752"/>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dirty="0">
                <a:latin typeface="Arial" panose="020B0604020202020204" pitchFamily="34" charset="0"/>
                <a:cs typeface="Arial" panose="020B0604020202020204" pitchFamily="34" charset="0"/>
              </a:rPr>
              <a:t>2 программы ФСМЦ</a:t>
            </a:r>
            <a:endParaRPr lang="ru-RU" sz="2000" dirty="0">
              <a:latin typeface="Arial" panose="020B0604020202020204" pitchFamily="34" charset="0"/>
              <a:cs typeface="Arial" panose="020B0604020202020204" pitchFamily="34" charset="0"/>
            </a:endParaRPr>
          </a:p>
        </p:txBody>
      </p:sp>
      <p:sp>
        <p:nvSpPr>
          <p:cNvPr id="22" name="Стрелка влево 21">
            <a:extLst>
              <a:ext uri="{FF2B5EF4-FFF2-40B4-BE49-F238E27FC236}">
                <a16:creationId xmlns:a16="http://schemas.microsoft.com/office/drawing/2014/main" id="{A48EC83A-4D73-81A6-8D74-DF2F3BE89204}"/>
              </a:ext>
            </a:extLst>
          </p:cNvPr>
          <p:cNvSpPr/>
          <p:nvPr/>
        </p:nvSpPr>
        <p:spPr>
          <a:xfrm rot="5400000" flipH="1">
            <a:off x="6108097" y="1759311"/>
            <a:ext cx="340038" cy="840265"/>
          </a:xfrm>
          <a:prstGeom prst="leftArrow">
            <a:avLst>
              <a:gd name="adj1" fmla="val 50000"/>
              <a:gd name="adj2" fmla="val 58061"/>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Скругленный прямоугольник 22">
            <a:extLst>
              <a:ext uri="{FF2B5EF4-FFF2-40B4-BE49-F238E27FC236}">
                <a16:creationId xmlns:a16="http://schemas.microsoft.com/office/drawing/2014/main" id="{033760AF-A6C9-9EFF-C62A-1996F4E67006}"/>
              </a:ext>
            </a:extLst>
          </p:cNvPr>
          <p:cNvSpPr/>
          <p:nvPr/>
        </p:nvSpPr>
        <p:spPr>
          <a:xfrm>
            <a:off x="8125979" y="1325821"/>
            <a:ext cx="2154964" cy="731238"/>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dirty="0">
                <a:latin typeface="Arial" panose="020B0604020202020204" pitchFamily="34" charset="0"/>
                <a:cs typeface="Arial" panose="020B0604020202020204" pitchFamily="34" charset="0"/>
              </a:rPr>
              <a:t>гражданина</a:t>
            </a:r>
          </a:p>
        </p:txBody>
      </p:sp>
      <p:sp>
        <p:nvSpPr>
          <p:cNvPr id="24" name="Стрелка влево 23">
            <a:extLst>
              <a:ext uri="{FF2B5EF4-FFF2-40B4-BE49-F238E27FC236}">
                <a16:creationId xmlns:a16="http://schemas.microsoft.com/office/drawing/2014/main" id="{3E3D0C14-332B-E08D-274E-9F2EE78945FB}"/>
              </a:ext>
            </a:extLst>
          </p:cNvPr>
          <p:cNvSpPr/>
          <p:nvPr/>
        </p:nvSpPr>
        <p:spPr>
          <a:xfrm rot="19835574" flipH="1">
            <a:off x="7700887" y="1720789"/>
            <a:ext cx="340038" cy="840265"/>
          </a:xfrm>
          <a:prstGeom prst="leftArrow">
            <a:avLst>
              <a:gd name="adj1" fmla="val 50000"/>
              <a:gd name="adj2" fmla="val 58061"/>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Стрелка влево 24">
            <a:extLst>
              <a:ext uri="{FF2B5EF4-FFF2-40B4-BE49-F238E27FC236}">
                <a16:creationId xmlns:a16="http://schemas.microsoft.com/office/drawing/2014/main" id="{B406B2CD-0C27-6444-4939-670F4D6DFF36}"/>
              </a:ext>
            </a:extLst>
          </p:cNvPr>
          <p:cNvSpPr/>
          <p:nvPr/>
        </p:nvSpPr>
        <p:spPr>
          <a:xfrm rot="2627419" flipH="1">
            <a:off x="10372232" y="1753991"/>
            <a:ext cx="326568" cy="840265"/>
          </a:xfrm>
          <a:prstGeom prst="leftArrow">
            <a:avLst>
              <a:gd name="adj1" fmla="val 50000"/>
              <a:gd name="adj2" fmla="val 58061"/>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Скругленный прямоугольник 25">
            <a:extLst>
              <a:ext uri="{FF2B5EF4-FFF2-40B4-BE49-F238E27FC236}">
                <a16:creationId xmlns:a16="http://schemas.microsoft.com/office/drawing/2014/main" id="{BD3035EB-A5B7-40AC-4252-1576BA76F290}"/>
              </a:ext>
            </a:extLst>
          </p:cNvPr>
          <p:cNvSpPr/>
          <p:nvPr/>
        </p:nvSpPr>
        <p:spPr>
          <a:xfrm>
            <a:off x="8709340" y="5724360"/>
            <a:ext cx="1874495" cy="731238"/>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dirty="0">
                <a:latin typeface="Arial" panose="020B0604020202020204" pitchFamily="34" charset="0"/>
                <a:cs typeface="Arial" panose="020B0604020202020204" pitchFamily="34" charset="0"/>
              </a:rPr>
              <a:t>учителя</a:t>
            </a:r>
          </a:p>
        </p:txBody>
      </p:sp>
      <p:sp>
        <p:nvSpPr>
          <p:cNvPr id="27" name="Скругленный прямоугольник 26">
            <a:extLst>
              <a:ext uri="{FF2B5EF4-FFF2-40B4-BE49-F238E27FC236}">
                <a16:creationId xmlns:a16="http://schemas.microsoft.com/office/drawing/2014/main" id="{8DDFAEC9-4CD0-589F-8FFF-F48FAF3899B2}"/>
              </a:ext>
            </a:extLst>
          </p:cNvPr>
          <p:cNvSpPr/>
          <p:nvPr/>
        </p:nvSpPr>
        <p:spPr>
          <a:xfrm>
            <a:off x="4156203" y="5532179"/>
            <a:ext cx="4234401" cy="1221858"/>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spcAft>
                <a:spcPts val="600"/>
              </a:spcAft>
            </a:pPr>
            <a:r>
              <a:rPr lang="ru-RU" sz="2000" dirty="0">
                <a:latin typeface="Arial" panose="020B0604020202020204" pitchFamily="34" charset="0"/>
                <a:cs typeface="Arial" panose="020B0604020202020204" pitchFamily="34" charset="0"/>
              </a:rPr>
              <a:t>Функциональная грамотность: </a:t>
            </a:r>
          </a:p>
          <a:p>
            <a:pPr algn="ctr">
              <a:spcAft>
                <a:spcPts val="600"/>
              </a:spcAft>
            </a:pPr>
            <a:r>
              <a:rPr lang="ru-RU" dirty="0">
                <a:latin typeface="Arial" panose="020B0604020202020204" pitchFamily="34" charset="0"/>
                <a:cs typeface="Arial" panose="020B0604020202020204" pitchFamily="34" charset="0"/>
              </a:rPr>
              <a:t>читательская, математическая, естественно-научная, </a:t>
            </a:r>
            <a:r>
              <a:rPr lang="ru-RU" b="1" dirty="0">
                <a:latin typeface="Arial" panose="020B0604020202020204" pitchFamily="34" charset="0"/>
                <a:cs typeface="Arial" panose="020B0604020202020204" pitchFamily="34" charset="0"/>
              </a:rPr>
              <a:t>финансовая</a:t>
            </a:r>
            <a:r>
              <a:rPr lang="ru-RU" dirty="0">
                <a:latin typeface="Arial" panose="020B0604020202020204" pitchFamily="34" charset="0"/>
                <a:cs typeface="Arial" panose="020B0604020202020204" pitchFamily="34" charset="0"/>
              </a:rPr>
              <a:t>, глобальные  компетенции</a:t>
            </a:r>
          </a:p>
        </p:txBody>
      </p:sp>
      <p:sp>
        <p:nvSpPr>
          <p:cNvPr id="28" name="TextBox 27">
            <a:extLst>
              <a:ext uri="{FF2B5EF4-FFF2-40B4-BE49-F238E27FC236}">
                <a16:creationId xmlns:a16="http://schemas.microsoft.com/office/drawing/2014/main" id="{49AC6489-1D41-B796-572D-7281204CF463}"/>
              </a:ext>
            </a:extLst>
          </p:cNvPr>
          <p:cNvSpPr txBox="1"/>
          <p:nvPr/>
        </p:nvSpPr>
        <p:spPr>
          <a:xfrm>
            <a:off x="-175673" y="6193988"/>
            <a:ext cx="4331876" cy="523220"/>
          </a:xfrm>
          <a:prstGeom prst="rect">
            <a:avLst/>
          </a:prstGeom>
          <a:noFill/>
        </p:spPr>
        <p:txBody>
          <a:bodyPr wrap="square">
            <a:spAutoFit/>
          </a:bodyPr>
          <a:lstStyle/>
          <a:p>
            <a:pPr algn="r">
              <a:spcAft>
                <a:spcPts val="600"/>
              </a:spcAft>
            </a:pPr>
            <a:r>
              <a:rPr lang="ru-RU" sz="1400" i="1" dirty="0">
                <a:latin typeface="Arial" panose="020B0604020202020204" pitchFamily="34" charset="0"/>
                <a:cs typeface="Arial" panose="020B0604020202020204" pitchFamily="34" charset="0"/>
              </a:rPr>
              <a:t>Указ Президента РФ, 2018</a:t>
            </a:r>
            <a:br>
              <a:rPr lang="ru-RU" sz="1400" i="1" dirty="0">
                <a:latin typeface="Arial" panose="020B0604020202020204" pitchFamily="34" charset="0"/>
                <a:cs typeface="Arial" panose="020B0604020202020204" pitchFamily="34" charset="0"/>
              </a:rPr>
            </a:br>
            <a:r>
              <a:rPr lang="ru-RU" sz="1400" i="1" dirty="0">
                <a:latin typeface="Arial" panose="020B0604020202020204" pitchFamily="34" charset="0"/>
                <a:cs typeface="Arial" panose="020B0604020202020204" pitchFamily="34" charset="0"/>
              </a:rPr>
              <a:t> Госпрограмма «Развитие образования», 2017</a:t>
            </a:r>
          </a:p>
        </p:txBody>
      </p:sp>
      <p:sp>
        <p:nvSpPr>
          <p:cNvPr id="29" name="Стрелка влево 28">
            <a:extLst>
              <a:ext uri="{FF2B5EF4-FFF2-40B4-BE49-F238E27FC236}">
                <a16:creationId xmlns:a16="http://schemas.microsoft.com/office/drawing/2014/main" id="{FFBB891A-D50D-02BC-2369-96109989F276}"/>
              </a:ext>
            </a:extLst>
          </p:cNvPr>
          <p:cNvSpPr/>
          <p:nvPr/>
        </p:nvSpPr>
        <p:spPr>
          <a:xfrm rot="20204404" flipH="1">
            <a:off x="10520551" y="5334607"/>
            <a:ext cx="326568" cy="840265"/>
          </a:xfrm>
          <a:prstGeom prst="leftArrow">
            <a:avLst>
              <a:gd name="adj1" fmla="val 50000"/>
              <a:gd name="adj2" fmla="val 58061"/>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Стрелка влево 29">
            <a:extLst>
              <a:ext uri="{FF2B5EF4-FFF2-40B4-BE49-F238E27FC236}">
                <a16:creationId xmlns:a16="http://schemas.microsoft.com/office/drawing/2014/main" id="{8CED3F1E-3737-355F-0868-C4BD838E3A91}"/>
              </a:ext>
            </a:extLst>
          </p:cNvPr>
          <p:cNvSpPr/>
          <p:nvPr/>
        </p:nvSpPr>
        <p:spPr>
          <a:xfrm flipH="1">
            <a:off x="8413383" y="5712608"/>
            <a:ext cx="326568" cy="840265"/>
          </a:xfrm>
          <a:prstGeom prst="leftArrow">
            <a:avLst>
              <a:gd name="adj1" fmla="val 50000"/>
              <a:gd name="adj2" fmla="val 58061"/>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Скругленный прямоугольник 30">
            <a:extLst>
              <a:ext uri="{FF2B5EF4-FFF2-40B4-BE49-F238E27FC236}">
                <a16:creationId xmlns:a16="http://schemas.microsoft.com/office/drawing/2014/main" id="{53660794-F756-2659-68E4-FE304AFDD260}"/>
              </a:ext>
            </a:extLst>
          </p:cNvPr>
          <p:cNvSpPr/>
          <p:nvPr/>
        </p:nvSpPr>
        <p:spPr>
          <a:xfrm>
            <a:off x="8599398" y="4499946"/>
            <a:ext cx="2061605" cy="790306"/>
          </a:xfrm>
          <a:prstGeom prst="roundRect">
            <a:avLst/>
          </a:prstGeom>
          <a:ln w="38100">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dirty="0">
                <a:latin typeface="Arial" panose="020B0604020202020204" pitchFamily="34" charset="0"/>
                <a:cs typeface="Arial" panose="020B0604020202020204" pitchFamily="34" charset="0"/>
              </a:rPr>
              <a:t>Программы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2 ФМЦ</a:t>
            </a:r>
            <a:endParaRPr lang="ru-RU" sz="2000" dirty="0">
              <a:latin typeface="Arial" panose="020B0604020202020204" pitchFamily="34" charset="0"/>
              <a:cs typeface="Arial" panose="020B0604020202020204" pitchFamily="34" charset="0"/>
            </a:endParaRPr>
          </a:p>
        </p:txBody>
      </p:sp>
      <p:sp>
        <p:nvSpPr>
          <p:cNvPr id="32" name="Стрелка влево 31">
            <a:extLst>
              <a:ext uri="{FF2B5EF4-FFF2-40B4-BE49-F238E27FC236}">
                <a16:creationId xmlns:a16="http://schemas.microsoft.com/office/drawing/2014/main" id="{19EA2969-9EE8-417E-2CE2-1164E38A548A}"/>
              </a:ext>
            </a:extLst>
          </p:cNvPr>
          <p:cNvSpPr/>
          <p:nvPr/>
        </p:nvSpPr>
        <p:spPr>
          <a:xfrm rot="5400000" flipH="1">
            <a:off x="9558199" y="5106908"/>
            <a:ext cx="326568" cy="840265"/>
          </a:xfrm>
          <a:prstGeom prst="leftArrow">
            <a:avLst>
              <a:gd name="adj1" fmla="val 50000"/>
              <a:gd name="adj2" fmla="val 58061"/>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Скругленный прямоугольник 32">
            <a:extLst>
              <a:ext uri="{FF2B5EF4-FFF2-40B4-BE49-F238E27FC236}">
                <a16:creationId xmlns:a16="http://schemas.microsoft.com/office/drawing/2014/main" id="{CF2FDE91-10AA-EF37-05C6-3A539605516F}"/>
              </a:ext>
            </a:extLst>
          </p:cNvPr>
          <p:cNvSpPr/>
          <p:nvPr/>
        </p:nvSpPr>
        <p:spPr>
          <a:xfrm>
            <a:off x="5375355" y="4200844"/>
            <a:ext cx="2410952" cy="110342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2400" dirty="0">
                <a:latin typeface="Arial" panose="020B0604020202020204" pitchFamily="34" charset="0"/>
                <a:cs typeface="Arial" panose="020B0604020202020204" pitchFamily="34" charset="0"/>
              </a:rPr>
              <a:t>Наша программа</a:t>
            </a:r>
            <a:endParaRPr lang="ru-RU" sz="2000" dirty="0">
              <a:latin typeface="Arial" panose="020B0604020202020204" pitchFamily="34" charset="0"/>
              <a:cs typeface="Arial" panose="020B0604020202020204" pitchFamily="34" charset="0"/>
            </a:endParaRPr>
          </a:p>
        </p:txBody>
      </p:sp>
      <p:sp>
        <p:nvSpPr>
          <p:cNvPr id="34" name="Стрелка влево 33">
            <a:extLst>
              <a:ext uri="{FF2B5EF4-FFF2-40B4-BE49-F238E27FC236}">
                <a16:creationId xmlns:a16="http://schemas.microsoft.com/office/drawing/2014/main" id="{13F769E5-897D-0233-3CE7-D20589C5384E}"/>
              </a:ext>
            </a:extLst>
          </p:cNvPr>
          <p:cNvSpPr/>
          <p:nvPr/>
        </p:nvSpPr>
        <p:spPr>
          <a:xfrm flipH="1">
            <a:off x="4952662" y="4238923"/>
            <a:ext cx="326568" cy="840265"/>
          </a:xfrm>
          <a:prstGeom prst="leftArrow">
            <a:avLst>
              <a:gd name="adj1" fmla="val 50000"/>
              <a:gd name="adj2" fmla="val 58061"/>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dirty="0"/>
          </a:p>
        </p:txBody>
      </p:sp>
      <p:sp>
        <p:nvSpPr>
          <p:cNvPr id="35" name="Стрелка влево 34">
            <a:extLst>
              <a:ext uri="{FF2B5EF4-FFF2-40B4-BE49-F238E27FC236}">
                <a16:creationId xmlns:a16="http://schemas.microsoft.com/office/drawing/2014/main" id="{A7AC03B0-8BEF-5024-38C1-8356EE440705}"/>
              </a:ext>
            </a:extLst>
          </p:cNvPr>
          <p:cNvSpPr/>
          <p:nvPr/>
        </p:nvSpPr>
        <p:spPr>
          <a:xfrm rot="2301089" flipH="1">
            <a:off x="7831504" y="5084254"/>
            <a:ext cx="730558" cy="347527"/>
          </a:xfrm>
          <a:prstGeom prst="leftArrow">
            <a:avLst>
              <a:gd name="adj1" fmla="val 50000"/>
              <a:gd name="adj2" fmla="val 58061"/>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dirty="0"/>
          </a:p>
        </p:txBody>
      </p:sp>
      <p:sp>
        <p:nvSpPr>
          <p:cNvPr id="36" name="Скругленный прямоугольник 35">
            <a:extLst>
              <a:ext uri="{FF2B5EF4-FFF2-40B4-BE49-F238E27FC236}">
                <a16:creationId xmlns:a16="http://schemas.microsoft.com/office/drawing/2014/main" id="{175AFB79-2C83-F65D-B33C-8188CEE3CC00}"/>
              </a:ext>
            </a:extLst>
          </p:cNvPr>
          <p:cNvSpPr/>
          <p:nvPr/>
        </p:nvSpPr>
        <p:spPr>
          <a:xfrm>
            <a:off x="694332" y="2153648"/>
            <a:ext cx="513687" cy="3458216"/>
          </a:xfrm>
          <a:prstGeom prst="roundRect">
            <a:avLst/>
          </a:prstGeom>
          <a:ln/>
        </p:spPr>
        <p:style>
          <a:lnRef idx="3">
            <a:schemeClr val="lt1"/>
          </a:lnRef>
          <a:fillRef idx="1">
            <a:schemeClr val="accent5"/>
          </a:fillRef>
          <a:effectRef idx="1">
            <a:schemeClr val="accent5"/>
          </a:effectRef>
          <a:fontRef idx="minor">
            <a:schemeClr val="lt1"/>
          </a:fontRef>
        </p:style>
        <p:txBody>
          <a:bodyPr vert="wordArtVert" rtlCol="0" anchor="ctr"/>
          <a:lstStyle/>
          <a:p>
            <a:pPr algn="ctr"/>
            <a:r>
              <a:rPr lang="ru-RU" sz="2400" dirty="0">
                <a:latin typeface="Arial" panose="020B0604020202020204" pitchFamily="34" charset="0"/>
                <a:cs typeface="Arial" panose="020B0604020202020204" pitchFamily="34" charset="0"/>
              </a:rPr>
              <a:t>педвуза</a:t>
            </a:r>
          </a:p>
        </p:txBody>
      </p:sp>
      <p:sp>
        <p:nvSpPr>
          <p:cNvPr id="4" name="Скругленный прямоугольник 3">
            <a:extLst>
              <a:ext uri="{FF2B5EF4-FFF2-40B4-BE49-F238E27FC236}">
                <a16:creationId xmlns:a16="http://schemas.microsoft.com/office/drawing/2014/main" id="{5F9A850E-5FEF-8B7C-7765-B292A59BD04A}"/>
              </a:ext>
            </a:extLst>
          </p:cNvPr>
          <p:cNvSpPr/>
          <p:nvPr/>
        </p:nvSpPr>
        <p:spPr>
          <a:xfrm>
            <a:off x="1498431" y="4941352"/>
            <a:ext cx="1269347" cy="725837"/>
          </a:xfrm>
          <a:prstGeom prst="roundRect">
            <a:avLst/>
          </a:prstGeom>
          <a:solidFill>
            <a:schemeClr val="accent5">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ПК педагога</a:t>
            </a:r>
          </a:p>
        </p:txBody>
      </p:sp>
    </p:spTree>
    <p:extLst>
      <p:ext uri="{BB962C8B-B14F-4D97-AF65-F5344CB8AC3E}">
        <p14:creationId xmlns:p14="http://schemas.microsoft.com/office/powerpoint/2010/main" val="289604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3B4231E-B078-937B-C9F1-2D81A7256DEE}"/>
              </a:ext>
            </a:extLst>
          </p:cNvPr>
          <p:cNvSpPr>
            <a:spLocks noGrp="1"/>
          </p:cNvSpPr>
          <p:nvPr>
            <p:ph type="ctrTitle"/>
          </p:nvPr>
        </p:nvSpPr>
        <p:spPr/>
        <p:txBody>
          <a:bodyPr/>
          <a:lstStyle/>
          <a:p>
            <a:br>
              <a:rPr lang="ru-RU" dirty="0">
                <a:latin typeface="Arial" panose="020B0604020202020204" pitchFamily="34" charset="0"/>
                <a:cs typeface="Arial" panose="020B0604020202020204" pitchFamily="34" charset="0"/>
              </a:rPr>
            </a:b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Логика обучения на программе</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5" name="Скругленный прямоугольник 4">
            <a:extLst>
              <a:ext uri="{FF2B5EF4-FFF2-40B4-BE49-F238E27FC236}">
                <a16:creationId xmlns:a16="http://schemas.microsoft.com/office/drawing/2014/main" id="{643165E3-FD0C-BA49-256E-23573EE2015F}"/>
              </a:ext>
            </a:extLst>
          </p:cNvPr>
          <p:cNvSpPr/>
          <p:nvPr/>
        </p:nvSpPr>
        <p:spPr>
          <a:xfrm>
            <a:off x="342027" y="2532134"/>
            <a:ext cx="2893818" cy="1473849"/>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latin typeface="Arial" panose="020B0604020202020204" pitchFamily="34" charset="0"/>
                <a:cs typeface="Arial" panose="020B0604020202020204" pitchFamily="34" charset="0"/>
              </a:rPr>
              <a:t>Анализ учебного плана с точки зрения формирования целевых ОПК/ПК</a:t>
            </a:r>
          </a:p>
        </p:txBody>
      </p:sp>
      <p:sp>
        <p:nvSpPr>
          <p:cNvPr id="7" name="Скругленный прямоугольник 6">
            <a:extLst>
              <a:ext uri="{FF2B5EF4-FFF2-40B4-BE49-F238E27FC236}">
                <a16:creationId xmlns:a16="http://schemas.microsoft.com/office/drawing/2014/main" id="{6EF8C94A-B044-E6DB-B63A-A57C71409084}"/>
              </a:ext>
            </a:extLst>
          </p:cNvPr>
          <p:cNvSpPr/>
          <p:nvPr/>
        </p:nvSpPr>
        <p:spPr>
          <a:xfrm>
            <a:off x="342028" y="1371004"/>
            <a:ext cx="2897956" cy="881381"/>
          </a:xfrm>
          <a:prstGeom prst="roundRect">
            <a:avLst/>
          </a:prstGeom>
          <a:solidFill>
            <a:schemeClr val="accent3"/>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2400" dirty="0">
                <a:latin typeface="Arial" panose="020B0604020202020204" pitchFamily="34" charset="0"/>
                <a:cs typeface="Arial" panose="020B0604020202020204" pitchFamily="34" charset="0"/>
              </a:rPr>
              <a:t>1-я практическая работа</a:t>
            </a:r>
            <a:endParaRPr lang="ru-RU" sz="2000" dirty="0">
              <a:latin typeface="Arial" panose="020B0604020202020204" pitchFamily="34" charset="0"/>
              <a:cs typeface="Arial" panose="020B0604020202020204" pitchFamily="34" charset="0"/>
            </a:endParaRPr>
          </a:p>
        </p:txBody>
      </p:sp>
      <p:sp>
        <p:nvSpPr>
          <p:cNvPr id="21" name="Скругленный прямоугольник 20">
            <a:extLst>
              <a:ext uri="{FF2B5EF4-FFF2-40B4-BE49-F238E27FC236}">
                <a16:creationId xmlns:a16="http://schemas.microsoft.com/office/drawing/2014/main" id="{785EC1EC-EC4D-0A8B-C927-51E5E01FB39D}"/>
              </a:ext>
            </a:extLst>
          </p:cNvPr>
          <p:cNvSpPr/>
          <p:nvPr/>
        </p:nvSpPr>
        <p:spPr>
          <a:xfrm>
            <a:off x="337889" y="4226763"/>
            <a:ext cx="2897956" cy="900210"/>
          </a:xfrm>
          <a:prstGeom prst="roundRect">
            <a:avLst/>
          </a:prstGeom>
          <a:ln w="38100">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latin typeface="Arial" panose="020B0604020202020204" pitchFamily="34" charset="0"/>
                <a:cs typeface="Arial" panose="020B0604020202020204" pitchFamily="34" charset="0"/>
              </a:rPr>
              <a:t>Анкетирование студентов</a:t>
            </a:r>
          </a:p>
        </p:txBody>
      </p:sp>
      <p:sp>
        <p:nvSpPr>
          <p:cNvPr id="22" name="Скругленный прямоугольник 21">
            <a:extLst>
              <a:ext uri="{FF2B5EF4-FFF2-40B4-BE49-F238E27FC236}">
                <a16:creationId xmlns:a16="http://schemas.microsoft.com/office/drawing/2014/main" id="{942C2DED-0228-DB66-2A3B-825CB434F085}"/>
              </a:ext>
            </a:extLst>
          </p:cNvPr>
          <p:cNvSpPr/>
          <p:nvPr/>
        </p:nvSpPr>
        <p:spPr>
          <a:xfrm>
            <a:off x="4408659" y="2545626"/>
            <a:ext cx="3374682" cy="881381"/>
          </a:xfrm>
          <a:prstGeom prst="roundRect">
            <a:avLst/>
          </a:prstGeom>
          <a:solidFill>
            <a:schemeClr val="accent3"/>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2400" dirty="0">
                <a:latin typeface="Arial" panose="020B0604020202020204" pitchFamily="34" charset="0"/>
                <a:cs typeface="Arial" panose="020B0604020202020204" pitchFamily="34" charset="0"/>
              </a:rPr>
              <a:t>2-я практическая работа</a:t>
            </a:r>
            <a:endParaRPr lang="ru-RU" sz="2000" dirty="0">
              <a:latin typeface="Arial" panose="020B0604020202020204" pitchFamily="34" charset="0"/>
              <a:cs typeface="Arial" panose="020B0604020202020204" pitchFamily="34" charset="0"/>
            </a:endParaRPr>
          </a:p>
        </p:txBody>
      </p:sp>
      <p:sp>
        <p:nvSpPr>
          <p:cNvPr id="23" name="Скругленный прямоугольник 22">
            <a:extLst>
              <a:ext uri="{FF2B5EF4-FFF2-40B4-BE49-F238E27FC236}">
                <a16:creationId xmlns:a16="http://schemas.microsoft.com/office/drawing/2014/main" id="{C09C7CF4-57B9-B094-EFC7-BF1D3CE240EA}"/>
              </a:ext>
            </a:extLst>
          </p:cNvPr>
          <p:cNvSpPr/>
          <p:nvPr/>
        </p:nvSpPr>
        <p:spPr>
          <a:xfrm>
            <a:off x="4408659" y="3533970"/>
            <a:ext cx="3374682" cy="2843560"/>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latin typeface="Arial" panose="020B0604020202020204" pitchFamily="34" charset="0"/>
                <a:cs typeface="Arial" panose="020B0604020202020204" pitchFamily="34" charset="0"/>
              </a:rPr>
              <a:t>Определение дисциплины/практики… для доработки/ разработки, выбранных РО и тем, а также средств достижения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и оценивания РО в области финансовой грамотности</a:t>
            </a:r>
          </a:p>
        </p:txBody>
      </p:sp>
      <p:sp>
        <p:nvSpPr>
          <p:cNvPr id="24" name="Стрелка влево 23">
            <a:extLst>
              <a:ext uri="{FF2B5EF4-FFF2-40B4-BE49-F238E27FC236}">
                <a16:creationId xmlns:a16="http://schemas.microsoft.com/office/drawing/2014/main" id="{78A36BC5-ED3D-2749-5F56-C2A907CB884D}"/>
              </a:ext>
            </a:extLst>
          </p:cNvPr>
          <p:cNvSpPr/>
          <p:nvPr/>
        </p:nvSpPr>
        <p:spPr>
          <a:xfrm flipH="1">
            <a:off x="3762270" y="3567965"/>
            <a:ext cx="326568" cy="840265"/>
          </a:xfrm>
          <a:prstGeom prst="leftArrow">
            <a:avLst>
              <a:gd name="adj1" fmla="val 50000"/>
              <a:gd name="adj2" fmla="val 58061"/>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dirty="0"/>
          </a:p>
        </p:txBody>
      </p:sp>
      <p:sp>
        <p:nvSpPr>
          <p:cNvPr id="25" name="Стрелка влево 24">
            <a:extLst>
              <a:ext uri="{FF2B5EF4-FFF2-40B4-BE49-F238E27FC236}">
                <a16:creationId xmlns:a16="http://schemas.microsoft.com/office/drawing/2014/main" id="{AE680432-0127-D4D8-D16C-593649EC2AC4}"/>
              </a:ext>
            </a:extLst>
          </p:cNvPr>
          <p:cNvSpPr/>
          <p:nvPr/>
        </p:nvSpPr>
        <p:spPr>
          <a:xfrm flipH="1">
            <a:off x="8061328" y="3615183"/>
            <a:ext cx="326568" cy="840265"/>
          </a:xfrm>
          <a:prstGeom prst="leftArrow">
            <a:avLst>
              <a:gd name="adj1" fmla="val 50000"/>
              <a:gd name="adj2" fmla="val 58061"/>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dirty="0"/>
          </a:p>
        </p:txBody>
      </p:sp>
      <p:sp>
        <p:nvSpPr>
          <p:cNvPr id="26" name="Скругленный прямоугольник 25">
            <a:extLst>
              <a:ext uri="{FF2B5EF4-FFF2-40B4-BE49-F238E27FC236}">
                <a16:creationId xmlns:a16="http://schemas.microsoft.com/office/drawing/2014/main" id="{E35D110D-1AE1-27F2-EDFA-9CF4C2A62B09}"/>
              </a:ext>
            </a:extLst>
          </p:cNvPr>
          <p:cNvSpPr/>
          <p:nvPr/>
        </p:nvSpPr>
        <p:spPr>
          <a:xfrm>
            <a:off x="8513997" y="2532134"/>
            <a:ext cx="3374682" cy="881381"/>
          </a:xfrm>
          <a:prstGeom prst="roundRect">
            <a:avLst/>
          </a:prstGeom>
          <a:solidFill>
            <a:schemeClr val="accent3"/>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2400" dirty="0">
                <a:latin typeface="Arial" panose="020B0604020202020204" pitchFamily="34" charset="0"/>
                <a:cs typeface="Arial" panose="020B0604020202020204" pitchFamily="34" charset="0"/>
              </a:rPr>
              <a:t>Итоговая работа</a:t>
            </a:r>
            <a:endParaRPr lang="ru-RU" sz="2000" dirty="0">
              <a:latin typeface="Arial" panose="020B0604020202020204" pitchFamily="34" charset="0"/>
              <a:cs typeface="Arial" panose="020B0604020202020204" pitchFamily="34" charset="0"/>
            </a:endParaRPr>
          </a:p>
        </p:txBody>
      </p:sp>
      <p:sp>
        <p:nvSpPr>
          <p:cNvPr id="27" name="Скругленный прямоугольник 26">
            <a:extLst>
              <a:ext uri="{FF2B5EF4-FFF2-40B4-BE49-F238E27FC236}">
                <a16:creationId xmlns:a16="http://schemas.microsoft.com/office/drawing/2014/main" id="{E79D1018-E639-F5ED-34AF-9283AE8A8F29}"/>
              </a:ext>
            </a:extLst>
          </p:cNvPr>
          <p:cNvSpPr/>
          <p:nvPr/>
        </p:nvSpPr>
        <p:spPr>
          <a:xfrm>
            <a:off x="8622275" y="3518240"/>
            <a:ext cx="3266404" cy="939716"/>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latin typeface="Arial" panose="020B0604020202020204" pitchFamily="34" charset="0"/>
                <a:cs typeface="Arial" panose="020B0604020202020204" pitchFamily="34" charset="0"/>
              </a:rPr>
              <a:t>Рабочая программа дисциплины</a:t>
            </a:r>
          </a:p>
        </p:txBody>
      </p:sp>
      <p:sp>
        <p:nvSpPr>
          <p:cNvPr id="28" name="Скругленный прямоугольник 27">
            <a:extLst>
              <a:ext uri="{FF2B5EF4-FFF2-40B4-BE49-F238E27FC236}">
                <a16:creationId xmlns:a16="http://schemas.microsoft.com/office/drawing/2014/main" id="{3D6D22BF-8322-61B5-2B2D-9EAEF54798AA}"/>
              </a:ext>
            </a:extLst>
          </p:cNvPr>
          <p:cNvSpPr/>
          <p:nvPr/>
        </p:nvSpPr>
        <p:spPr>
          <a:xfrm>
            <a:off x="8622275" y="5034929"/>
            <a:ext cx="3266404" cy="939716"/>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latin typeface="Arial" panose="020B0604020202020204" pitchFamily="34" charset="0"/>
                <a:cs typeface="Arial" panose="020B0604020202020204" pitchFamily="34" charset="0"/>
              </a:rPr>
              <a:t>Итоговая презентация, обобщающая все этапы работы</a:t>
            </a:r>
          </a:p>
        </p:txBody>
      </p:sp>
      <p:sp>
        <p:nvSpPr>
          <p:cNvPr id="29" name="Стрелка влево 28">
            <a:extLst>
              <a:ext uri="{FF2B5EF4-FFF2-40B4-BE49-F238E27FC236}">
                <a16:creationId xmlns:a16="http://schemas.microsoft.com/office/drawing/2014/main" id="{0762A808-60D3-10D4-7F62-53E57F7E282E}"/>
              </a:ext>
            </a:extLst>
          </p:cNvPr>
          <p:cNvSpPr/>
          <p:nvPr/>
        </p:nvSpPr>
        <p:spPr>
          <a:xfrm rot="5400000" flipH="1">
            <a:off x="10092193" y="4372333"/>
            <a:ext cx="326568" cy="840265"/>
          </a:xfrm>
          <a:prstGeom prst="leftArrow">
            <a:avLst>
              <a:gd name="adj1" fmla="val 50000"/>
              <a:gd name="adj2" fmla="val 58061"/>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dirty="0"/>
          </a:p>
        </p:txBody>
      </p:sp>
      <p:sp>
        <p:nvSpPr>
          <p:cNvPr id="30" name="Скругленный прямоугольник 29">
            <a:extLst>
              <a:ext uri="{FF2B5EF4-FFF2-40B4-BE49-F238E27FC236}">
                <a16:creationId xmlns:a16="http://schemas.microsoft.com/office/drawing/2014/main" id="{CF1F08BB-C2F0-775B-E5E6-BD6B8F6D7B4B}"/>
              </a:ext>
            </a:extLst>
          </p:cNvPr>
          <p:cNvSpPr/>
          <p:nvPr/>
        </p:nvSpPr>
        <p:spPr>
          <a:xfrm>
            <a:off x="2054869" y="5192626"/>
            <a:ext cx="2648554" cy="130536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1900" dirty="0">
                <a:latin typeface="Arial" panose="020B0604020202020204" pitchFamily="34" charset="0"/>
                <a:cs typeface="Arial" panose="020B0604020202020204" pitchFamily="34" charset="0"/>
              </a:rPr>
              <a:t>Есть ли потребность что-то поменять </a:t>
            </a:r>
            <a:br>
              <a:rPr lang="ru-RU" sz="1900" dirty="0">
                <a:latin typeface="Arial" panose="020B0604020202020204" pitchFamily="34" charset="0"/>
                <a:cs typeface="Arial" panose="020B0604020202020204" pitchFamily="34" charset="0"/>
              </a:rPr>
            </a:br>
            <a:r>
              <a:rPr lang="ru-RU" sz="1900" dirty="0">
                <a:latin typeface="Arial" panose="020B0604020202020204" pitchFamily="34" charset="0"/>
                <a:cs typeface="Arial" panose="020B0604020202020204" pitchFamily="34" charset="0"/>
              </a:rPr>
              <a:t>в формировании целевых ОПК/ПК?</a:t>
            </a:r>
          </a:p>
        </p:txBody>
      </p:sp>
    </p:spTree>
    <p:extLst>
      <p:ext uri="{BB962C8B-B14F-4D97-AF65-F5344CB8AC3E}">
        <p14:creationId xmlns:p14="http://schemas.microsoft.com/office/powerpoint/2010/main" val="92127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3B4231E-B078-937B-C9F1-2D81A7256DEE}"/>
              </a:ext>
            </a:extLst>
          </p:cNvPr>
          <p:cNvSpPr>
            <a:spLocks noGrp="1"/>
          </p:cNvSpPr>
          <p:nvPr>
            <p:ph type="ctrTitle"/>
          </p:nvPr>
        </p:nvSpPr>
        <p:spPr/>
        <p:txBody>
          <a:bodyPr/>
          <a:lstStyle/>
          <a:p>
            <a:br>
              <a:rPr lang="ru-RU" dirty="0">
                <a:latin typeface="Arial" panose="020B0604020202020204" pitchFamily="34" charset="0"/>
                <a:cs typeface="Arial" panose="020B0604020202020204" pitchFamily="34" charset="0"/>
              </a:rPr>
            </a:b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Логика обучения на программе</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5" name="Скругленный прямоугольник 4">
            <a:extLst>
              <a:ext uri="{FF2B5EF4-FFF2-40B4-BE49-F238E27FC236}">
                <a16:creationId xmlns:a16="http://schemas.microsoft.com/office/drawing/2014/main" id="{643165E3-FD0C-BA49-256E-23573EE2015F}"/>
              </a:ext>
            </a:extLst>
          </p:cNvPr>
          <p:cNvSpPr/>
          <p:nvPr/>
        </p:nvSpPr>
        <p:spPr>
          <a:xfrm>
            <a:off x="342027" y="2532134"/>
            <a:ext cx="2893818" cy="1473849"/>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latin typeface="Arial" panose="020B0604020202020204" pitchFamily="34" charset="0"/>
                <a:cs typeface="Arial" panose="020B0604020202020204" pitchFamily="34" charset="0"/>
              </a:rPr>
              <a:t>Анализ учебного плана с точки зрения формирования целевых ОПК/ПК</a:t>
            </a:r>
          </a:p>
        </p:txBody>
      </p:sp>
      <p:sp>
        <p:nvSpPr>
          <p:cNvPr id="7" name="Скругленный прямоугольник 6">
            <a:extLst>
              <a:ext uri="{FF2B5EF4-FFF2-40B4-BE49-F238E27FC236}">
                <a16:creationId xmlns:a16="http://schemas.microsoft.com/office/drawing/2014/main" id="{6EF8C94A-B044-E6DB-B63A-A57C71409084}"/>
              </a:ext>
            </a:extLst>
          </p:cNvPr>
          <p:cNvSpPr/>
          <p:nvPr/>
        </p:nvSpPr>
        <p:spPr>
          <a:xfrm>
            <a:off x="342028" y="1371004"/>
            <a:ext cx="2897956" cy="881381"/>
          </a:xfrm>
          <a:prstGeom prst="roundRect">
            <a:avLst/>
          </a:prstGeom>
          <a:solidFill>
            <a:schemeClr val="accent3"/>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2400" dirty="0">
                <a:latin typeface="Arial" panose="020B0604020202020204" pitchFamily="34" charset="0"/>
                <a:cs typeface="Arial" panose="020B0604020202020204" pitchFamily="34" charset="0"/>
              </a:rPr>
              <a:t>1-я практическая работа</a:t>
            </a:r>
            <a:endParaRPr lang="ru-RU" sz="2000" dirty="0">
              <a:latin typeface="Arial" panose="020B0604020202020204" pitchFamily="34" charset="0"/>
              <a:cs typeface="Arial" panose="020B0604020202020204" pitchFamily="34" charset="0"/>
            </a:endParaRPr>
          </a:p>
        </p:txBody>
      </p:sp>
      <p:sp>
        <p:nvSpPr>
          <p:cNvPr id="21" name="Скругленный прямоугольник 20">
            <a:extLst>
              <a:ext uri="{FF2B5EF4-FFF2-40B4-BE49-F238E27FC236}">
                <a16:creationId xmlns:a16="http://schemas.microsoft.com/office/drawing/2014/main" id="{785EC1EC-EC4D-0A8B-C927-51E5E01FB39D}"/>
              </a:ext>
            </a:extLst>
          </p:cNvPr>
          <p:cNvSpPr/>
          <p:nvPr/>
        </p:nvSpPr>
        <p:spPr>
          <a:xfrm>
            <a:off x="337889" y="4226763"/>
            <a:ext cx="2897956" cy="900210"/>
          </a:xfrm>
          <a:prstGeom prst="roundRect">
            <a:avLst/>
          </a:prstGeom>
          <a:ln w="38100">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latin typeface="Arial" panose="020B0604020202020204" pitchFamily="34" charset="0"/>
                <a:cs typeface="Arial" panose="020B0604020202020204" pitchFamily="34" charset="0"/>
              </a:rPr>
              <a:t>Анкетирование студентов</a:t>
            </a:r>
          </a:p>
        </p:txBody>
      </p:sp>
      <p:sp>
        <p:nvSpPr>
          <p:cNvPr id="22" name="Скругленный прямоугольник 21">
            <a:extLst>
              <a:ext uri="{FF2B5EF4-FFF2-40B4-BE49-F238E27FC236}">
                <a16:creationId xmlns:a16="http://schemas.microsoft.com/office/drawing/2014/main" id="{942C2DED-0228-DB66-2A3B-825CB434F085}"/>
              </a:ext>
            </a:extLst>
          </p:cNvPr>
          <p:cNvSpPr/>
          <p:nvPr/>
        </p:nvSpPr>
        <p:spPr>
          <a:xfrm>
            <a:off x="4408659" y="2545626"/>
            <a:ext cx="3374682" cy="881381"/>
          </a:xfrm>
          <a:prstGeom prst="roundRect">
            <a:avLst/>
          </a:prstGeom>
          <a:solidFill>
            <a:schemeClr val="accent3"/>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2400" dirty="0">
                <a:latin typeface="Arial" panose="020B0604020202020204" pitchFamily="34" charset="0"/>
                <a:cs typeface="Arial" panose="020B0604020202020204" pitchFamily="34" charset="0"/>
              </a:rPr>
              <a:t>2-я практическая работа</a:t>
            </a:r>
            <a:endParaRPr lang="ru-RU" sz="2000" dirty="0">
              <a:latin typeface="Arial" panose="020B0604020202020204" pitchFamily="34" charset="0"/>
              <a:cs typeface="Arial" panose="020B0604020202020204" pitchFamily="34" charset="0"/>
            </a:endParaRPr>
          </a:p>
        </p:txBody>
      </p:sp>
      <p:sp>
        <p:nvSpPr>
          <p:cNvPr id="23" name="Скругленный прямоугольник 22">
            <a:extLst>
              <a:ext uri="{FF2B5EF4-FFF2-40B4-BE49-F238E27FC236}">
                <a16:creationId xmlns:a16="http://schemas.microsoft.com/office/drawing/2014/main" id="{C09C7CF4-57B9-B094-EFC7-BF1D3CE240EA}"/>
              </a:ext>
            </a:extLst>
          </p:cNvPr>
          <p:cNvSpPr/>
          <p:nvPr/>
        </p:nvSpPr>
        <p:spPr>
          <a:xfrm>
            <a:off x="4408659" y="3533970"/>
            <a:ext cx="3374682" cy="2843560"/>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latin typeface="Arial" panose="020B0604020202020204" pitchFamily="34" charset="0"/>
                <a:cs typeface="Arial" panose="020B0604020202020204" pitchFamily="34" charset="0"/>
              </a:rPr>
              <a:t>Определение дисциплины/практики… для доработки/ разработки, выбранных РО и тем, а также средств достижения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и оценивания РО в области финансовой грамотности</a:t>
            </a:r>
          </a:p>
        </p:txBody>
      </p:sp>
      <p:sp>
        <p:nvSpPr>
          <p:cNvPr id="24" name="Стрелка влево 23">
            <a:extLst>
              <a:ext uri="{FF2B5EF4-FFF2-40B4-BE49-F238E27FC236}">
                <a16:creationId xmlns:a16="http://schemas.microsoft.com/office/drawing/2014/main" id="{78A36BC5-ED3D-2749-5F56-C2A907CB884D}"/>
              </a:ext>
            </a:extLst>
          </p:cNvPr>
          <p:cNvSpPr/>
          <p:nvPr/>
        </p:nvSpPr>
        <p:spPr>
          <a:xfrm flipH="1">
            <a:off x="3762270" y="3567965"/>
            <a:ext cx="326568" cy="840265"/>
          </a:xfrm>
          <a:prstGeom prst="leftArrow">
            <a:avLst>
              <a:gd name="adj1" fmla="val 50000"/>
              <a:gd name="adj2" fmla="val 58061"/>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dirty="0"/>
          </a:p>
        </p:txBody>
      </p:sp>
      <p:sp>
        <p:nvSpPr>
          <p:cNvPr id="25" name="Стрелка влево 24">
            <a:extLst>
              <a:ext uri="{FF2B5EF4-FFF2-40B4-BE49-F238E27FC236}">
                <a16:creationId xmlns:a16="http://schemas.microsoft.com/office/drawing/2014/main" id="{AE680432-0127-D4D8-D16C-593649EC2AC4}"/>
              </a:ext>
            </a:extLst>
          </p:cNvPr>
          <p:cNvSpPr/>
          <p:nvPr/>
        </p:nvSpPr>
        <p:spPr>
          <a:xfrm flipH="1">
            <a:off x="8061328" y="3615183"/>
            <a:ext cx="326568" cy="840265"/>
          </a:xfrm>
          <a:prstGeom prst="leftArrow">
            <a:avLst>
              <a:gd name="adj1" fmla="val 50000"/>
              <a:gd name="adj2" fmla="val 58061"/>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dirty="0"/>
          </a:p>
        </p:txBody>
      </p:sp>
      <p:sp>
        <p:nvSpPr>
          <p:cNvPr id="26" name="Скругленный прямоугольник 25">
            <a:extLst>
              <a:ext uri="{FF2B5EF4-FFF2-40B4-BE49-F238E27FC236}">
                <a16:creationId xmlns:a16="http://schemas.microsoft.com/office/drawing/2014/main" id="{E35D110D-1AE1-27F2-EDFA-9CF4C2A62B09}"/>
              </a:ext>
            </a:extLst>
          </p:cNvPr>
          <p:cNvSpPr/>
          <p:nvPr/>
        </p:nvSpPr>
        <p:spPr>
          <a:xfrm>
            <a:off x="8513997" y="2532134"/>
            <a:ext cx="3374682" cy="881381"/>
          </a:xfrm>
          <a:prstGeom prst="roundRect">
            <a:avLst/>
          </a:prstGeom>
          <a:solidFill>
            <a:schemeClr val="accent3"/>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2400" dirty="0">
                <a:latin typeface="Arial" panose="020B0604020202020204" pitchFamily="34" charset="0"/>
                <a:cs typeface="Arial" panose="020B0604020202020204" pitchFamily="34" charset="0"/>
              </a:rPr>
              <a:t>Итоговая работа</a:t>
            </a:r>
            <a:endParaRPr lang="ru-RU" sz="2000" dirty="0">
              <a:latin typeface="Arial" panose="020B0604020202020204" pitchFamily="34" charset="0"/>
              <a:cs typeface="Arial" panose="020B0604020202020204" pitchFamily="34" charset="0"/>
            </a:endParaRPr>
          </a:p>
        </p:txBody>
      </p:sp>
      <p:sp>
        <p:nvSpPr>
          <p:cNvPr id="27" name="Скругленный прямоугольник 26">
            <a:extLst>
              <a:ext uri="{FF2B5EF4-FFF2-40B4-BE49-F238E27FC236}">
                <a16:creationId xmlns:a16="http://schemas.microsoft.com/office/drawing/2014/main" id="{E79D1018-E639-F5ED-34AF-9283AE8A8F29}"/>
              </a:ext>
            </a:extLst>
          </p:cNvPr>
          <p:cNvSpPr/>
          <p:nvPr/>
        </p:nvSpPr>
        <p:spPr>
          <a:xfrm>
            <a:off x="8622275" y="3518240"/>
            <a:ext cx="3266404" cy="939716"/>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latin typeface="Arial" panose="020B0604020202020204" pitchFamily="34" charset="0"/>
                <a:cs typeface="Arial" panose="020B0604020202020204" pitchFamily="34" charset="0"/>
              </a:rPr>
              <a:t>Рабочая программа дисциплины</a:t>
            </a:r>
          </a:p>
        </p:txBody>
      </p:sp>
      <p:sp>
        <p:nvSpPr>
          <p:cNvPr id="28" name="Скругленный прямоугольник 27">
            <a:extLst>
              <a:ext uri="{FF2B5EF4-FFF2-40B4-BE49-F238E27FC236}">
                <a16:creationId xmlns:a16="http://schemas.microsoft.com/office/drawing/2014/main" id="{3D6D22BF-8322-61B5-2B2D-9EAEF54798AA}"/>
              </a:ext>
            </a:extLst>
          </p:cNvPr>
          <p:cNvSpPr/>
          <p:nvPr/>
        </p:nvSpPr>
        <p:spPr>
          <a:xfrm>
            <a:off x="8622275" y="5034929"/>
            <a:ext cx="3266404" cy="939716"/>
          </a:xfrm>
          <a:prstGeom prst="round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latin typeface="Arial" panose="020B0604020202020204" pitchFamily="34" charset="0"/>
                <a:cs typeface="Arial" panose="020B0604020202020204" pitchFamily="34" charset="0"/>
              </a:rPr>
              <a:t>Итоговая презентация, обобщающая все этапы работы</a:t>
            </a:r>
          </a:p>
        </p:txBody>
      </p:sp>
      <p:sp>
        <p:nvSpPr>
          <p:cNvPr id="29" name="Стрелка влево 28">
            <a:extLst>
              <a:ext uri="{FF2B5EF4-FFF2-40B4-BE49-F238E27FC236}">
                <a16:creationId xmlns:a16="http://schemas.microsoft.com/office/drawing/2014/main" id="{0762A808-60D3-10D4-7F62-53E57F7E282E}"/>
              </a:ext>
            </a:extLst>
          </p:cNvPr>
          <p:cNvSpPr/>
          <p:nvPr/>
        </p:nvSpPr>
        <p:spPr>
          <a:xfrm rot="5400000" flipH="1">
            <a:off x="10092193" y="4372333"/>
            <a:ext cx="326568" cy="840265"/>
          </a:xfrm>
          <a:prstGeom prst="leftArrow">
            <a:avLst>
              <a:gd name="adj1" fmla="val 50000"/>
              <a:gd name="adj2" fmla="val 58061"/>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dirty="0"/>
          </a:p>
        </p:txBody>
      </p:sp>
      <p:sp>
        <p:nvSpPr>
          <p:cNvPr id="30" name="Скругленный прямоугольник 29">
            <a:extLst>
              <a:ext uri="{FF2B5EF4-FFF2-40B4-BE49-F238E27FC236}">
                <a16:creationId xmlns:a16="http://schemas.microsoft.com/office/drawing/2014/main" id="{CF1F08BB-C2F0-775B-E5E6-BD6B8F6D7B4B}"/>
              </a:ext>
            </a:extLst>
          </p:cNvPr>
          <p:cNvSpPr/>
          <p:nvPr/>
        </p:nvSpPr>
        <p:spPr>
          <a:xfrm>
            <a:off x="2054869" y="5192626"/>
            <a:ext cx="2648554" cy="130536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1900" dirty="0">
                <a:latin typeface="Arial" panose="020B0604020202020204" pitchFamily="34" charset="0"/>
                <a:cs typeface="Arial" panose="020B0604020202020204" pitchFamily="34" charset="0"/>
              </a:rPr>
              <a:t>Есть ли потребность что-то поменять </a:t>
            </a:r>
            <a:br>
              <a:rPr lang="ru-RU" sz="1900" dirty="0">
                <a:latin typeface="Arial" panose="020B0604020202020204" pitchFamily="34" charset="0"/>
                <a:cs typeface="Arial" panose="020B0604020202020204" pitchFamily="34" charset="0"/>
              </a:rPr>
            </a:br>
            <a:r>
              <a:rPr lang="ru-RU" sz="1900" dirty="0">
                <a:latin typeface="Arial" panose="020B0604020202020204" pitchFamily="34" charset="0"/>
                <a:cs typeface="Arial" panose="020B0604020202020204" pitchFamily="34" charset="0"/>
              </a:rPr>
              <a:t>в формировании целевых ОПК/ПК?</a:t>
            </a:r>
          </a:p>
        </p:txBody>
      </p:sp>
      <p:sp>
        <p:nvSpPr>
          <p:cNvPr id="2" name="Скругленный прямоугольник 1">
            <a:extLst>
              <a:ext uri="{FF2B5EF4-FFF2-40B4-BE49-F238E27FC236}">
                <a16:creationId xmlns:a16="http://schemas.microsoft.com/office/drawing/2014/main" id="{70E7D774-F646-6413-B32C-F0D9C098F69C}"/>
              </a:ext>
            </a:extLst>
          </p:cNvPr>
          <p:cNvSpPr/>
          <p:nvPr/>
        </p:nvSpPr>
        <p:spPr>
          <a:xfrm>
            <a:off x="337889" y="4226763"/>
            <a:ext cx="2897956" cy="900210"/>
          </a:xfrm>
          <a:prstGeom prst="roundRect">
            <a:avLst/>
          </a:prstGeom>
          <a:solidFill>
            <a:srgbClr val="92D050">
              <a:alpha val="5843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59941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97DB4D73-B116-5CE9-3CAF-77E6B71BA652}"/>
              </a:ext>
            </a:extLst>
          </p:cNvPr>
          <p:cNvSpPr>
            <a:spLocks noGrp="1"/>
          </p:cNvSpPr>
          <p:nvPr>
            <p:ph type="ctrTitle"/>
          </p:nvPr>
        </p:nvSpPr>
        <p:spPr/>
        <p:txBody>
          <a:bodyPr/>
          <a:lstStyle/>
          <a:p>
            <a:r>
              <a:rPr lang="ru-RU" sz="3200" dirty="0">
                <a:latin typeface="Century Gothic" panose="020B0502020202020204" pitchFamily="34" charset="0"/>
              </a:rPr>
              <a:t>Что говорят (будущие) учителя</a:t>
            </a:r>
            <a:r>
              <a:rPr lang="en-US" sz="3200" dirty="0">
                <a:latin typeface="Century Gothic" panose="020B0502020202020204" pitchFamily="34" charset="0"/>
              </a:rPr>
              <a:t>*</a:t>
            </a:r>
            <a:br>
              <a:rPr lang="ru-RU" sz="3200" dirty="0">
                <a:latin typeface="Century Gothic" panose="020B0502020202020204" pitchFamily="34" charset="0"/>
              </a:rPr>
            </a:br>
            <a:endParaRPr lang="ru-RU" dirty="0"/>
          </a:p>
        </p:txBody>
      </p:sp>
      <p:graphicFrame>
        <p:nvGraphicFramePr>
          <p:cNvPr id="4" name="Таблица 3">
            <a:extLst>
              <a:ext uri="{FF2B5EF4-FFF2-40B4-BE49-F238E27FC236}">
                <a16:creationId xmlns:a16="http://schemas.microsoft.com/office/drawing/2014/main" id="{4107C341-E737-EC93-7E89-0EC50E77AE49}"/>
              </a:ext>
            </a:extLst>
          </p:cNvPr>
          <p:cNvGraphicFramePr>
            <a:graphicFrameLocks noGrp="1"/>
          </p:cNvGraphicFramePr>
          <p:nvPr/>
        </p:nvGraphicFramePr>
        <p:xfrm>
          <a:off x="304800" y="1203960"/>
          <a:ext cx="11582400" cy="5131052"/>
        </p:xfrm>
        <a:graphic>
          <a:graphicData uri="http://schemas.openxmlformats.org/drawingml/2006/table">
            <a:tbl>
              <a:tblPr firstRow="1">
                <a:tableStyleId>{FABFCF23-3B69-468F-B69F-88F6DE6A72F2}</a:tableStyleId>
              </a:tblPr>
              <a:tblGrid>
                <a:gridCol w="5159024">
                  <a:extLst>
                    <a:ext uri="{9D8B030D-6E8A-4147-A177-3AD203B41FA5}">
                      <a16:colId xmlns:a16="http://schemas.microsoft.com/office/drawing/2014/main" val="2009179470"/>
                    </a:ext>
                  </a:extLst>
                </a:gridCol>
                <a:gridCol w="677332">
                  <a:extLst>
                    <a:ext uri="{9D8B030D-6E8A-4147-A177-3AD203B41FA5}">
                      <a16:colId xmlns:a16="http://schemas.microsoft.com/office/drawing/2014/main" val="111340631"/>
                    </a:ext>
                  </a:extLst>
                </a:gridCol>
                <a:gridCol w="4876801">
                  <a:extLst>
                    <a:ext uri="{9D8B030D-6E8A-4147-A177-3AD203B41FA5}">
                      <a16:colId xmlns:a16="http://schemas.microsoft.com/office/drawing/2014/main" val="222912472"/>
                    </a:ext>
                  </a:extLst>
                </a:gridCol>
                <a:gridCol w="869243">
                  <a:extLst>
                    <a:ext uri="{9D8B030D-6E8A-4147-A177-3AD203B41FA5}">
                      <a16:colId xmlns:a16="http://schemas.microsoft.com/office/drawing/2014/main" val="2260383895"/>
                    </a:ext>
                  </a:extLst>
                </a:gridCol>
              </a:tblGrid>
              <a:tr h="353721">
                <a:tc>
                  <a:txBody>
                    <a:bodyPr/>
                    <a:lstStyle/>
                    <a:p>
                      <a:pPr algn="ctr" fontAlgn="b"/>
                      <a:r>
                        <a:rPr lang="ru-RU" sz="1600" u="none" strike="noStrike" dirty="0">
                          <a:effectLst/>
                        </a:rPr>
                        <a:t>Знаю/умею сам(а)</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u="none" strike="noStrike" dirty="0">
                          <a:effectLst/>
                        </a:rPr>
                        <a:t>% Нет</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u="none" strike="noStrike" dirty="0">
                          <a:effectLst/>
                        </a:rPr>
                        <a:t>Могу научить своих будущих учеников</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u="none" strike="noStrike" dirty="0">
                          <a:effectLst/>
                        </a:rPr>
                        <a:t>% Нет</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extLst>
                  <a:ext uri="{0D108BD9-81ED-4DB2-BD59-A6C34878D82A}">
                    <a16:rowId xmlns:a16="http://schemas.microsoft.com/office/drawing/2014/main" val="3165155034"/>
                  </a:ext>
                </a:extLst>
              </a:tr>
              <a:tr h="532144">
                <a:tc>
                  <a:txBody>
                    <a:bodyPr/>
                    <a:lstStyle/>
                    <a:p>
                      <a:pPr lvl="1" algn="l" fontAlgn="b"/>
                      <a:r>
                        <a:rPr lang="ru-RU" sz="1600" u="none" strike="noStrike" dirty="0">
                          <a:effectLst/>
                        </a:rPr>
                        <a:t>хранение и пользование деньгами связано </a:t>
                      </a:r>
                      <a:br>
                        <a:rPr lang="ru-RU" sz="1600" u="none" strike="noStrike" dirty="0">
                          <a:effectLst/>
                        </a:rPr>
                      </a:br>
                      <a:r>
                        <a:rPr lang="ru-RU" sz="1600" u="none" strike="noStrike" dirty="0">
                          <a:effectLst/>
                        </a:rPr>
                        <a:t>с издержками и рисками, разными для разных форм денег</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14</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Какие виды денег бывают и как пользоваться разными видами денег</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22</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01392502"/>
                  </a:ext>
                </a:extLst>
              </a:tr>
              <a:tr h="456796">
                <a:tc>
                  <a:txBody>
                    <a:bodyPr/>
                    <a:lstStyle/>
                    <a:p>
                      <a:pPr lvl="1" algn="l" fontAlgn="b"/>
                      <a:r>
                        <a:rPr lang="ru-RU" sz="1600" u="none" strike="noStrike" dirty="0">
                          <a:effectLst/>
                        </a:rPr>
                        <a:t>осуществлять краткосрочное, среднесрочное и долгосрочное планирование своих доходов и расходов</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10</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Считать расходы и доходы…,  понимать отличия долгосрочных финансовых целей от краткосрочных</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18</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71306058"/>
                  </a:ext>
                </a:extLst>
              </a:tr>
              <a:tr h="607492">
                <a:tc>
                  <a:txBody>
                    <a:bodyPr/>
                    <a:lstStyle/>
                    <a:p>
                      <a:pPr lvl="1" algn="l" fontAlgn="b"/>
                      <a:r>
                        <a:rPr lang="ru-RU" sz="1600" u="none" strike="noStrike" dirty="0">
                          <a:effectLst/>
                        </a:rPr>
                        <a:t>об основных характеристиках кредитных продуктов/займов и связанных с этими продуктами рисках и издержках</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30</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С какими трудностями сталкиваются люди с высоким уровнем задолженности по кредитам/займам</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28</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33249385"/>
                  </a:ext>
                </a:extLst>
              </a:tr>
              <a:tr h="620779">
                <a:tc>
                  <a:txBody>
                    <a:bodyPr/>
                    <a:lstStyle/>
                    <a:p>
                      <a:pPr lvl="1" algn="l" fontAlgn="b"/>
                      <a:r>
                        <a:rPr lang="ru-RU" sz="1600" u="none" strike="noStrike" dirty="0">
                          <a:effectLst/>
                        </a:rPr>
                        <a:t>основные различия финансовых посредников на рынке сбережений…</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27</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Что такое банковский вклад и как работает …система страхования вкладов</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49</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38241404"/>
                  </a:ext>
                </a:extLst>
              </a:tr>
              <a:tr h="833536">
                <a:tc>
                  <a:txBody>
                    <a:bodyPr/>
                    <a:lstStyle/>
                    <a:p>
                      <a:pPr lvl="1" algn="l" fontAlgn="b"/>
                      <a:r>
                        <a:rPr lang="ru-RU" sz="1600" u="none" strike="noStrike" dirty="0">
                          <a:effectLst/>
                        </a:rPr>
                        <a:t>об основных характеристиках инвестиционных продуктов … и связанных </a:t>
                      </a:r>
                      <a:br>
                        <a:rPr lang="ru-RU" sz="1600" u="none" strike="noStrike" dirty="0">
                          <a:effectLst/>
                        </a:rPr>
                      </a:br>
                      <a:r>
                        <a:rPr lang="ru-RU" sz="1600" u="none" strike="noStrike" dirty="0">
                          <a:effectLst/>
                        </a:rPr>
                        <a:t>с этими продуктами рисках и издержках</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46</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Как работает основное правило инвестирования: чем выше ожидаемая доходность, тем выше риск</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54</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94988005"/>
                  </a:ext>
                </a:extLst>
              </a:tr>
              <a:tr h="607492">
                <a:tc>
                  <a:txBody>
                    <a:bodyPr/>
                    <a:lstStyle/>
                    <a:p>
                      <a:pPr lvl="1" algn="l" fontAlgn="b"/>
                      <a:r>
                        <a:rPr lang="ru-RU" sz="1600" u="none" strike="noStrike" dirty="0">
                          <a:effectLst/>
                        </a:rPr>
                        <a:t>об основных положениях законодательства </a:t>
                      </a:r>
                      <a:br>
                        <a:rPr lang="ru-RU" sz="1600" u="none" strike="noStrike" dirty="0">
                          <a:effectLst/>
                        </a:rPr>
                      </a:br>
                      <a:r>
                        <a:rPr lang="ru-RU" sz="1600" u="none" strike="noStrike" dirty="0">
                          <a:effectLst/>
                        </a:rPr>
                        <a:t>о защите прав потребителей финансовых услуг</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30</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Что делать, если ваши права потребителя товаров и услуг нарушаются</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33</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63861776"/>
                  </a:ext>
                </a:extLst>
              </a:tr>
              <a:tr h="456796">
                <a:tc>
                  <a:txBody>
                    <a:bodyPr/>
                    <a:lstStyle/>
                    <a:p>
                      <a:pPr lvl="1" algn="l" fontAlgn="b"/>
                      <a:r>
                        <a:rPr lang="ru-RU" sz="1600" u="none" strike="noStrike" dirty="0">
                          <a:effectLst/>
                        </a:rPr>
                        <a:t>что такое социальная инженерия и какие риски для личных финансов с ней связаны</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73</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Алгоритм действий в типичных ситуациях, связанных с … финансовым мошенничеством</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24</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520088887"/>
                  </a:ext>
                </a:extLst>
              </a:tr>
            </a:tbl>
          </a:graphicData>
        </a:graphic>
      </p:graphicFrame>
      <p:sp>
        <p:nvSpPr>
          <p:cNvPr id="5" name="TextBox 4">
            <a:extLst>
              <a:ext uri="{FF2B5EF4-FFF2-40B4-BE49-F238E27FC236}">
                <a16:creationId xmlns:a16="http://schemas.microsoft.com/office/drawing/2014/main" id="{D6C5DB45-A2C2-DB73-3655-16FCD0CE82CD}"/>
              </a:ext>
            </a:extLst>
          </p:cNvPr>
          <p:cNvSpPr txBox="1"/>
          <p:nvPr/>
        </p:nvSpPr>
        <p:spPr>
          <a:xfrm>
            <a:off x="5283200" y="6523286"/>
            <a:ext cx="6841067"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 1</a:t>
            </a:r>
            <a:r>
              <a:rPr lang="ru-RU"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3</a:t>
            </a:r>
            <a:r>
              <a:rPr lang="ru-RU" sz="1400" dirty="0">
                <a:latin typeface="Arial" panose="020B0604020202020204" pitchFamily="34" charset="0"/>
                <a:cs typeface="Arial" panose="020B0604020202020204" pitchFamily="34" charset="0"/>
              </a:rPr>
              <a:t> учащихся разных российских вузов, октябрь 2022 – февраль 2023</a:t>
            </a:r>
          </a:p>
        </p:txBody>
      </p:sp>
    </p:spTree>
    <p:extLst>
      <p:ext uri="{BB962C8B-B14F-4D97-AF65-F5344CB8AC3E}">
        <p14:creationId xmlns:p14="http://schemas.microsoft.com/office/powerpoint/2010/main" val="351236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97DB4D73-B116-5CE9-3CAF-77E6B71BA652}"/>
              </a:ext>
            </a:extLst>
          </p:cNvPr>
          <p:cNvSpPr>
            <a:spLocks noGrp="1"/>
          </p:cNvSpPr>
          <p:nvPr>
            <p:ph type="ctrTitle"/>
          </p:nvPr>
        </p:nvSpPr>
        <p:spPr/>
        <p:txBody>
          <a:bodyPr/>
          <a:lstStyle/>
          <a:p>
            <a:r>
              <a:rPr lang="ru-RU" sz="3200" dirty="0">
                <a:latin typeface="Century Gothic" panose="020B0502020202020204" pitchFamily="34" charset="0"/>
              </a:rPr>
              <a:t>Что говорят (будущие) учителя</a:t>
            </a:r>
            <a:r>
              <a:rPr lang="en-US" sz="3200" dirty="0">
                <a:latin typeface="Century Gothic" panose="020B0502020202020204" pitchFamily="34" charset="0"/>
              </a:rPr>
              <a:t>*</a:t>
            </a:r>
            <a:br>
              <a:rPr lang="ru-RU" sz="3200" dirty="0">
                <a:latin typeface="Century Gothic" panose="020B0502020202020204" pitchFamily="34" charset="0"/>
              </a:rPr>
            </a:br>
            <a:endParaRPr lang="ru-RU" dirty="0"/>
          </a:p>
        </p:txBody>
      </p:sp>
      <p:graphicFrame>
        <p:nvGraphicFramePr>
          <p:cNvPr id="4" name="Таблица 3">
            <a:extLst>
              <a:ext uri="{FF2B5EF4-FFF2-40B4-BE49-F238E27FC236}">
                <a16:creationId xmlns:a16="http://schemas.microsoft.com/office/drawing/2014/main" id="{4107C341-E737-EC93-7E89-0EC50E77AE49}"/>
              </a:ext>
            </a:extLst>
          </p:cNvPr>
          <p:cNvGraphicFramePr>
            <a:graphicFrameLocks noGrp="1"/>
          </p:cNvGraphicFramePr>
          <p:nvPr>
            <p:extLst>
              <p:ext uri="{D42A27DB-BD31-4B8C-83A1-F6EECF244321}">
                <p14:modId xmlns:p14="http://schemas.microsoft.com/office/powerpoint/2010/main" val="1623536879"/>
              </p:ext>
            </p:extLst>
          </p:nvPr>
        </p:nvGraphicFramePr>
        <p:xfrm>
          <a:off x="304800" y="1203960"/>
          <a:ext cx="11582400" cy="5131052"/>
        </p:xfrm>
        <a:graphic>
          <a:graphicData uri="http://schemas.openxmlformats.org/drawingml/2006/table">
            <a:tbl>
              <a:tblPr firstRow="1">
                <a:tableStyleId>{FABFCF23-3B69-468F-B69F-88F6DE6A72F2}</a:tableStyleId>
              </a:tblPr>
              <a:tblGrid>
                <a:gridCol w="5159024">
                  <a:extLst>
                    <a:ext uri="{9D8B030D-6E8A-4147-A177-3AD203B41FA5}">
                      <a16:colId xmlns:a16="http://schemas.microsoft.com/office/drawing/2014/main" val="2009179470"/>
                    </a:ext>
                  </a:extLst>
                </a:gridCol>
                <a:gridCol w="677332">
                  <a:extLst>
                    <a:ext uri="{9D8B030D-6E8A-4147-A177-3AD203B41FA5}">
                      <a16:colId xmlns:a16="http://schemas.microsoft.com/office/drawing/2014/main" val="111340631"/>
                    </a:ext>
                  </a:extLst>
                </a:gridCol>
                <a:gridCol w="4876801">
                  <a:extLst>
                    <a:ext uri="{9D8B030D-6E8A-4147-A177-3AD203B41FA5}">
                      <a16:colId xmlns:a16="http://schemas.microsoft.com/office/drawing/2014/main" val="222912472"/>
                    </a:ext>
                  </a:extLst>
                </a:gridCol>
                <a:gridCol w="869243">
                  <a:extLst>
                    <a:ext uri="{9D8B030D-6E8A-4147-A177-3AD203B41FA5}">
                      <a16:colId xmlns:a16="http://schemas.microsoft.com/office/drawing/2014/main" val="2260383895"/>
                    </a:ext>
                  </a:extLst>
                </a:gridCol>
              </a:tblGrid>
              <a:tr h="353721">
                <a:tc>
                  <a:txBody>
                    <a:bodyPr/>
                    <a:lstStyle/>
                    <a:p>
                      <a:pPr algn="ctr" fontAlgn="b"/>
                      <a:r>
                        <a:rPr lang="ru-RU" sz="1600" u="none" strike="noStrike" dirty="0">
                          <a:effectLst/>
                        </a:rPr>
                        <a:t>Знаю/умею сам(а)</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u="none" strike="noStrike" dirty="0">
                          <a:effectLst/>
                        </a:rPr>
                        <a:t>% Нет</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u="none" strike="noStrike" dirty="0">
                          <a:effectLst/>
                        </a:rPr>
                        <a:t>Могу научить своих будущих учеников</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u="none" strike="noStrike" dirty="0">
                          <a:effectLst/>
                        </a:rPr>
                        <a:t>% Нет</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extLst>
                  <a:ext uri="{0D108BD9-81ED-4DB2-BD59-A6C34878D82A}">
                    <a16:rowId xmlns:a16="http://schemas.microsoft.com/office/drawing/2014/main" val="3165155034"/>
                  </a:ext>
                </a:extLst>
              </a:tr>
              <a:tr h="532144">
                <a:tc>
                  <a:txBody>
                    <a:bodyPr/>
                    <a:lstStyle/>
                    <a:p>
                      <a:pPr lvl="1" algn="l" fontAlgn="b"/>
                      <a:r>
                        <a:rPr lang="ru-RU" sz="1600" u="none" strike="noStrike" dirty="0">
                          <a:effectLst/>
                        </a:rPr>
                        <a:t>хранение и пользование деньгами связано </a:t>
                      </a:r>
                      <a:br>
                        <a:rPr lang="ru-RU" sz="1600" u="none" strike="noStrike" dirty="0">
                          <a:effectLst/>
                        </a:rPr>
                      </a:br>
                      <a:r>
                        <a:rPr lang="ru-RU" sz="1600" u="none" strike="noStrike" dirty="0">
                          <a:effectLst/>
                        </a:rPr>
                        <a:t>с издержками и рисками, разными для разных форм денег</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14</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Какие виды денег бывают и как пользоваться разными видами денег</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22</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01392502"/>
                  </a:ext>
                </a:extLst>
              </a:tr>
              <a:tr h="456796">
                <a:tc>
                  <a:txBody>
                    <a:bodyPr/>
                    <a:lstStyle/>
                    <a:p>
                      <a:pPr lvl="1" algn="l" fontAlgn="b"/>
                      <a:r>
                        <a:rPr lang="ru-RU" sz="1600" u="none" strike="noStrike" dirty="0">
                          <a:effectLst/>
                        </a:rPr>
                        <a:t>осуществлять краткосрочное, среднесрочное и долгосрочное планирование своих доходов и расходов</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10</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Считать расходы и доходы…,  понимать отличия долгосрочных финансовых целей от краткосрочных</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18</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71306058"/>
                  </a:ext>
                </a:extLst>
              </a:tr>
              <a:tr h="607492">
                <a:tc>
                  <a:txBody>
                    <a:bodyPr/>
                    <a:lstStyle/>
                    <a:p>
                      <a:pPr lvl="1" algn="l" fontAlgn="b"/>
                      <a:r>
                        <a:rPr lang="ru-RU" sz="1600" u="none" strike="noStrike" dirty="0">
                          <a:effectLst/>
                        </a:rPr>
                        <a:t>об основных характеристиках кредитных продуктов/займов и связанных с этими продуктами рисках и издержках</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30</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С какими трудностями сталкиваются люди с высоким уровнем задолженности по кредитам/займам</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28</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33249385"/>
                  </a:ext>
                </a:extLst>
              </a:tr>
              <a:tr h="620779">
                <a:tc>
                  <a:txBody>
                    <a:bodyPr/>
                    <a:lstStyle/>
                    <a:p>
                      <a:pPr lvl="1" algn="l" fontAlgn="b"/>
                      <a:r>
                        <a:rPr lang="ru-RU" sz="1600" u="none" strike="noStrike" dirty="0">
                          <a:effectLst/>
                        </a:rPr>
                        <a:t>основные различия финансовых посредников на рынке сбережений…</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27</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Что такое банковский вклад и как работает …система страхования вкладов</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49</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38241404"/>
                  </a:ext>
                </a:extLst>
              </a:tr>
              <a:tr h="833536">
                <a:tc>
                  <a:txBody>
                    <a:bodyPr/>
                    <a:lstStyle/>
                    <a:p>
                      <a:pPr lvl="1" algn="l" fontAlgn="b"/>
                      <a:r>
                        <a:rPr lang="ru-RU" sz="1600" u="none" strike="noStrike" dirty="0">
                          <a:effectLst/>
                        </a:rPr>
                        <a:t>об основных характеристиках инвестиционных продуктов … и связанных </a:t>
                      </a:r>
                      <a:br>
                        <a:rPr lang="ru-RU" sz="1600" u="none" strike="noStrike" dirty="0">
                          <a:effectLst/>
                        </a:rPr>
                      </a:br>
                      <a:r>
                        <a:rPr lang="ru-RU" sz="1600" u="none" strike="noStrike" dirty="0">
                          <a:effectLst/>
                        </a:rPr>
                        <a:t>с этими продуктами рисках и издержках</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46</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Как работает основное правило инвестирования: чем выше ожидаемая доходность, тем выше риск</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54</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94988005"/>
                  </a:ext>
                </a:extLst>
              </a:tr>
              <a:tr h="607492">
                <a:tc>
                  <a:txBody>
                    <a:bodyPr/>
                    <a:lstStyle/>
                    <a:p>
                      <a:pPr lvl="1" algn="l" fontAlgn="b"/>
                      <a:r>
                        <a:rPr lang="ru-RU" sz="1600" u="none" strike="noStrike" dirty="0">
                          <a:effectLst/>
                        </a:rPr>
                        <a:t>об основных положениях законодательства </a:t>
                      </a:r>
                      <a:br>
                        <a:rPr lang="ru-RU" sz="1600" u="none" strike="noStrike" dirty="0">
                          <a:effectLst/>
                        </a:rPr>
                      </a:br>
                      <a:r>
                        <a:rPr lang="ru-RU" sz="1600" u="none" strike="noStrike" dirty="0">
                          <a:effectLst/>
                        </a:rPr>
                        <a:t>о защите прав потребителей финансовых услуг</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30</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Что делать, если ваши права потребителя товаров и услуг нарушаются</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33</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63861776"/>
                  </a:ext>
                </a:extLst>
              </a:tr>
              <a:tr h="456796">
                <a:tc>
                  <a:txBody>
                    <a:bodyPr/>
                    <a:lstStyle/>
                    <a:p>
                      <a:pPr lvl="1" algn="l" fontAlgn="b"/>
                      <a:r>
                        <a:rPr lang="ru-RU" sz="1600" u="none" strike="noStrike" dirty="0">
                          <a:effectLst/>
                        </a:rPr>
                        <a:t>что такое социальная инженерия и какие риски для личных финансов с ней связаны</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0" u="none" strike="noStrike" dirty="0">
                          <a:solidFill>
                            <a:srgbClr val="000000"/>
                          </a:solidFill>
                          <a:effectLst/>
                        </a:rPr>
                        <a:t>73</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Алгоритм действий в типичных ситуациях, связанных с … финансовым мошенничеством</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600" b="0" u="none" strike="noStrike" dirty="0">
                          <a:solidFill>
                            <a:srgbClr val="000000"/>
                          </a:solidFill>
                          <a:effectLst/>
                        </a:rPr>
                        <a:t>24</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520088887"/>
                  </a:ext>
                </a:extLst>
              </a:tr>
            </a:tbl>
          </a:graphicData>
        </a:graphic>
      </p:graphicFrame>
      <p:sp>
        <p:nvSpPr>
          <p:cNvPr id="5" name="TextBox 4">
            <a:extLst>
              <a:ext uri="{FF2B5EF4-FFF2-40B4-BE49-F238E27FC236}">
                <a16:creationId xmlns:a16="http://schemas.microsoft.com/office/drawing/2014/main" id="{D6C5DB45-A2C2-DB73-3655-16FCD0CE82CD}"/>
              </a:ext>
            </a:extLst>
          </p:cNvPr>
          <p:cNvSpPr txBox="1"/>
          <p:nvPr/>
        </p:nvSpPr>
        <p:spPr>
          <a:xfrm>
            <a:off x="5283200" y="6523286"/>
            <a:ext cx="6841067"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 1</a:t>
            </a:r>
            <a:r>
              <a:rPr lang="ru-RU"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3</a:t>
            </a:r>
            <a:r>
              <a:rPr lang="ru-RU" sz="1400" dirty="0">
                <a:latin typeface="Arial" panose="020B0604020202020204" pitchFamily="34" charset="0"/>
                <a:cs typeface="Arial" panose="020B0604020202020204" pitchFamily="34" charset="0"/>
              </a:rPr>
              <a:t> учащихся разных российских вузов, октябрь 2022 – февраль 2023</a:t>
            </a:r>
          </a:p>
        </p:txBody>
      </p:sp>
      <p:sp>
        <p:nvSpPr>
          <p:cNvPr id="6" name="Скругленный прямоугольник 5">
            <a:extLst>
              <a:ext uri="{FF2B5EF4-FFF2-40B4-BE49-F238E27FC236}">
                <a16:creationId xmlns:a16="http://schemas.microsoft.com/office/drawing/2014/main" id="{3C085B48-C237-EE2C-0098-76CF991A7153}"/>
              </a:ext>
            </a:extLst>
          </p:cNvPr>
          <p:cNvSpPr/>
          <p:nvPr/>
        </p:nvSpPr>
        <p:spPr>
          <a:xfrm>
            <a:off x="658814" y="3868006"/>
            <a:ext cx="11228386" cy="480394"/>
          </a:xfrm>
          <a:prstGeom prst="roundRect">
            <a:avLst/>
          </a:prstGeom>
          <a:solidFill>
            <a:srgbClr val="FFC000">
              <a:alpha val="5843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Скругленный прямоугольник 6">
            <a:extLst>
              <a:ext uri="{FF2B5EF4-FFF2-40B4-BE49-F238E27FC236}">
                <a16:creationId xmlns:a16="http://schemas.microsoft.com/office/drawing/2014/main" id="{D1946CAF-35CA-63BC-7CC9-D3C84ABEAC4A}"/>
              </a:ext>
            </a:extLst>
          </p:cNvPr>
          <p:cNvSpPr/>
          <p:nvPr/>
        </p:nvSpPr>
        <p:spPr>
          <a:xfrm>
            <a:off x="658814" y="5854618"/>
            <a:ext cx="11228386" cy="480394"/>
          </a:xfrm>
          <a:prstGeom prst="roundRect">
            <a:avLst/>
          </a:prstGeom>
          <a:solidFill>
            <a:srgbClr val="FFC000">
              <a:alpha val="5843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55534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642FD9B-9FB6-8AEB-4698-A05913EDF675}"/>
              </a:ext>
            </a:extLst>
          </p:cNvPr>
          <p:cNvSpPr>
            <a:spLocks noGrp="1"/>
          </p:cNvSpPr>
          <p:nvPr>
            <p:ph type="ctrTitle"/>
          </p:nvPr>
        </p:nvSpPr>
        <p:spPr>
          <a:xfrm>
            <a:off x="402336" y="0"/>
            <a:ext cx="8998142" cy="881381"/>
          </a:xfrm>
        </p:spPr>
        <p:txBody>
          <a:bodyPr/>
          <a:lstStyle/>
          <a:p>
            <a:r>
              <a:rPr lang="ru-RU" sz="3000" dirty="0">
                <a:latin typeface="Arial" panose="020B0604020202020204" pitchFamily="34" charset="0"/>
                <a:cs typeface="Arial" panose="020B0604020202020204" pitchFamily="34" charset="0"/>
              </a:rPr>
              <a:t>«Хотите ли вы что-то добавить по этому поводу?»</a:t>
            </a:r>
          </a:p>
        </p:txBody>
      </p:sp>
      <p:graphicFrame>
        <p:nvGraphicFramePr>
          <p:cNvPr id="4" name="Таблица 3">
            <a:extLst>
              <a:ext uri="{FF2B5EF4-FFF2-40B4-BE49-F238E27FC236}">
                <a16:creationId xmlns:a16="http://schemas.microsoft.com/office/drawing/2014/main" id="{C2669991-9F81-131B-3044-6E4C1E35E35F}"/>
              </a:ext>
            </a:extLst>
          </p:cNvPr>
          <p:cNvGraphicFramePr>
            <a:graphicFrameLocks noGrp="1"/>
          </p:cNvGraphicFramePr>
          <p:nvPr>
            <p:extLst>
              <p:ext uri="{D42A27DB-BD31-4B8C-83A1-F6EECF244321}">
                <p14:modId xmlns:p14="http://schemas.microsoft.com/office/powerpoint/2010/main" val="156041334"/>
              </p:ext>
            </p:extLst>
          </p:nvPr>
        </p:nvGraphicFramePr>
        <p:xfrm>
          <a:off x="577820" y="1113293"/>
          <a:ext cx="11388401" cy="5422128"/>
        </p:xfrm>
        <a:graphic>
          <a:graphicData uri="http://schemas.openxmlformats.org/drawingml/2006/table">
            <a:tbl>
              <a:tblPr firstRow="1" firstCol="1" bandRow="1"/>
              <a:tblGrid>
                <a:gridCol w="11388401">
                  <a:extLst>
                    <a:ext uri="{9D8B030D-6E8A-4147-A177-3AD203B41FA5}">
                      <a16:colId xmlns:a16="http://schemas.microsoft.com/office/drawing/2014/main" val="1206004"/>
                    </a:ext>
                  </a:extLst>
                </a:gridCol>
              </a:tblGrid>
              <a:tr h="305043">
                <a:tc>
                  <a:txBody>
                    <a:bodyPr/>
                    <a:lstStyle/>
                    <a:p>
                      <a:pPr marL="342900" lvl="0" indent="-342900">
                        <a:spcAft>
                          <a:spcPts val="600"/>
                        </a:spcAft>
                        <a:buFont typeface="Symbol" pitchFamily="2" charset="2"/>
                        <a:buChar char=""/>
                      </a:pP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Надо учиться финансовой грамотности </a:t>
                      </a:r>
                      <a:endParaRPr lang="ru-R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703253547"/>
                  </a:ext>
                </a:extLst>
              </a:tr>
              <a:tr h="305043">
                <a:tc>
                  <a:txBody>
                    <a:bodyPr/>
                    <a:lstStyle/>
                    <a:p>
                      <a:pPr marL="342900" lvl="0" indent="-342900">
                        <a:spcAft>
                          <a:spcPts val="600"/>
                        </a:spcAft>
                        <a:buFont typeface="Symbol" pitchFamily="2" charset="2"/>
                        <a:buChar char=""/>
                      </a:pPr>
                      <a:r>
                        <a:rPr lang="ru-RU" sz="18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Люди мало знают о своих правах и возможностях, потому что изначально нас этому не учат профессионалы </a:t>
                      </a:r>
                      <a:endParaRPr lang="ru-RU"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263968261"/>
                  </a:ext>
                </a:extLst>
              </a:tr>
              <a:tr h="464828">
                <a:tc>
                  <a:txBody>
                    <a:bodyPr/>
                    <a:lstStyle/>
                    <a:p>
                      <a:pPr marL="342900" lvl="0" indent="-342900">
                        <a:spcAft>
                          <a:spcPts val="600"/>
                        </a:spcAft>
                        <a:buFont typeface="Symbol" pitchFamily="2" charset="2"/>
                        <a:buChar char=""/>
                      </a:pPr>
                      <a:r>
                        <a:rPr lang="ru-RU" sz="18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В школе нужно сделать данную тему более практической. То есть подготовить детей после выпуска к тому, чтобы при столкновении с данными проблемами, они знали, что и как нужно сделать.</a:t>
                      </a:r>
                      <a:endParaRPr lang="ru-RU"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261102571"/>
                  </a:ext>
                </a:extLst>
              </a:tr>
              <a:tr h="305043">
                <a:tc>
                  <a:txBody>
                    <a:bodyPr/>
                    <a:lstStyle/>
                    <a:p>
                      <a:pPr marL="342900" lvl="0" indent="-342900">
                        <a:spcAft>
                          <a:spcPts val="600"/>
                        </a:spcAft>
                        <a:buFont typeface="Symbol" pitchFamily="2" charset="2"/>
                        <a:buChar char=""/>
                      </a:pP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Не знаю практически ничего о финансовой грамотности, но хотелось бы научиться</a:t>
                      </a:r>
                      <a:endParaRPr lang="ru-R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3826638578"/>
                  </a:ext>
                </a:extLst>
              </a:tr>
              <a:tr h="464828">
                <a:tc>
                  <a:txBody>
                    <a:bodyPr/>
                    <a:lstStyle/>
                    <a:p>
                      <a:pPr marL="342900" lvl="0" indent="-342900">
                        <a:spcAft>
                          <a:spcPts val="600"/>
                        </a:spcAft>
                        <a:buFont typeface="Symbol" pitchFamily="2" charset="2"/>
                        <a:buChar char=""/>
                      </a:pP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 сожалению на моем факультете мало таких дисциплин, общую базу я получила в школе на уроках обществознания, но, например, я бы выбрала такой </a:t>
                      </a:r>
                      <a:r>
                        <a:rPr lang="ru-RU"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электив</a:t>
                      </a: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чтобы улучшить свою финансовую грамотность. </a:t>
                      </a:r>
                      <a:endParaRPr lang="ru-R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60343360"/>
                  </a:ext>
                </a:extLst>
              </a:tr>
              <a:tr h="251782">
                <a:tc>
                  <a:txBody>
                    <a:bodyPr/>
                    <a:lstStyle/>
                    <a:p>
                      <a:pPr marL="342900" lvl="0" indent="-342900">
                        <a:spcAft>
                          <a:spcPts val="600"/>
                        </a:spcAft>
                        <a:buFont typeface="Symbol" pitchFamily="2" charset="2"/>
                        <a:buChar char=""/>
                      </a:pP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Уроки финансовой грамотности и лекции будут очень полезны</a:t>
                      </a:r>
                      <a:endParaRPr lang="ru-R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3379170335"/>
                  </a:ext>
                </a:extLst>
              </a:tr>
              <a:tr h="251782">
                <a:tc>
                  <a:txBody>
                    <a:bodyPr/>
                    <a:lstStyle/>
                    <a:p>
                      <a:pPr marL="342900" lvl="0" indent="-342900">
                        <a:spcAft>
                          <a:spcPts val="600"/>
                        </a:spcAft>
                        <a:buFont typeface="Symbol" pitchFamily="2" charset="2"/>
                        <a:buChar char=""/>
                      </a:pPr>
                      <a:r>
                        <a:rPr lang="ru-RU" sz="18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Финансовая грамотность нужная дисциплина, но не каждый преподаватель сможет грамотно преподнести информацию</a:t>
                      </a:r>
                      <a:endParaRPr lang="ru-RU"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749728423"/>
                  </a:ext>
                </a:extLst>
              </a:tr>
              <a:tr h="251782">
                <a:tc>
                  <a:txBody>
                    <a:bodyPr/>
                    <a:lstStyle/>
                    <a:p>
                      <a:pPr marL="342900" lvl="0" indent="-342900">
                        <a:spcAft>
                          <a:spcPts val="600"/>
                        </a:spcAft>
                        <a:buFont typeface="Symbol" pitchFamily="2" charset="2"/>
                        <a:buChar char=""/>
                      </a:pPr>
                      <a:r>
                        <a:rPr lang="ru-RU" sz="1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Не нужно перегружать образовательную </a:t>
                      </a:r>
                      <a:r>
                        <a:rPr lang="ru-RU" sz="18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програму</a:t>
                      </a:r>
                      <a:r>
                        <a:rPr lang="ru-RU" sz="1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бесполезными предметами, в интернете всё есть</a:t>
                      </a:r>
                      <a:endParaRPr lang="ru-RU"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552487508"/>
                  </a:ext>
                </a:extLst>
              </a:tr>
              <a:tr h="697242">
                <a:tc>
                  <a:txBody>
                    <a:bodyPr/>
                    <a:lstStyle/>
                    <a:p>
                      <a:pPr marL="342900" lvl="0" indent="-342900">
                        <a:spcAft>
                          <a:spcPts val="600"/>
                        </a:spcAft>
                        <a:buFont typeface="Symbol" pitchFamily="2" charset="2"/>
                        <a:buChar char=""/>
                      </a:pP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Профилю обучения "история и обществознание" на мой взгляд необходимо углубление в макроэкономику и микроэкономику и внедрение актуальных дисциплин по финансовой грамотности</a:t>
                      </a:r>
                      <a:endParaRPr lang="ru-R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864055974"/>
                  </a:ext>
                </a:extLst>
              </a:tr>
              <a:tr h="0">
                <a:tc>
                  <a:txBody>
                    <a:bodyPr/>
                    <a:lstStyle/>
                    <a:p>
                      <a:pPr marL="342900" lvl="0" indent="-342900">
                        <a:spcAft>
                          <a:spcPts val="600"/>
                        </a:spcAft>
                        <a:buFont typeface="Symbol" pitchFamily="2" charset="2"/>
                        <a:buChar char=""/>
                      </a:pP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Нужно больше времени уделять финансовому воспитанию</a:t>
                      </a:r>
                      <a:endParaRPr lang="ru-R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144668132"/>
                  </a:ext>
                </a:extLst>
              </a:tr>
              <a:tr h="0">
                <a:tc>
                  <a:txBody>
                    <a:bodyPr/>
                    <a:lstStyle/>
                    <a:p>
                      <a:pPr marL="342900" lvl="0" indent="-342900">
                        <a:spcAft>
                          <a:spcPts val="600"/>
                        </a:spcAft>
                        <a:buFont typeface="Symbol" pitchFamily="2" charset="2"/>
                        <a:buChar char=""/>
                      </a:pP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мало информации по данным вопросам дают в школе и институте</a:t>
                      </a:r>
                      <a:endParaRPr lang="ru-R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3539989578"/>
                  </a:ext>
                </a:extLst>
              </a:tr>
            </a:tbl>
          </a:graphicData>
        </a:graphic>
      </p:graphicFrame>
    </p:spTree>
    <p:extLst>
      <p:ext uri="{BB962C8B-B14F-4D97-AF65-F5344CB8AC3E}">
        <p14:creationId xmlns:p14="http://schemas.microsoft.com/office/powerpoint/2010/main" val="254039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0EE5BFBA-F47F-DECB-3897-2AAE25AFFBB7}"/>
              </a:ext>
            </a:extLst>
          </p:cNvPr>
          <p:cNvSpPr>
            <a:spLocks noGrp="1"/>
          </p:cNvSpPr>
          <p:nvPr>
            <p:ph type="ctrTitle"/>
          </p:nvPr>
        </p:nvSpPr>
        <p:spPr>
          <a:xfrm>
            <a:off x="646189" y="153246"/>
            <a:ext cx="8430078" cy="881381"/>
          </a:xfrm>
        </p:spPr>
        <p:txBody>
          <a:bodyPr/>
          <a:lstStyle/>
          <a:p>
            <a:r>
              <a:rPr lang="ru-RU" sz="2800" dirty="0">
                <a:latin typeface="Arial" panose="020B0604020202020204" pitchFamily="34" charset="0"/>
                <a:cs typeface="Arial" panose="020B0604020202020204" pitchFamily="34" charset="0"/>
              </a:rPr>
              <a:t>«Какие дисциплины /практики/... помогли сформировать этот образовательный результат?»</a:t>
            </a:r>
          </a:p>
        </p:txBody>
      </p:sp>
      <p:graphicFrame>
        <p:nvGraphicFramePr>
          <p:cNvPr id="4" name="Таблица 3">
            <a:extLst>
              <a:ext uri="{FF2B5EF4-FFF2-40B4-BE49-F238E27FC236}">
                <a16:creationId xmlns:a16="http://schemas.microsoft.com/office/drawing/2014/main" id="{8D408D5A-944D-C32E-5C2B-8B52D69FD37C}"/>
              </a:ext>
            </a:extLst>
          </p:cNvPr>
          <p:cNvGraphicFramePr>
            <a:graphicFrameLocks noGrp="1"/>
          </p:cNvGraphicFramePr>
          <p:nvPr>
            <p:extLst>
              <p:ext uri="{D42A27DB-BD31-4B8C-83A1-F6EECF244321}">
                <p14:modId xmlns:p14="http://schemas.microsoft.com/office/powerpoint/2010/main" val="2677889592"/>
              </p:ext>
            </p:extLst>
          </p:nvPr>
        </p:nvGraphicFramePr>
        <p:xfrm>
          <a:off x="304800" y="1199695"/>
          <a:ext cx="11582400" cy="5269720"/>
        </p:xfrm>
        <a:graphic>
          <a:graphicData uri="http://schemas.openxmlformats.org/drawingml/2006/table">
            <a:tbl>
              <a:tblPr firstRow="1">
                <a:tableStyleId>{FABFCF23-3B69-468F-B69F-88F6DE6A72F2}</a:tableStyleId>
              </a:tblPr>
              <a:tblGrid>
                <a:gridCol w="5012268">
                  <a:extLst>
                    <a:ext uri="{9D8B030D-6E8A-4147-A177-3AD203B41FA5}">
                      <a16:colId xmlns:a16="http://schemas.microsoft.com/office/drawing/2014/main" val="2009179470"/>
                    </a:ext>
                  </a:extLst>
                </a:gridCol>
                <a:gridCol w="812800">
                  <a:extLst>
                    <a:ext uri="{9D8B030D-6E8A-4147-A177-3AD203B41FA5}">
                      <a16:colId xmlns:a16="http://schemas.microsoft.com/office/drawing/2014/main" val="111340631"/>
                    </a:ext>
                  </a:extLst>
                </a:gridCol>
                <a:gridCol w="4888089">
                  <a:extLst>
                    <a:ext uri="{9D8B030D-6E8A-4147-A177-3AD203B41FA5}">
                      <a16:colId xmlns:a16="http://schemas.microsoft.com/office/drawing/2014/main" val="222912472"/>
                    </a:ext>
                  </a:extLst>
                </a:gridCol>
                <a:gridCol w="869243">
                  <a:extLst>
                    <a:ext uri="{9D8B030D-6E8A-4147-A177-3AD203B41FA5}">
                      <a16:colId xmlns:a16="http://schemas.microsoft.com/office/drawing/2014/main" val="2260383895"/>
                    </a:ext>
                  </a:extLst>
                </a:gridCol>
              </a:tblGrid>
              <a:tr h="353721">
                <a:tc>
                  <a:txBody>
                    <a:bodyPr/>
                    <a:lstStyle/>
                    <a:p>
                      <a:pPr algn="ctr" fontAlgn="b"/>
                      <a:r>
                        <a:rPr lang="ru-RU" sz="1600" u="none" strike="noStrike" dirty="0">
                          <a:effectLst/>
                        </a:rPr>
                        <a:t>Знаю/умею сам(а)</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u="none" strike="noStrike" dirty="0">
                          <a:effectLst/>
                        </a:rPr>
                        <a:t>% </a:t>
                      </a:r>
                      <a:br>
                        <a:rPr lang="ru-RU" sz="1600" u="none" strike="noStrike" dirty="0">
                          <a:effectLst/>
                        </a:rPr>
                      </a:br>
                      <a:r>
                        <a:rPr lang="ru-RU" sz="1600" u="none" strike="noStrike" dirty="0">
                          <a:effectLst/>
                        </a:rPr>
                        <a:t>Опыт/+</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u="none" strike="noStrike" dirty="0">
                          <a:effectLst/>
                        </a:rPr>
                        <a:t>Могу научить своих будущих учеников</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u="none" strike="noStrike" dirty="0">
                          <a:effectLst/>
                        </a:rPr>
                        <a:t>% </a:t>
                      </a:r>
                      <a:br>
                        <a:rPr lang="ru-RU" sz="1600" u="none" strike="noStrike" dirty="0">
                          <a:effectLst/>
                        </a:rPr>
                      </a:br>
                      <a:r>
                        <a:rPr lang="ru-RU" sz="1600" u="none" strike="noStrike" dirty="0">
                          <a:effectLst/>
                        </a:rPr>
                        <a:t>Опыт/+</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extLst>
                  <a:ext uri="{0D108BD9-81ED-4DB2-BD59-A6C34878D82A}">
                    <a16:rowId xmlns:a16="http://schemas.microsoft.com/office/drawing/2014/main" val="3165155034"/>
                  </a:ext>
                </a:extLst>
              </a:tr>
              <a:tr h="532144">
                <a:tc>
                  <a:txBody>
                    <a:bodyPr/>
                    <a:lstStyle/>
                    <a:p>
                      <a:pPr lvl="1" algn="l" fontAlgn="b"/>
                      <a:r>
                        <a:rPr lang="ru-RU" sz="1600" u="none" strike="noStrike" dirty="0">
                          <a:effectLst/>
                        </a:rPr>
                        <a:t>хранение и пользование деньгами связано </a:t>
                      </a:r>
                      <a:br>
                        <a:rPr lang="ru-RU" sz="1600" u="none" strike="noStrike" dirty="0">
                          <a:effectLst/>
                        </a:rPr>
                      </a:br>
                      <a:r>
                        <a:rPr lang="ru-RU" sz="1600" u="none" strike="noStrike" dirty="0">
                          <a:effectLst/>
                        </a:rPr>
                        <a:t>с издержками и рисками, разными для разных форм денег</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1" u="none" strike="noStrike" dirty="0">
                          <a:solidFill>
                            <a:schemeClr val="accent1">
                              <a:lumMod val="75000"/>
                            </a:schemeClr>
                          </a:solidFill>
                          <a:effectLst/>
                        </a:rPr>
                        <a:t>12</a:t>
                      </a:r>
                      <a:r>
                        <a:rPr lang="ru-RU" sz="1600" b="0" u="none" strike="noStrike" dirty="0">
                          <a:solidFill>
                            <a:srgbClr val="000000"/>
                          </a:solidFill>
                          <a:effectLst/>
                        </a:rPr>
                        <a:t>/86</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Какие виды денег бывают и как пользоваться разными видами денег</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b="1" u="none" strike="noStrike" dirty="0">
                          <a:solidFill>
                            <a:schemeClr val="accent1">
                              <a:lumMod val="75000"/>
                            </a:schemeClr>
                          </a:solidFill>
                          <a:effectLst/>
                        </a:rPr>
                        <a:t>7</a:t>
                      </a:r>
                      <a:r>
                        <a:rPr lang="ru-RU" sz="1600" b="0" u="none" strike="noStrike" dirty="0">
                          <a:solidFill>
                            <a:srgbClr val="000000"/>
                          </a:solidFill>
                          <a:effectLst/>
                        </a:rPr>
                        <a:t>/78</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01392502"/>
                  </a:ext>
                </a:extLst>
              </a:tr>
              <a:tr h="456796">
                <a:tc>
                  <a:txBody>
                    <a:bodyPr/>
                    <a:lstStyle/>
                    <a:p>
                      <a:pPr lvl="1" algn="l" fontAlgn="b"/>
                      <a:r>
                        <a:rPr lang="ru-RU" sz="1600" u="none" strike="noStrike" dirty="0">
                          <a:effectLst/>
                        </a:rPr>
                        <a:t>осуществлять краткосрочное, среднесрочное и долгосрочное планирование своих доходов и расходов</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1" u="none" strike="noStrike" dirty="0">
                          <a:solidFill>
                            <a:schemeClr val="accent1">
                              <a:lumMod val="75000"/>
                            </a:schemeClr>
                          </a:solidFill>
                          <a:effectLst/>
                        </a:rPr>
                        <a:t>28</a:t>
                      </a:r>
                      <a:r>
                        <a:rPr lang="ru-RU" sz="1600" b="0" u="none" strike="noStrike" dirty="0">
                          <a:solidFill>
                            <a:srgbClr val="000000"/>
                          </a:solidFill>
                          <a:effectLst/>
                        </a:rPr>
                        <a:t>/90</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Считать расходы и доходы…,  понимать отличия долгосрочных финансовых целей от краткосрочных</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b="1" u="none" strike="noStrike" dirty="0">
                          <a:solidFill>
                            <a:schemeClr val="accent1">
                              <a:lumMod val="75000"/>
                            </a:schemeClr>
                          </a:solidFill>
                          <a:effectLst/>
                        </a:rPr>
                        <a:t>19</a:t>
                      </a:r>
                      <a:r>
                        <a:rPr lang="ru-RU" sz="1600" b="0" u="none" strike="noStrike" dirty="0">
                          <a:solidFill>
                            <a:srgbClr val="000000"/>
                          </a:solidFill>
                          <a:effectLst/>
                        </a:rPr>
                        <a:t>/82</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71306058"/>
                  </a:ext>
                </a:extLst>
              </a:tr>
              <a:tr h="607492">
                <a:tc>
                  <a:txBody>
                    <a:bodyPr/>
                    <a:lstStyle/>
                    <a:p>
                      <a:pPr lvl="1" algn="l" fontAlgn="b"/>
                      <a:r>
                        <a:rPr lang="ru-RU" sz="1600" u="none" strike="noStrike" dirty="0">
                          <a:effectLst/>
                        </a:rPr>
                        <a:t>об основных характеристиках кредитных продуктов/займов и связанных с этими продуктами рисках и издержках</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1" u="none" strike="noStrike" dirty="0">
                          <a:solidFill>
                            <a:schemeClr val="accent1">
                              <a:lumMod val="75000"/>
                            </a:schemeClr>
                          </a:solidFill>
                          <a:effectLst/>
                        </a:rPr>
                        <a:t>15</a:t>
                      </a:r>
                      <a:r>
                        <a:rPr lang="ru-RU" sz="1600" b="0" u="none" strike="noStrike" dirty="0">
                          <a:solidFill>
                            <a:srgbClr val="000000"/>
                          </a:solidFill>
                          <a:effectLst/>
                        </a:rPr>
                        <a:t>/70</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С какими трудностями сталкиваются люди с высоким уровнем задолженности по кредитам/займам</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b="1" u="none" strike="noStrike" dirty="0">
                          <a:solidFill>
                            <a:schemeClr val="accent1">
                              <a:lumMod val="75000"/>
                            </a:schemeClr>
                          </a:solidFill>
                          <a:effectLst/>
                        </a:rPr>
                        <a:t>11</a:t>
                      </a:r>
                      <a:r>
                        <a:rPr lang="ru-RU" sz="1600" b="0" u="none" strike="noStrike" dirty="0">
                          <a:solidFill>
                            <a:srgbClr val="000000"/>
                          </a:solidFill>
                          <a:effectLst/>
                        </a:rPr>
                        <a:t>/72</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33249385"/>
                  </a:ext>
                </a:extLst>
              </a:tr>
              <a:tr h="620779">
                <a:tc>
                  <a:txBody>
                    <a:bodyPr/>
                    <a:lstStyle/>
                    <a:p>
                      <a:pPr lvl="1" algn="l" fontAlgn="b"/>
                      <a:r>
                        <a:rPr lang="ru-RU" sz="1600" u="none" strike="noStrike" dirty="0">
                          <a:effectLst/>
                        </a:rPr>
                        <a:t>основные различия финансовых посредников на рынке сбережений…</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1" u="none" strike="noStrike" dirty="0">
                          <a:solidFill>
                            <a:schemeClr val="accent1">
                              <a:lumMod val="75000"/>
                            </a:schemeClr>
                          </a:solidFill>
                          <a:effectLst/>
                        </a:rPr>
                        <a:t>6</a:t>
                      </a:r>
                      <a:r>
                        <a:rPr lang="ru-RU" sz="1600" b="0" u="none" strike="noStrike" dirty="0">
                          <a:solidFill>
                            <a:srgbClr val="000000"/>
                          </a:solidFill>
                          <a:effectLst/>
                        </a:rPr>
                        <a:t>/63</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Что такое банковский вклад и как работает …система страхования вкладов</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b="1" u="none" strike="noStrike" dirty="0">
                          <a:solidFill>
                            <a:schemeClr val="accent1">
                              <a:lumMod val="75000"/>
                            </a:schemeClr>
                          </a:solidFill>
                          <a:effectLst/>
                        </a:rPr>
                        <a:t>7</a:t>
                      </a:r>
                      <a:r>
                        <a:rPr lang="ru-RU" sz="1600" b="0" u="none" strike="noStrike" dirty="0">
                          <a:solidFill>
                            <a:srgbClr val="000000"/>
                          </a:solidFill>
                          <a:effectLst/>
                        </a:rPr>
                        <a:t>/51</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38241404"/>
                  </a:ext>
                </a:extLst>
              </a:tr>
              <a:tr h="833536">
                <a:tc>
                  <a:txBody>
                    <a:bodyPr/>
                    <a:lstStyle/>
                    <a:p>
                      <a:pPr lvl="1" algn="l" fontAlgn="b"/>
                      <a:r>
                        <a:rPr lang="ru-RU" sz="1600" u="none" strike="noStrike" dirty="0">
                          <a:effectLst/>
                        </a:rPr>
                        <a:t>об основных характеристиках инвестиционных продуктов … и связанных </a:t>
                      </a:r>
                      <a:br>
                        <a:rPr lang="ru-RU" sz="1600" u="none" strike="noStrike" dirty="0">
                          <a:effectLst/>
                        </a:rPr>
                      </a:br>
                      <a:r>
                        <a:rPr lang="ru-RU" sz="1600" u="none" strike="noStrike" dirty="0">
                          <a:effectLst/>
                        </a:rPr>
                        <a:t>с этими продуктами рисках и издержках</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1" u="none" strike="noStrike" dirty="0">
                          <a:solidFill>
                            <a:schemeClr val="accent1">
                              <a:lumMod val="75000"/>
                            </a:schemeClr>
                          </a:solidFill>
                          <a:effectLst/>
                        </a:rPr>
                        <a:t>5</a:t>
                      </a:r>
                      <a:r>
                        <a:rPr lang="ru-RU" sz="1600" b="0" u="none" strike="noStrike" dirty="0">
                          <a:solidFill>
                            <a:srgbClr val="000000"/>
                          </a:solidFill>
                          <a:effectLst/>
                        </a:rPr>
                        <a:t>/54</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Как работает основное правило инвестирования: чем выше ожидаемая доходность, тем выше риск</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b="1" u="none" strike="noStrike" dirty="0">
                          <a:solidFill>
                            <a:schemeClr val="accent1">
                              <a:lumMod val="75000"/>
                            </a:schemeClr>
                          </a:solidFill>
                          <a:effectLst/>
                        </a:rPr>
                        <a:t>6</a:t>
                      </a:r>
                      <a:r>
                        <a:rPr lang="ru-RU" sz="1600" b="0" u="none" strike="noStrike" dirty="0">
                          <a:solidFill>
                            <a:srgbClr val="000000"/>
                          </a:solidFill>
                          <a:effectLst/>
                        </a:rPr>
                        <a:t>/46</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94988005"/>
                  </a:ext>
                </a:extLst>
              </a:tr>
              <a:tr h="607492">
                <a:tc>
                  <a:txBody>
                    <a:bodyPr/>
                    <a:lstStyle/>
                    <a:p>
                      <a:pPr lvl="1" algn="l" fontAlgn="b"/>
                      <a:r>
                        <a:rPr lang="ru-RU" sz="1600" u="none" strike="noStrike" dirty="0">
                          <a:effectLst/>
                        </a:rPr>
                        <a:t>об основных положениях законодательства </a:t>
                      </a:r>
                      <a:br>
                        <a:rPr lang="ru-RU" sz="1600" u="none" strike="noStrike" dirty="0">
                          <a:effectLst/>
                        </a:rPr>
                      </a:br>
                      <a:r>
                        <a:rPr lang="ru-RU" sz="1600" u="none" strike="noStrike" dirty="0">
                          <a:effectLst/>
                        </a:rPr>
                        <a:t>о защите прав потребителей финансовых услуг</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b="1" u="none" strike="noStrike" dirty="0">
                          <a:solidFill>
                            <a:schemeClr val="accent1">
                              <a:lumMod val="75000"/>
                            </a:schemeClr>
                          </a:solidFill>
                          <a:effectLst/>
                        </a:rPr>
                        <a:t>4</a:t>
                      </a:r>
                      <a:r>
                        <a:rPr lang="ru-RU" sz="1600" b="0" u="none" strike="noStrike" dirty="0">
                          <a:solidFill>
                            <a:srgbClr val="000000"/>
                          </a:solidFill>
                          <a:effectLst/>
                        </a:rPr>
                        <a:t>/70</a:t>
                      </a:r>
                    </a:p>
                    <a:p>
                      <a:pPr algn="ctr" fontAlgn="b"/>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Что делать, если ваши права потребителя товаров и услуг нарушаются</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b="1" u="none" strike="noStrike" dirty="0">
                          <a:solidFill>
                            <a:schemeClr val="accent1">
                              <a:lumMod val="75000"/>
                            </a:schemeClr>
                          </a:solidFill>
                          <a:effectLst/>
                        </a:rPr>
                        <a:t>11</a:t>
                      </a:r>
                      <a:r>
                        <a:rPr lang="ru-RU" sz="1600" b="0" u="none" strike="noStrike" dirty="0">
                          <a:solidFill>
                            <a:srgbClr val="000000"/>
                          </a:solidFill>
                          <a:effectLst/>
                        </a:rPr>
                        <a:t>/67</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63861776"/>
                  </a:ext>
                </a:extLst>
              </a:tr>
              <a:tr h="456796">
                <a:tc>
                  <a:txBody>
                    <a:bodyPr/>
                    <a:lstStyle/>
                    <a:p>
                      <a:pPr lvl="1" algn="l" fontAlgn="b"/>
                      <a:r>
                        <a:rPr lang="ru-RU" sz="1600" u="none" strike="noStrike" dirty="0">
                          <a:effectLst/>
                        </a:rPr>
                        <a:t>что такое социальная инженерия и какие риски для личных финансов с ней связаны</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709" marR="4709" marT="4709" marB="0" anchor="ctr"/>
                </a:tc>
                <a:tc>
                  <a:txBody>
                    <a:bodyPr/>
                    <a:lstStyle/>
                    <a:p>
                      <a:pPr algn="ctr" fontAlgn="b"/>
                      <a:r>
                        <a:rPr lang="ru-RU" sz="1600" b="1" u="none" strike="noStrike" dirty="0">
                          <a:solidFill>
                            <a:schemeClr val="accent1">
                              <a:lumMod val="75000"/>
                            </a:schemeClr>
                          </a:solidFill>
                          <a:effectLst/>
                        </a:rPr>
                        <a:t>4</a:t>
                      </a:r>
                      <a:r>
                        <a:rPr lang="ru-RU" sz="1600" b="0" u="none" strike="noStrike" dirty="0">
                          <a:solidFill>
                            <a:srgbClr val="000000"/>
                          </a:solidFill>
                          <a:effectLst/>
                        </a:rPr>
                        <a:t>/27</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lvl="1" algn="l" fontAlgn="b"/>
                      <a:r>
                        <a:rPr lang="ru-RU" sz="1600" b="0" u="none" strike="noStrike" dirty="0">
                          <a:solidFill>
                            <a:srgbClr val="000000"/>
                          </a:solidFill>
                          <a:effectLst/>
                        </a:rPr>
                        <a:t>Алгоритм действий в типичных ситуациях, связанных с … финансовым мошенничеством</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b="1" u="none" strike="noStrike" dirty="0">
                          <a:solidFill>
                            <a:schemeClr val="accent1">
                              <a:lumMod val="75000"/>
                            </a:schemeClr>
                          </a:solidFill>
                          <a:effectLst/>
                        </a:rPr>
                        <a:t>13</a:t>
                      </a:r>
                      <a:r>
                        <a:rPr lang="ru-RU" sz="1600" b="0" u="none" strike="noStrike" dirty="0">
                          <a:solidFill>
                            <a:srgbClr val="000000"/>
                          </a:solidFill>
                          <a:effectLst/>
                        </a:rPr>
                        <a:t>/76</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520088887"/>
                  </a:ext>
                </a:extLst>
              </a:tr>
            </a:tbl>
          </a:graphicData>
        </a:graphic>
      </p:graphicFrame>
      <p:sp>
        <p:nvSpPr>
          <p:cNvPr id="5" name="TextBox 4">
            <a:extLst>
              <a:ext uri="{FF2B5EF4-FFF2-40B4-BE49-F238E27FC236}">
                <a16:creationId xmlns:a16="http://schemas.microsoft.com/office/drawing/2014/main" id="{274020DD-E9B1-F996-32E0-E5F735030FC5}"/>
              </a:ext>
            </a:extLst>
          </p:cNvPr>
          <p:cNvSpPr txBox="1"/>
          <p:nvPr/>
        </p:nvSpPr>
        <p:spPr>
          <a:xfrm>
            <a:off x="5283200" y="6523286"/>
            <a:ext cx="6841067"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 1</a:t>
            </a:r>
            <a:r>
              <a:rPr lang="ru-RU"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3</a:t>
            </a:r>
            <a:r>
              <a:rPr lang="ru-RU" sz="1400" dirty="0">
                <a:latin typeface="Arial" panose="020B0604020202020204" pitchFamily="34" charset="0"/>
                <a:cs typeface="Arial" panose="020B0604020202020204" pitchFamily="34" charset="0"/>
              </a:rPr>
              <a:t> учащихся разных российских вузов, октябрь 2022 – февраль 2023</a:t>
            </a:r>
          </a:p>
        </p:txBody>
      </p:sp>
      <p:sp>
        <p:nvSpPr>
          <p:cNvPr id="6" name="Скругленный прямоугольник 5">
            <a:extLst>
              <a:ext uri="{FF2B5EF4-FFF2-40B4-BE49-F238E27FC236}">
                <a16:creationId xmlns:a16="http://schemas.microsoft.com/office/drawing/2014/main" id="{8D6078FE-82E0-FEF5-BE00-C76ADD845203}"/>
              </a:ext>
            </a:extLst>
          </p:cNvPr>
          <p:cNvSpPr/>
          <p:nvPr/>
        </p:nvSpPr>
        <p:spPr>
          <a:xfrm>
            <a:off x="1890229" y="231305"/>
            <a:ext cx="4097976" cy="480394"/>
          </a:xfrm>
          <a:prstGeom prst="roundRect">
            <a:avLst/>
          </a:prstGeom>
          <a:solidFill>
            <a:srgbClr val="92D050">
              <a:alpha val="5843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75843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179ED80-083A-7617-E917-0AC9B77BF115}"/>
              </a:ext>
            </a:extLst>
          </p:cNvPr>
          <p:cNvSpPr txBox="1"/>
          <p:nvPr/>
        </p:nvSpPr>
        <p:spPr>
          <a:xfrm>
            <a:off x="163389" y="4717730"/>
            <a:ext cx="4488426" cy="1938992"/>
          </a:xfrm>
          <a:prstGeom prst="rect">
            <a:avLst/>
          </a:prstGeom>
          <a:noFill/>
        </p:spPr>
        <p:txBody>
          <a:bodyPr wrap="square">
            <a:spAutoFit/>
          </a:bodyPr>
          <a:lstStyle/>
          <a:p>
            <a:pPr algn="l"/>
            <a:r>
              <a:rPr lang="en" sz="1000" b="0" i="0" u="none" strike="noStrike" dirty="0">
                <a:solidFill>
                  <a:srgbClr val="333333"/>
                </a:solidFill>
                <a:effectLst/>
                <a:latin typeface="Arial" panose="020B0604020202020204" pitchFamily="34" charset="0"/>
                <a:cs typeface="Arial" panose="020B0604020202020204" pitchFamily="34" charset="0"/>
              </a:rPr>
              <a:t>In contrast to the lack of gender differences among 15-year-old students, several studies do report gender differences among adults, including in countries and economies that participated in the 2012 PISA financial literacy assessment (OECD, 2013).</a:t>
            </a:r>
          </a:p>
          <a:p>
            <a:pPr algn="l"/>
            <a:r>
              <a:rPr lang="en" sz="1000" b="0" i="0" u="none" strike="noStrike" dirty="0">
                <a:solidFill>
                  <a:srgbClr val="333333"/>
                </a:solidFill>
                <a:effectLst/>
                <a:latin typeface="Arial" panose="020B0604020202020204" pitchFamily="34" charset="0"/>
                <a:cs typeface="Arial" panose="020B0604020202020204" pitchFamily="34" charset="0"/>
              </a:rPr>
              <a:t>The fact that gender differences are consistently reported among adults but not among 15-year-old students may be due to the fact that, at least to some extent, gender differences in adulthood are related to the different socio-economic characteristics of men and women. For example, as boys and girls grow up, they may be exposed to different opportunities to learn and improve their financial competencies, such as different access to </a:t>
            </a:r>
            <a:r>
              <a:rPr lang="en" sz="1000" b="0" i="0" u="none" strike="noStrike" dirty="0" err="1">
                <a:solidFill>
                  <a:srgbClr val="333333"/>
                </a:solidFill>
                <a:effectLst/>
                <a:latin typeface="Arial" panose="020B0604020202020204" pitchFamily="34" charset="0"/>
                <a:cs typeface="Arial" panose="020B0604020202020204" pitchFamily="34" charset="0"/>
              </a:rPr>
              <a:t>labour</a:t>
            </a:r>
            <a:r>
              <a:rPr lang="en" sz="1000" b="0" i="0" u="none" strike="noStrike" dirty="0">
                <a:solidFill>
                  <a:srgbClr val="333333"/>
                </a:solidFill>
                <a:effectLst/>
                <a:latin typeface="Arial" panose="020B0604020202020204" pitchFamily="34" charset="0"/>
                <a:cs typeface="Arial" panose="020B0604020202020204" pitchFamily="34" charset="0"/>
              </a:rPr>
              <a:t> and financial markets, and therefore they may develop different levels of financial knowledge and different financial strategies in adulthood over time.</a:t>
            </a:r>
          </a:p>
        </p:txBody>
      </p:sp>
      <p:sp>
        <p:nvSpPr>
          <p:cNvPr id="3" name="Заголовок 2">
            <a:extLst>
              <a:ext uri="{FF2B5EF4-FFF2-40B4-BE49-F238E27FC236}">
                <a16:creationId xmlns:a16="http://schemas.microsoft.com/office/drawing/2014/main" id="{70A3B22A-1A25-E730-83E2-13B0F8104D9C}"/>
              </a:ext>
            </a:extLst>
          </p:cNvPr>
          <p:cNvSpPr>
            <a:spLocks noGrp="1"/>
          </p:cNvSpPr>
          <p:nvPr>
            <p:ph type="ctrTitle"/>
          </p:nvPr>
        </p:nvSpPr>
        <p:spPr>
          <a:xfrm>
            <a:off x="647525" y="762846"/>
            <a:ext cx="8230354" cy="881381"/>
          </a:xfrm>
        </p:spPr>
        <p:txBody>
          <a:bodyPr/>
          <a:lstStyle/>
          <a:p>
            <a:r>
              <a:rPr lang="ru-RU" dirty="0">
                <a:latin typeface="Arial" panose="020B0604020202020204" pitchFamily="34" charset="0"/>
                <a:cs typeface="Arial" panose="020B0604020202020204" pitchFamily="34" charset="0"/>
              </a:rPr>
              <a:t>Финансовая грамотность – результат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не только образования, но и опыта </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A6D8DA63-A69A-893F-4D1F-161FBB4417AD}"/>
              </a:ext>
            </a:extLst>
          </p:cNvPr>
          <p:cNvPicPr>
            <a:picLocks noChangeAspect="1"/>
          </p:cNvPicPr>
          <p:nvPr/>
        </p:nvPicPr>
        <p:blipFill>
          <a:blip r:embed="rId2"/>
          <a:stretch>
            <a:fillRect/>
          </a:stretch>
        </p:blipFill>
        <p:spPr>
          <a:xfrm>
            <a:off x="5040306" y="1305269"/>
            <a:ext cx="6666088" cy="3245619"/>
          </a:xfrm>
          <a:prstGeom prst="rect">
            <a:avLst/>
          </a:prstGeom>
        </p:spPr>
      </p:pic>
      <p:sp>
        <p:nvSpPr>
          <p:cNvPr id="10" name="TextBox 9">
            <a:extLst>
              <a:ext uri="{FF2B5EF4-FFF2-40B4-BE49-F238E27FC236}">
                <a16:creationId xmlns:a16="http://schemas.microsoft.com/office/drawing/2014/main" id="{0E8D7E13-98EE-392B-D610-4691A748E6B5}"/>
              </a:ext>
            </a:extLst>
          </p:cNvPr>
          <p:cNvSpPr txBox="1"/>
          <p:nvPr/>
        </p:nvSpPr>
        <p:spPr>
          <a:xfrm>
            <a:off x="4847303" y="4706345"/>
            <a:ext cx="7344697" cy="2000548"/>
          </a:xfrm>
          <a:prstGeom prst="rect">
            <a:avLst/>
          </a:prstGeom>
          <a:noFill/>
        </p:spPr>
        <p:txBody>
          <a:bodyPr wrap="square">
            <a:spAutoFit/>
          </a:bodyPr>
          <a:lstStyle/>
          <a:p>
            <a:pPr algn="l"/>
            <a:r>
              <a:rPr lang="ru-RU" sz="1000" b="1" i="0" u="none" strike="noStrike" dirty="0">
                <a:solidFill>
                  <a:srgbClr val="282828"/>
                </a:solidFill>
                <a:effectLst/>
                <a:latin typeface="Arial" panose="020B0604020202020204" pitchFamily="34" charset="0"/>
                <a:cs typeface="Arial" panose="020B0604020202020204" pitchFamily="34" charset="0"/>
              </a:rPr>
              <a:t>Уровень финансовой грамотности различается у мужчин и женщин</a:t>
            </a:r>
            <a:r>
              <a:rPr lang="ru-RU" sz="1000" b="0" i="0" u="none" strike="noStrike" dirty="0">
                <a:solidFill>
                  <a:srgbClr val="282828"/>
                </a:solidFill>
                <a:effectLst/>
                <a:latin typeface="Arial" panose="020B0604020202020204" pitchFamily="34" charset="0"/>
                <a:cs typeface="Arial" panose="020B0604020202020204" pitchFamily="34" charset="0"/>
              </a:rPr>
              <a:t>: женщины в целом более финансово грамотны, чем мужчины (значения Индекса финансовой грамотности у женщин – 12,46 балла, у мужчин – 12,27 баллов). Примерно до 40 лет гендерные различия в Индексе почти незаметны, но после 40 лет превосходство женщин становится явно выраженным. Это связано с большей вовлеченностью женщин в финансовую деятельность своих домохозяйств (планирование регулярных расходов, организация финансирования иждивенцев и т.д.). При этом мужчины лучше женщин понимают базовые свойства финансовых продуктов (например, вкладов и займов), инфляции, а также взаимосвязи риска и доходности. С возрастом падение уровня финансовой грамотности у женщин не такое резкое, как у мужчин.</a:t>
            </a:r>
          </a:p>
          <a:p>
            <a:pPr algn="l"/>
            <a:endParaRPr lang="ru-RU" sz="200" b="0" i="0" u="none" strike="noStrike" dirty="0">
              <a:solidFill>
                <a:srgbClr val="282828"/>
              </a:solidFill>
              <a:effectLst/>
              <a:latin typeface="Arial" panose="020B0604020202020204" pitchFamily="34" charset="0"/>
              <a:cs typeface="Arial" panose="020B0604020202020204" pitchFamily="34" charset="0"/>
            </a:endParaRPr>
          </a:p>
          <a:p>
            <a:pPr algn="l"/>
            <a:r>
              <a:rPr lang="ru-RU" sz="1000" b="1" i="0" u="none" strike="noStrike" dirty="0">
                <a:solidFill>
                  <a:srgbClr val="282828"/>
                </a:solidFill>
                <a:effectLst/>
                <a:latin typeface="Arial" panose="020B0604020202020204" pitchFamily="34" charset="0"/>
                <a:cs typeface="Arial" panose="020B0604020202020204" pitchFamily="34" charset="0"/>
              </a:rPr>
              <a:t>Финансовая грамотность определяется вовлеченностью человека в экономическую и хозяйственную деятельность.</a:t>
            </a:r>
            <a:r>
              <a:rPr lang="ru-RU" sz="1000" b="0" i="0" u="none" strike="noStrike" dirty="0">
                <a:solidFill>
                  <a:srgbClr val="282828"/>
                </a:solidFill>
                <a:effectLst/>
                <a:latin typeface="Arial" panose="020B0604020202020204" pitchFamily="34" charset="0"/>
                <a:cs typeface="Arial" panose="020B0604020202020204" pitchFamily="34" charset="0"/>
              </a:rPr>
              <a:t> Уровень финансовой грамотности выше среднего показателя по стране у работающих граждан среднего возраста, при этом такой же высокий показатель имеют работающие пенсионеры. У неработающих пенсионеров уровень ниже среднего по стране (и ниже, чем у работающих пенсионеров). </a:t>
            </a:r>
          </a:p>
          <a:p>
            <a:pPr algn="l"/>
            <a:endParaRPr lang="ru-RU" sz="200" b="0" i="0" u="none" strike="noStrike" dirty="0">
              <a:solidFill>
                <a:srgbClr val="282828"/>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F718C9E-1B0B-64CD-AED8-44E5814C2529}"/>
              </a:ext>
            </a:extLst>
          </p:cNvPr>
          <p:cNvSpPr txBox="1"/>
          <p:nvPr/>
        </p:nvSpPr>
        <p:spPr>
          <a:xfrm>
            <a:off x="5966177" y="6581001"/>
            <a:ext cx="6146800" cy="276999"/>
          </a:xfrm>
          <a:prstGeom prst="rect">
            <a:avLst/>
          </a:prstGeom>
          <a:noFill/>
        </p:spPr>
        <p:txBody>
          <a:bodyPr wrap="square">
            <a:spAutoFit/>
          </a:bodyPr>
          <a:lstStyle/>
          <a:p>
            <a:pPr algn="r"/>
            <a:r>
              <a:rPr lang="ru-RU" sz="1000" dirty="0">
                <a:latin typeface="Arial" panose="020B0604020202020204" pitchFamily="34" charset="0"/>
                <a:cs typeface="Arial" panose="020B0604020202020204" pitchFamily="34" charset="0"/>
                <a:hlinkClick r:id="rId3"/>
              </a:rPr>
              <a:t>https://nafi.ru/analytics/portret-finansovo-gramotnogo-cheloveka/</a:t>
            </a:r>
            <a:r>
              <a:rPr lang="ru-RU" sz="1200"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9015A7F1-4365-2648-E9A2-B6EF97F8A331}"/>
              </a:ext>
            </a:extLst>
          </p:cNvPr>
          <p:cNvSpPr txBox="1"/>
          <p:nvPr/>
        </p:nvSpPr>
        <p:spPr>
          <a:xfrm>
            <a:off x="79023" y="6611779"/>
            <a:ext cx="3258429" cy="246221"/>
          </a:xfrm>
          <a:prstGeom prst="rect">
            <a:avLst/>
          </a:prstGeom>
          <a:noFill/>
        </p:spPr>
        <p:txBody>
          <a:bodyPr wrap="square">
            <a:spAutoFit/>
          </a:bodyPr>
          <a:lstStyle/>
          <a:p>
            <a:r>
              <a:rPr lang="ru-RU" sz="1000" dirty="0">
                <a:latin typeface="Arial" panose="020B0604020202020204" pitchFamily="34" charset="0"/>
                <a:cs typeface="Arial" panose="020B0604020202020204" pitchFamily="34" charset="0"/>
                <a:hlinkClick r:id="rId4"/>
              </a:rPr>
              <a:t>https://www.oecd.org/gender/data/financial-literacy.htm</a:t>
            </a:r>
            <a:r>
              <a:rPr lang="en-US" sz="1000" dirty="0">
                <a:latin typeface="Arial" panose="020B0604020202020204" pitchFamily="34" charset="0"/>
                <a:cs typeface="Arial" panose="020B0604020202020204" pitchFamily="34" charset="0"/>
              </a:rPr>
              <a:t> </a:t>
            </a:r>
            <a:endParaRPr lang="ru-RU" sz="1000" dirty="0">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FD6FFED0-C6D5-4A77-298C-B18211E6773E}"/>
              </a:ext>
            </a:extLst>
          </p:cNvPr>
          <p:cNvPicPr>
            <a:picLocks noChangeAspect="1"/>
          </p:cNvPicPr>
          <p:nvPr/>
        </p:nvPicPr>
        <p:blipFill>
          <a:blip r:embed="rId5"/>
          <a:stretch>
            <a:fillRect/>
          </a:stretch>
        </p:blipFill>
        <p:spPr>
          <a:xfrm>
            <a:off x="600694" y="1305269"/>
            <a:ext cx="3045616" cy="3109270"/>
          </a:xfrm>
          <a:prstGeom prst="rect">
            <a:avLst/>
          </a:prstGeom>
        </p:spPr>
      </p:pic>
      <p:sp>
        <p:nvSpPr>
          <p:cNvPr id="15" name="TextBox 14">
            <a:extLst>
              <a:ext uri="{FF2B5EF4-FFF2-40B4-BE49-F238E27FC236}">
                <a16:creationId xmlns:a16="http://schemas.microsoft.com/office/drawing/2014/main" id="{4064A470-205A-9032-43A9-1466D90FF555}"/>
              </a:ext>
            </a:extLst>
          </p:cNvPr>
          <p:cNvSpPr txBox="1"/>
          <p:nvPr/>
        </p:nvSpPr>
        <p:spPr>
          <a:xfrm>
            <a:off x="0" y="4374947"/>
            <a:ext cx="5073483" cy="338554"/>
          </a:xfrm>
          <a:prstGeom prst="rect">
            <a:avLst/>
          </a:prstGeom>
          <a:noFill/>
        </p:spPr>
        <p:txBody>
          <a:bodyPr wrap="square">
            <a:spAutoFit/>
          </a:bodyPr>
          <a:lstStyle/>
          <a:p>
            <a:pPr algn="l"/>
            <a:r>
              <a:rPr lang="en" sz="800" b="0" i="0" u="none" strike="noStrike" dirty="0">
                <a:solidFill>
                  <a:srgbClr val="333333"/>
                </a:solidFill>
                <a:effectLst/>
                <a:latin typeface="Arial" panose="020B0604020202020204" pitchFamily="34" charset="0"/>
                <a:cs typeface="Arial" panose="020B0604020202020204" pitchFamily="34" charset="0"/>
              </a:rPr>
              <a:t>Countries and economies where gender differences are statistically significant are marked in a darker tone</a:t>
            </a:r>
            <a:br>
              <a:rPr lang="en" sz="800" b="0" i="0" u="none" strike="noStrike" dirty="0">
                <a:solidFill>
                  <a:srgbClr val="333333"/>
                </a:solidFill>
                <a:effectLst/>
                <a:latin typeface="Arial" panose="020B0604020202020204" pitchFamily="34" charset="0"/>
                <a:cs typeface="Arial" panose="020B0604020202020204" pitchFamily="34" charset="0"/>
              </a:rPr>
            </a:br>
            <a:r>
              <a:rPr lang="en" sz="800" b="0" i="0" u="none" strike="noStrike" dirty="0">
                <a:solidFill>
                  <a:srgbClr val="333333"/>
                </a:solidFill>
                <a:effectLst/>
                <a:latin typeface="Arial" panose="020B0604020202020204" pitchFamily="34" charset="0"/>
                <a:cs typeface="Arial" panose="020B0604020202020204" pitchFamily="34" charset="0"/>
              </a:rPr>
              <a:t>Source: </a:t>
            </a:r>
            <a:r>
              <a:rPr lang="en" sz="800" b="0" i="0" u="none" strike="noStrike" dirty="0">
                <a:solidFill>
                  <a:srgbClr val="428BCA"/>
                </a:solidFill>
                <a:effectLst/>
                <a:latin typeface="Arial" panose="020B0604020202020204" pitchFamily="34" charset="0"/>
                <a:cs typeface="Arial" panose="020B0604020202020204" pitchFamily="34" charset="0"/>
                <a:hlinkClick r:id="rId6"/>
              </a:rPr>
              <a:t>OECD, PISA 2012 Database</a:t>
            </a:r>
            <a:r>
              <a:rPr lang="en" sz="800" b="0" i="0" u="none" strike="noStrike" dirty="0">
                <a:solidFill>
                  <a:srgbClr val="333333"/>
                </a:solidFill>
                <a:effectLst/>
                <a:latin typeface="Arial" panose="020B0604020202020204" pitchFamily="34" charset="0"/>
                <a:cs typeface="Arial" panose="020B0604020202020204" pitchFamily="34" charset="0"/>
              </a:rPr>
              <a:t>, Table VI.3.1.</a:t>
            </a:r>
          </a:p>
        </p:txBody>
      </p:sp>
    </p:spTree>
    <p:extLst>
      <p:ext uri="{BB962C8B-B14F-4D97-AF65-F5344CB8AC3E}">
        <p14:creationId xmlns:p14="http://schemas.microsoft.com/office/powerpoint/2010/main" val="2726639199"/>
      </p:ext>
    </p:extLst>
  </p:cSld>
  <p:clrMapOvr>
    <a:masterClrMapping/>
  </p:clrMapOvr>
</p:sld>
</file>

<file path=ppt/theme/theme1.xml><?xml version="1.0" encoding="utf-8"?>
<a:theme xmlns:a="http://schemas.openxmlformats.org/drawingml/2006/main" name="Тема Office 2013 – 2022">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Тема Office 2013 – 2022">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1933</Words>
  <Application>Microsoft Macintosh PowerPoint</Application>
  <PresentationFormat>Широкоэкранный</PresentationFormat>
  <Paragraphs>177</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Calibri Light</vt:lpstr>
      <vt:lpstr>Century Gothic</vt:lpstr>
      <vt:lpstr>Helvetica Neue</vt:lpstr>
      <vt:lpstr>Symbol</vt:lpstr>
      <vt:lpstr>Тема Office 2013 – 2022</vt:lpstr>
      <vt:lpstr>Подготовка преподавателей  по финансовой грамотности: квалификация или опыт?</vt:lpstr>
      <vt:lpstr>Как возникла наша программа </vt:lpstr>
      <vt:lpstr>  Логика обучения на программе </vt:lpstr>
      <vt:lpstr>  Логика обучения на программе </vt:lpstr>
      <vt:lpstr>Что говорят (будущие) учителя* </vt:lpstr>
      <vt:lpstr>Что говорят (будущие) учителя* </vt:lpstr>
      <vt:lpstr>«Хотите ли вы что-то добавить по этому поводу?»</vt:lpstr>
      <vt:lpstr>«Какие дисциплины /практики/... помогли сформировать этот образовательный результат?»</vt:lpstr>
      <vt:lpstr>Финансовая грамотность – результат  не только образования, но и опыта  </vt:lpstr>
      <vt:lpstr>Финансовая грамотность – результат  не только образования, но и опыта  </vt:lpstr>
      <vt:lpstr>Лаврентьева Ольга Николаевна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Лаврентьева Ольга Николаевна</dc:creator>
  <cp:lastModifiedBy>Лаврентьева Ольга Николаевна</cp:lastModifiedBy>
  <cp:revision>11</cp:revision>
  <dcterms:created xsi:type="dcterms:W3CDTF">2023-03-13T11:39:42Z</dcterms:created>
  <dcterms:modified xsi:type="dcterms:W3CDTF">2023-03-13T20:09:34Z</dcterms:modified>
</cp:coreProperties>
</file>