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jpg_large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69" r:id="rId2"/>
    <p:sldId id="353" r:id="rId3"/>
    <p:sldId id="258" r:id="rId4"/>
    <p:sldId id="351" r:id="rId5"/>
    <p:sldId id="354" r:id="rId6"/>
    <p:sldId id="265" r:id="rId7"/>
    <p:sldId id="355" r:id="rId8"/>
    <p:sldId id="269" r:id="rId9"/>
    <p:sldId id="357" r:id="rId10"/>
    <p:sldId id="277" r:id="rId11"/>
    <p:sldId id="358" r:id="rId12"/>
    <p:sldId id="296" r:id="rId13"/>
    <p:sldId id="293" r:id="rId14"/>
    <p:sldId id="299" r:id="rId15"/>
    <p:sldId id="285" r:id="rId16"/>
    <p:sldId id="304" r:id="rId17"/>
    <p:sldId id="361" r:id="rId18"/>
    <p:sldId id="363" r:id="rId19"/>
    <p:sldId id="275" r:id="rId20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A1"/>
    <a:srgbClr val="006791"/>
    <a:srgbClr val="FFFFFF"/>
    <a:srgbClr val="8DB153"/>
    <a:srgbClr val="718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314" autoAdjust="0"/>
    <p:restoredTop sz="74730"/>
  </p:normalViewPr>
  <p:slideViewPr>
    <p:cSldViewPr snapToGrid="0">
      <p:cViewPr varScale="1">
        <p:scale>
          <a:sx n="45" d="100"/>
          <a:sy n="45" d="100"/>
        </p:scale>
        <p:origin x="216" y="8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E1A46EA-9A7D-4D7C-8950-D3CFCC2B91D9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280E4D1-5AA1-4E59-95AF-D36A0ED5A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0BwY98d9t8Tc2RkV3ZlByZGtvSk0/view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tsecurity.com/upload/corporate/ru-ru/analytics/Positive-Research-2019-rus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tsecurity.com/ru-ru/research/analytics/financial-application-vulnerabilities-2018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67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>
                <a:hlinkClick r:id="rId3"/>
              </a:rPr>
              <a:t>https://drive.google.com/file/d/0BwY98d9t8Tc2RkV3ZlByZGtvSk0/view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23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46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782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253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2020 г. распределение практически не изменилось, раньше мы использовали следующий слайд с цифрами, но такая картинка, кажется, интереснее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240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nafi.ru</a:t>
            </a:r>
            <a:r>
              <a:rPr lang="en-US" dirty="0"/>
              <a:t>/analytics/kak-sokhranit-dengi-v-krizis-rossiyane-nazvali-samye-nadezhnye-i-vygodnye-sposoby-vlozheniy/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21211-F3BA-B44B-B6FB-E8EC216ECCC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394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2010 по 2018 год число безналичных карточных транзакций в России выросло в 30 раз. При этом Россия стала мировым лидером по числу защищенных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токенизированных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транзакций</a:t>
            </a:r>
            <a:br>
              <a:rPr lang="ru-RU" dirty="0"/>
            </a:br>
            <a:endParaRPr lang="en-US" dirty="0"/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Вплоть до 2028 года объем выручки на европейском рынке карточных платежей будет расти примерно на 5,9% в год, прогнозирует международная консалтинговая компания </a:t>
            </a:r>
            <a:r>
              <a:rPr lang="e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Boston Consulting Group (BCG).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этом восточноевропейский рынок, согласно поступившему в РБК прогнозу компании, будет расти заметно быстрее западноевропейского — 7,4% против 5% в год. Главным локомотивом восточноевропейского рынка </a:t>
            </a:r>
            <a:r>
              <a:rPr lang="e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BCG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называет Россию.</a:t>
            </a:r>
            <a:br>
              <a:rPr lang="ru-RU" dirty="0"/>
            </a:b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«Россия подпитывает большую часть этого расширения. Сочетание дешевого розничного финансирования, высокой концентрации рынка и крупных инвестиций в технологии способствовало созданию «русского чуда», — говорится в докладе </a:t>
            </a:r>
            <a:r>
              <a:rPr lang="e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BCG.</a:t>
            </a:r>
            <a:br>
              <a:rPr lang="en" dirty="0"/>
            </a:br>
            <a:br>
              <a:rPr lang="en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ее данным, в 2010–2018 годах объем платежей в России рос в среднем на 22,1%, в 2019–2028 годах рост сократится до 11,8%, однако и после этого Россия будет опережать все другие страны, рассмотренные в исследовании (всего 58).</a:t>
            </a:r>
            <a:br>
              <a:rPr lang="ru-RU" dirty="0"/>
            </a:b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Управляющий директор и партнер </a:t>
            </a:r>
            <a:r>
              <a:rPr lang="e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BCG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глава экспертной практики </a:t>
            </a:r>
            <a:r>
              <a:rPr lang="e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России и СНГ Макс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Хаузер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пояснил, что в 2010–2018 годах в России наблюдался «феноменальный» рост числа безналичных карточных транзакций. За эти годы оно выросло почти в 30 раз — с 5,8 до 172 в год на человека.</a:t>
            </a:r>
            <a:br>
              <a:rPr lang="ru-RU" dirty="0"/>
            </a:b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«По этому показателю Россия обогнала все страны Европы, в том числе лидеров, которые за тот же период показали двух- и трехкратный рост. Причины такого успеха заключаются в том, что действия каждого из участников процесса перехода на безналичные операции работали друг для друга как катализаторы, подпитывая и усиливая бурное развитие», — подчеркнул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Хаузер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ru-RU" dirty="0"/>
            </a:b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e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BCG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отмечают, что благодаря «русскому чуду» Россия стала крупнейшим в Европе рынком по объему операций с использованием цифровых кошельков и мировым лидером по числу защищенных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токенизированных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транзакций. При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токенизации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номер карты не хранится ни на мобильном устройстве, ни на серверах производителя смартфонов, ни у торгового предприятия, переводы с карты на карту производятся с использованием уникального для каждой подключенной к платежному сервису карты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токена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комбинации цифр, привязанной к конкретному платежному сервису на определенном устройстве, что значительно повышает безопасность транзакций.</a:t>
            </a:r>
            <a:br>
              <a:rPr lang="ru-RU" dirty="0"/>
            </a:b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«Российские потребители, во многих аспектах жизни свободные от унаследованных традиций, смогли «перепрыгнуть» сразу через несколько этапов (</a:t>
            </a:r>
            <a:r>
              <a:rPr lang="e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leapfrog)», —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говорится в отчете </a:t>
            </a:r>
            <a:r>
              <a:rPr lang="e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BCG.</a:t>
            </a:r>
            <a:br>
              <a:rPr lang="en" dirty="0"/>
            </a:br>
            <a:br>
              <a:rPr lang="en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Эксперты отметили также, что адаптация бесконтактных платежей и платежей с использованием мобильных телефонов (</a:t>
            </a:r>
            <a:r>
              <a:rPr lang="e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Apple Pay, Samsung Pay)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прошла в России более успешно, чем где-либо еще в мире.</a:t>
            </a:r>
            <a:br>
              <a:rPr lang="ru-RU" dirty="0"/>
            </a:b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Подробнее на РБК:</a:t>
            </a:r>
            <a:br>
              <a:rPr lang="ru-RU" dirty="0"/>
            </a:br>
            <a:r>
              <a:rPr lang="e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www.rbc.ru</a:t>
            </a:r>
            <a:r>
              <a:rPr lang="e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/finances/03/10/2019/5d94d4459a79473994997fe0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658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537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35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989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>
                <a:hlinkClick r:id="rId3"/>
              </a:rPr>
              <a:t>https://www.ptsecurity.com/upload/corporate/ru-ru/analytics/Positive-Research-2019-rus.pdf</a:t>
            </a:r>
            <a:endParaRPr lang="ru-RU" dirty="0"/>
          </a:p>
          <a:p>
            <a:endParaRPr lang="ru-RU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" dirty="0">
                <a:hlinkClick r:id="rId4"/>
              </a:rPr>
              <a:t>https://www.ptsecurity.com/ru-ru/research/analytics/financial-application-vulnerabilities-2018/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522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3323E-2F31-421F-A786-C8D148D5D5A6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A2AAE-2D05-436C-A6EA-15E2399DD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448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3B606-E478-4EC2-9199-2BD003E3DA78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5B1FD-E781-4C9E-96D3-C8C4E8FA9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66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5A167-6342-4D50-AD85-EDD2B3B1A16C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F077-89C9-4D47-8D61-887DF5920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85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398C0-997D-424B-9523-529B4C789AC3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9C70-922F-47B0-805F-F186182CA8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481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80076-6569-4F7C-8072-5A28AA2EA819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DA70D-9BBC-4201-B627-27DF2E37F1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98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384D1-7063-4F22-8F8F-06C78437408A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F5725-E847-46E9-B064-6685483945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5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DF257-E3B1-4B9E-A140-7F5105E59CE4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2FB4B-4D4C-4F26-86DE-F4DE378AA8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571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529E2-93AA-467A-BB91-635FF198D1D6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A42DE-70C3-4C29-8F62-755AF815A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59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461B9-D953-4AB8-B5F2-5D6748834855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6B17A-BC09-46EC-AED8-6A855E3449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065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C1A0B-C9CF-4C03-8C79-13EEC607EC7A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E0416-A909-424F-AE68-38D96F1E36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6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CA0A2-FD98-41F3-A354-DC34E57502BF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95E37-80A4-4965-957B-573981D584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0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6520B7-0C7F-448A-B57D-A0A8B5BF1403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BFD5D8-6588-474D-95E2-5EAA4BF21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_large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mmersant.ru/doc/4318169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hyperlink" Target="https://www.ptsecurity.com/ru-ru/about/news/v-kazhdom-vtorom-mobilnom-banke-vozmozhna-krazha-denezhnyh-sredstv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hyperlink" Target="https://www.kommersant.ru/doc/4326630" TargetMode="Externa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s://fingramota.econ.msu.ru/news/News.20200206140430_7934/" TargetMode="Externa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_large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openxmlformats.org/officeDocument/2006/relationships/image" Target="../media/image4.emf"/><Relationship Id="rId4" Type="http://schemas.openxmlformats.org/officeDocument/2006/relationships/image" Target="../media/image21.jp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Видео 3">
            <a:extLst>
              <a:ext uri="{FF2B5EF4-FFF2-40B4-BE49-F238E27FC236}">
                <a16:creationId xmlns:a16="http://schemas.microsoft.com/office/drawing/2014/main" id="{A3317FF7-A1AA-BC47-8E18-DC6E6F559D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-1" b="25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7418E01D-EE9B-0B46-993A-E069AFA89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30" y="2132013"/>
            <a:ext cx="12188930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3000" b="1" dirty="0">
                <a:solidFill>
                  <a:schemeClr val="bg1"/>
                </a:solidFill>
                <a:effectLst>
                  <a:glow rad="101600">
                    <a:srgbClr val="0073A1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Финансовая грамотность 2.0:</a:t>
            </a:r>
          </a:p>
          <a:p>
            <a:pPr algn="ctr" eaLnBrk="1" hangingPunct="1"/>
            <a:r>
              <a:rPr lang="ru-RU" altLang="ru-RU" sz="3000" b="1" dirty="0">
                <a:solidFill>
                  <a:schemeClr val="bg1"/>
                </a:solidFill>
                <a:effectLst>
                  <a:glow rad="101600">
                    <a:srgbClr val="0073A1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Что нужно изменить, а что – сохранить?</a:t>
            </a:r>
          </a:p>
        </p:txBody>
      </p:sp>
      <p:sp>
        <p:nvSpPr>
          <p:cNvPr id="5" name="Прямоугольник 2">
            <a:extLst>
              <a:ext uri="{FF2B5EF4-FFF2-40B4-BE49-F238E27FC236}">
                <a16:creationId xmlns:a16="http://schemas.microsoft.com/office/drawing/2014/main" id="{7880A1D7-94A4-A44B-A24B-40F415AE6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4144591"/>
            <a:ext cx="7248525" cy="10926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Aft>
                <a:spcPts val="600"/>
              </a:spcAft>
            </a:pPr>
            <a:r>
              <a:rPr lang="ru-RU" alt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Трухачев</a:t>
            </a:r>
            <a:r>
              <a:rPr lang="ru-RU" alt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Сергей Анатольевич</a:t>
            </a:r>
          </a:p>
          <a:p>
            <a:pPr algn="r" eaLnBrk="1" hangingPunct="1">
              <a:spcAft>
                <a:spcPts val="600"/>
              </a:spcAft>
            </a:pPr>
            <a:r>
              <a:rPr lang="ru-RU" alt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заместитель декана по развитию</a:t>
            </a:r>
            <a:br>
              <a:rPr lang="en-US" altLang="ru-RU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alt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экономического факультета МГУ имени М. В. Ломоносова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C94866F5-6A9E-BE43-B09F-DF908BE1E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244850"/>
            <a:ext cx="249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78BB9C8-E601-0849-9296-AF182EA15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6293237"/>
            <a:ext cx="374332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Москва </a:t>
            </a:r>
            <a:r>
              <a:rPr lang="en-US" alt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—</a:t>
            </a:r>
            <a:r>
              <a:rPr lang="ru-RU" alt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Ростов-на-Дону</a:t>
            </a:r>
            <a:endParaRPr lang="en-US" alt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eaLnBrk="1" hangingPunct="1"/>
            <a:r>
              <a:rPr lang="ru-RU" alt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 ноября 2020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5D3C809-BDFE-E043-8A39-4790954D1A4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259" y="167891"/>
            <a:ext cx="2134766" cy="12117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9DFFCE-9513-A348-8995-92049EEA3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87" y="195216"/>
            <a:ext cx="4408578" cy="11046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68376E-C9EE-8A49-9C6B-86804578FB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99768" y="198725"/>
            <a:ext cx="1491227" cy="11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8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Изображение выглядит как клавиатура, компьютер, электроник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4EC4A46-E05F-BB4F-9138-05776A17F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674">
            <a:off x="7963900" y="4227507"/>
            <a:ext cx="4391233" cy="2927489"/>
          </a:xfrm>
          <a:prstGeom prst="rect">
            <a:avLst/>
          </a:prstGeom>
          <a:effectLst>
            <a:softEdge rad="838200"/>
          </a:effectLst>
        </p:spPr>
      </p:pic>
      <p:pic>
        <p:nvPicPr>
          <p:cNvPr id="15" name="Рисунок 1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A2107F6-0C61-FA4C-9625-53821972C8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r="-5973" b="-229"/>
          <a:stretch/>
        </p:blipFill>
        <p:spPr>
          <a:xfrm>
            <a:off x="2221992" y="1666994"/>
            <a:ext cx="9393745" cy="4739962"/>
          </a:xfrm>
          <a:prstGeom prst="ellipse">
            <a:avLst/>
          </a:prstGeom>
          <a:effectLst>
            <a:softEdge rad="431800"/>
          </a:effec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CE8767-5570-4D8F-9C8C-4BCDEA73DA68}" type="slidenum">
              <a:rPr lang="ru-RU" smtClean="0">
                <a:latin typeface="Century Gothic" panose="020B0502020202020204" pitchFamily="34" charset="0"/>
              </a:rPr>
              <a:pPr>
                <a:defRPr/>
              </a:pPr>
              <a:t>10</a:t>
            </a:fld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id="{6F2E248D-0014-0A47-B7E3-AFE3A6016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0" y="882771"/>
            <a:ext cx="113109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400"/>
              </a:spcAft>
            </a:pPr>
            <a:r>
              <a:rPr lang="ru-RU" altLang="ru-RU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«Русское чудо» (3)</a:t>
            </a:r>
            <a:br>
              <a:rPr lang="en-US" altLang="ru-RU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2400" dirty="0">
                <a:latin typeface="Century Gothic" panose="020B0502020202020204" pitchFamily="34" charset="0"/>
              </a:rPr>
              <a:t>Экосистемы банков, технологичные </a:t>
            </a:r>
            <a:r>
              <a:rPr lang="ru-RU" sz="2400" dirty="0">
                <a:latin typeface="Century Gothic" panose="020B0502020202020204" pitchFamily="34" charset="0"/>
              </a:rPr>
              <a:t>небанковские микро-</a:t>
            </a:r>
            <a:br>
              <a:rPr lang="ru-RU" sz="2400" dirty="0">
                <a:latin typeface="Century Gothic" panose="020B0502020202020204" pitchFamily="34" charset="0"/>
              </a:rPr>
            </a:br>
            <a:r>
              <a:rPr lang="ru-RU" sz="2400" dirty="0">
                <a:latin typeface="Century Gothic" panose="020B0502020202020204" pitchFamily="34" charset="0"/>
              </a:rPr>
              <a:t>финансовые организации, онлайн страхование</a:t>
            </a:r>
            <a:endParaRPr lang="ru-RU" altLang="ru-RU" sz="2400" dirty="0">
              <a:latin typeface="Century Gothic" panose="020B0502020202020204" pitchFamily="34" charset="0"/>
            </a:endParaRPr>
          </a:p>
        </p:txBody>
      </p:sp>
      <p:pic>
        <p:nvPicPr>
          <p:cNvPr id="20" name="Рисунок 19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C0190BA-7140-6D49-B04D-0257FCA288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r="30417"/>
          <a:stretch/>
        </p:blipFill>
        <p:spPr>
          <a:xfrm>
            <a:off x="-579684" y="1779728"/>
            <a:ext cx="4016624" cy="5495719"/>
          </a:xfrm>
          <a:prstGeom prst="rect">
            <a:avLst/>
          </a:prstGeom>
          <a:effectLst>
            <a:softEdge rad="622300"/>
          </a:effectLst>
        </p:spPr>
      </p:pic>
      <p:sp>
        <p:nvSpPr>
          <p:cNvPr id="8" name="Прямоугольник 15">
            <a:extLst>
              <a:ext uri="{FF2B5EF4-FFF2-40B4-BE49-F238E27FC236}">
                <a16:creationId xmlns:a16="http://schemas.microsoft.com/office/drawing/2014/main" id="{935DA8BF-E585-C94E-A250-43F748C73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0" y="0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Очевидные российские особенности</a:t>
            </a:r>
            <a:b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должны определять целевые навыки</a:t>
            </a:r>
            <a: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 (</a:t>
            </a: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3.3</a:t>
            </a:r>
            <a: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)</a:t>
            </a: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99670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5">
            <a:extLst>
              <a:ext uri="{FF2B5EF4-FFF2-40B4-BE49-F238E27FC236}">
                <a16:creationId xmlns:a16="http://schemas.microsoft.com/office/drawing/2014/main" id="{53B83380-7CD1-2A4C-99E2-266F794DB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0" y="0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Очевидные российские особенности</a:t>
            </a:r>
            <a:b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должны определять целевые навыки</a:t>
            </a:r>
            <a: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 (</a:t>
            </a: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3.4</a:t>
            </a:r>
            <a: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)</a:t>
            </a: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CE8767-5570-4D8F-9C8C-4BCDEA73DA68}" type="slidenum">
              <a:rPr lang="ru-RU" smtClean="0">
                <a:latin typeface="Century Gothic" panose="020B0502020202020204" pitchFamily="34" charset="0"/>
              </a:rPr>
              <a:pPr>
                <a:defRPr/>
              </a:pPr>
              <a:t>11</a:t>
            </a:fld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id="{6F2E248D-0014-0A47-B7E3-AFE3A6016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86" y="915822"/>
            <a:ext cx="113109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400"/>
              </a:spcAft>
            </a:pPr>
            <a:r>
              <a:rPr lang="ru-RU" altLang="ru-RU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«Русское чудо» (4)</a:t>
            </a:r>
            <a:br>
              <a:rPr lang="en-US" altLang="ru-RU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2400" dirty="0">
                <a:latin typeface="Century Gothic" panose="020B0502020202020204" pitchFamily="34" charset="0"/>
              </a:rPr>
              <a:t>«Цифровой» потребитель финансовых услуг</a:t>
            </a: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A2521CC-5795-4B42-8611-677237662F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23235" r="6994" b="3927"/>
          <a:stretch/>
        </p:blipFill>
        <p:spPr>
          <a:xfrm>
            <a:off x="0" y="1797282"/>
            <a:ext cx="10111528" cy="4996583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104C21-CF55-BA4F-97EB-DA6D2C356CBD}"/>
              </a:ext>
            </a:extLst>
          </p:cNvPr>
          <p:cNvSpPr/>
          <p:nvPr/>
        </p:nvSpPr>
        <p:spPr>
          <a:xfrm>
            <a:off x="0" y="6672262"/>
            <a:ext cx="38074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3A1"/>
                </a:solidFill>
                <a:latin typeface="Century Gothic" panose="020B0502020202020204" pitchFamily="34" charset="0"/>
              </a:rPr>
              <a:t>Источник: НАФИ опрос населения,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DE934B-4939-6041-8F4B-307678335405}"/>
              </a:ext>
            </a:extLst>
          </p:cNvPr>
          <p:cNvSpPr txBox="1"/>
          <p:nvPr/>
        </p:nvSpPr>
        <p:spPr>
          <a:xfrm>
            <a:off x="9437688" y="2896221"/>
            <a:ext cx="2694570" cy="2800767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Но так не везде</a:t>
            </a:r>
            <a:r>
              <a:rPr lang="en-US" sz="22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!</a:t>
            </a:r>
            <a:endParaRPr lang="ru-RU" sz="2200" b="1" dirty="0">
              <a:solidFill>
                <a:srgbClr val="0073A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2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Необходима подготовка</a:t>
            </a:r>
            <a:r>
              <a:rPr lang="en-US" sz="22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 </a:t>
            </a:r>
            <a:r>
              <a:rPr lang="ru-RU" sz="22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к пониманию о технологической отсталости остального мира </a:t>
            </a:r>
          </a:p>
        </p:txBody>
      </p:sp>
    </p:spTree>
    <p:extLst>
      <p:ext uri="{BB962C8B-B14F-4D97-AF65-F5344CB8AC3E}">
        <p14:creationId xmlns:p14="http://schemas.microsoft.com/office/powerpoint/2010/main" val="481791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561" y="915299"/>
            <a:ext cx="7640049" cy="168533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Century Gothic" panose="020B0502020202020204" pitchFamily="34" charset="0"/>
                <a:ea typeface="Gotham Pro" charset="0"/>
                <a:cs typeface="Gotham Pro" charset="0"/>
              </a:rPr>
              <a:t>Миром правят алгоритмы.</a:t>
            </a:r>
            <a:br>
              <a:rPr lang="en-US" sz="3600" b="1" dirty="0">
                <a:latin typeface="Century Gothic" panose="020B0502020202020204" pitchFamily="34" charset="0"/>
                <a:ea typeface="Gotham Pro" charset="0"/>
                <a:cs typeface="Gotham Pro" charset="0"/>
              </a:rPr>
            </a:br>
            <a:r>
              <a:rPr lang="ru-RU" sz="3600" b="1" dirty="0">
                <a:latin typeface="Century Gothic" panose="020B0502020202020204" pitchFamily="34" charset="0"/>
                <a:ea typeface="Gotham Pro" charset="0"/>
                <a:cs typeface="Gotham Pro" charset="0"/>
              </a:rPr>
              <a:t>Но от этого неуютно…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561" y="2348268"/>
            <a:ext cx="6409746" cy="4481714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437688" y="6320526"/>
            <a:ext cx="2755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  <a:hlinkClick r:id="rId3"/>
              </a:rPr>
              <a:t>www.kommersant.ru/doc/4318169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8" name="Picture 2" descr="https://www.hse.ru/data/2014/12/29/1103829839/20141219_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27" y="-42225"/>
            <a:ext cx="5270644" cy="3513762"/>
          </a:xfrm>
          <a:prstGeom prst="rect">
            <a:avLst/>
          </a:prstGeom>
          <a:noFill/>
          <a:effectLst>
            <a:softEdge rad="406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002828" y="3381575"/>
            <a:ext cx="5270643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0" i="1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Алгоритмы управляют нашей жизнью, начиная с того, что некая система решает, примут вашего ребенка в данный конкретный детский сад или нет, и заканчивая тем, что уже сейчас в США программой решается, например, вопрос о досрочном освобождении</a:t>
            </a:r>
            <a:r>
              <a:rPr lang="ru-RU" sz="19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</a:t>
            </a:r>
            <a:endParaRPr lang="ru-RU" sz="1900" dirty="0">
              <a:latin typeface="Century Gothic" panose="020B0502020202020204" pitchFamily="34" charset="0"/>
            </a:endParaRPr>
          </a:p>
        </p:txBody>
      </p:sp>
      <p:sp>
        <p:nvSpPr>
          <p:cNvPr id="11" name="Номер слайда 9">
            <a:extLst>
              <a:ext uri="{FF2B5EF4-FFF2-40B4-BE49-F238E27FC236}">
                <a16:creationId xmlns:a16="http://schemas.microsoft.com/office/drawing/2014/main" id="{A6E7A56E-2AFB-5043-A2D5-38DF107B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688" y="6550660"/>
            <a:ext cx="2743200" cy="365125"/>
          </a:xfrm>
        </p:spPr>
        <p:txBody>
          <a:bodyPr/>
          <a:lstStyle/>
          <a:p>
            <a:pPr>
              <a:defRPr/>
            </a:pPr>
            <a:fld id="{BBCE8767-5570-4D8F-9C8C-4BCDEA73DA68}" type="slidenum">
              <a:rPr lang="ru-RU" smtClean="0">
                <a:latin typeface="Century Gothic" panose="020B0502020202020204" pitchFamily="34" charset="0"/>
              </a:rPr>
              <a:pPr>
                <a:defRPr/>
              </a:pPr>
              <a:t>12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D070F7-2F07-EB42-BB82-A401D0B524B3}"/>
              </a:ext>
            </a:extLst>
          </p:cNvPr>
          <p:cNvSpPr txBox="1"/>
          <p:nvPr/>
        </p:nvSpPr>
        <p:spPr>
          <a:xfrm>
            <a:off x="6921357" y="5516074"/>
            <a:ext cx="5270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>
                <a:latin typeface="Century Gothic" panose="020B0502020202020204" pitchFamily="34" charset="0"/>
              </a:rPr>
              <a:t>Обладатель премии </a:t>
            </a:r>
            <a:r>
              <a:rPr lang="ru-RU" sz="1600" i="1" dirty="0" err="1">
                <a:latin typeface="Century Gothic" panose="020B0502020202020204" pitchFamily="34" charset="0"/>
              </a:rPr>
              <a:t>Филдса</a:t>
            </a:r>
            <a:r>
              <a:rPr lang="ru-RU" sz="1600" i="1" dirty="0">
                <a:latin typeface="Century Gothic" panose="020B0502020202020204" pitchFamily="34" charset="0"/>
              </a:rPr>
              <a:t>,</a:t>
            </a:r>
            <a:br>
              <a:rPr lang="en-US" sz="1600" i="1" dirty="0">
                <a:latin typeface="Century Gothic" panose="020B0502020202020204" pitchFamily="34" charset="0"/>
              </a:rPr>
            </a:br>
            <a:r>
              <a:rPr lang="ru-RU" sz="1600" i="1" dirty="0">
                <a:latin typeface="Century Gothic" panose="020B0502020202020204" pitchFamily="34" charset="0"/>
              </a:rPr>
              <a:t>член Национальной академии наук США,</a:t>
            </a:r>
            <a:br>
              <a:rPr lang="ru-RU" sz="1600" i="1" dirty="0">
                <a:latin typeface="Century Gothic" panose="020B0502020202020204" pitchFamily="34" charset="0"/>
              </a:rPr>
            </a:br>
            <a:r>
              <a:rPr lang="ru-RU" sz="1600" i="1" dirty="0">
                <a:latin typeface="Century Gothic" panose="020B0502020202020204" pitchFamily="34" charset="0"/>
              </a:rPr>
              <a:t>профессор </a:t>
            </a:r>
            <a:r>
              <a:rPr lang="ru-RU" sz="1600" i="1" dirty="0" err="1">
                <a:latin typeface="Century Gothic" panose="020B0502020202020204" pitchFamily="34" charset="0"/>
              </a:rPr>
              <a:t>Сколтеха</a:t>
            </a:r>
            <a:r>
              <a:rPr lang="ru-RU" sz="1600" i="1" dirty="0">
                <a:latin typeface="Century Gothic" panose="020B0502020202020204" pitchFamily="34" charset="0"/>
              </a:rPr>
              <a:t> Андрей Окуньков</a:t>
            </a:r>
          </a:p>
        </p:txBody>
      </p:sp>
      <p:sp>
        <p:nvSpPr>
          <p:cNvPr id="13" name="Прямоугольник 15">
            <a:extLst>
              <a:ext uri="{FF2B5EF4-FFF2-40B4-BE49-F238E27FC236}">
                <a16:creationId xmlns:a16="http://schemas.microsoft.com/office/drawing/2014/main" id="{0D3C4E0E-3A00-124F-A756-B800A6B32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" y="28018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Вызовы пандемической реальности</a:t>
            </a:r>
            <a: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 (2)</a:t>
            </a:r>
            <a:endParaRPr lang="ru-RU" sz="2800" b="1" dirty="0">
              <a:solidFill>
                <a:srgbClr val="0073A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0177A-4855-204C-8A87-82E896747F15}"/>
              </a:ext>
            </a:extLst>
          </p:cNvPr>
          <p:cNvSpPr txBox="1"/>
          <p:nvPr/>
        </p:nvSpPr>
        <p:spPr>
          <a:xfrm>
            <a:off x="66469" y="551238"/>
            <a:ext cx="7343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rgbClr val="0073A1"/>
                </a:solidFill>
                <a:latin typeface="Century Gothic" panose="020B0502020202020204" pitchFamily="34" charset="0"/>
              </a:rPr>
              <a:t>Цифровизация</a:t>
            </a:r>
            <a:r>
              <a:rPr lang="ru-RU" sz="2000" dirty="0">
                <a:solidFill>
                  <a:srgbClr val="0073A1"/>
                </a:solidFill>
                <a:latin typeface="Century Gothic" panose="020B0502020202020204" pitchFamily="34" charset="0"/>
              </a:rPr>
              <a:t> ведет к подмене законов алгоритмами</a:t>
            </a:r>
          </a:p>
        </p:txBody>
      </p:sp>
    </p:spTree>
    <p:extLst>
      <p:ext uri="{BB962C8B-B14F-4D97-AF65-F5344CB8AC3E}">
        <p14:creationId xmlns:p14="http://schemas.microsoft.com/office/powerpoint/2010/main" val="1144341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CE8767-5570-4D8F-9C8C-4BCDEA73DA68}" type="slidenum">
              <a:rPr lang="ru-RU" smtClean="0">
                <a:latin typeface="Century Gothic" panose="020B0502020202020204" pitchFamily="34" charset="0"/>
              </a:rPr>
              <a:pPr>
                <a:defRPr/>
              </a:pPr>
              <a:t>13</a:t>
            </a:fld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080745"/>
          </a:xfrm>
          <a:prstGeom prst="rect">
            <a:avLst/>
          </a:prstGeom>
        </p:spPr>
      </p:pic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id="{6F2E248D-0014-0A47-B7E3-AFE3A6016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" y="28337"/>
            <a:ext cx="113109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400"/>
              </a:spcAft>
            </a:pPr>
            <a:r>
              <a:rPr lang="ru-RU" altLang="ru-RU" sz="24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Специфические риски </a:t>
            </a:r>
            <a:r>
              <a:rPr lang="ru-RU" altLang="ru-RU" sz="2400" b="1" dirty="0" err="1">
                <a:solidFill>
                  <a:srgbClr val="0073A1"/>
                </a:solidFill>
                <a:latin typeface="Century Gothic" panose="020B0502020202020204" pitchFamily="34" charset="0"/>
              </a:rPr>
              <a:t>цифровизации</a:t>
            </a:r>
            <a:r>
              <a:rPr lang="ru-RU" altLang="ru-RU" sz="24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 </a:t>
            </a:r>
            <a:br>
              <a:rPr lang="ru-RU" altLang="ru-RU" sz="2400" b="1" dirty="0">
                <a:solidFill>
                  <a:srgbClr val="0073A1"/>
                </a:solidFill>
                <a:latin typeface="Century Gothic" panose="020B0502020202020204" pitchFamily="34" charset="0"/>
              </a:rPr>
            </a:br>
            <a:r>
              <a:rPr lang="ru-RU" altLang="ru-RU" sz="2400" dirty="0">
                <a:solidFill>
                  <a:srgbClr val="0073A1"/>
                </a:solidFill>
                <a:latin typeface="Century Gothic" panose="020B0502020202020204" pitchFamily="34" charset="0"/>
              </a:rPr>
              <a:t>Уязвимость систем к хакерским атакам/взломам/утечкам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FA4733-5E77-8E4C-81D1-A86BD224B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498" t="1244" r="1" b="2079"/>
          <a:stretch/>
        </p:blipFill>
        <p:spPr>
          <a:xfrm>
            <a:off x="-657013" y="869394"/>
            <a:ext cx="10410613" cy="575388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731157-95D8-6D4F-9E76-C187FDF9E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7688" y="2031934"/>
            <a:ext cx="2925596" cy="3518263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765509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49EAF9-0746-5E4E-B0BF-89D40DE04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953" y="1620201"/>
            <a:ext cx="2291397" cy="2118679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11B92F-8672-7F4C-B268-E1D30B262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1" y="5191552"/>
            <a:ext cx="7413103" cy="157324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968600" y="6119336"/>
            <a:ext cx="36102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  <a:hlinkClick r:id="rId4"/>
              </a:rPr>
              <a:t>www.kommersant.ru/doc/4326630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7" y="0"/>
            <a:ext cx="6261010" cy="3576320"/>
          </a:xfrm>
          <a:prstGeom prst="rect">
            <a:avLst/>
          </a:prstGeom>
        </p:spPr>
      </p:pic>
      <p:sp>
        <p:nvSpPr>
          <p:cNvPr id="4" name="AutoShape 2" descr="ositive Technologies"/>
          <p:cNvSpPr>
            <a:spLocks noChangeAspect="1" noChangeArrowheads="1"/>
          </p:cNvSpPr>
          <p:nvPr/>
        </p:nvSpPr>
        <p:spPr bwMode="auto">
          <a:xfrm>
            <a:off x="-1" y="0"/>
            <a:ext cx="383059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Century Gothic" panose="020B0502020202020204" pitchFamily="34" charset="0"/>
            </a:endParaRPr>
          </a:p>
        </p:txBody>
      </p:sp>
      <p:sp>
        <p:nvSpPr>
          <p:cNvPr id="5" name="AutoShape 4" descr="ositive Technologies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600"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0900" y="0"/>
            <a:ext cx="3721100" cy="889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" y="6488668"/>
            <a:ext cx="11862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  <a:hlinkClick r:id="rId7"/>
              </a:rPr>
              <a:t>www.ptsecurity.com/ru-ru/about/news/v-kazhdom-vtorom-mobilnom-banke-vozmozhna-krazha-denezhnyh-sredstv/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D89ED3-C6D4-7E4A-BA0E-649321E154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3450" y="1003300"/>
            <a:ext cx="7454900" cy="71120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932845-4C2D-4B4E-8760-6C98B657EB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6022" y="3408758"/>
            <a:ext cx="6686499" cy="2503209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FC5BE0-DEE9-E64C-9919-1EAFDF14D1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07" y="3335665"/>
            <a:ext cx="2298028" cy="2341801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13" name="Номер слайда 9">
            <a:extLst>
              <a:ext uri="{FF2B5EF4-FFF2-40B4-BE49-F238E27FC236}">
                <a16:creationId xmlns:a16="http://schemas.microsoft.com/office/drawing/2014/main" id="{4C7012E7-E539-F148-B631-A50C04E4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CE8767-5570-4D8F-9C8C-4BCDEA73DA68}" type="slidenum">
              <a:rPr lang="ru-RU" smtClean="0">
                <a:latin typeface="Century Gothic" panose="020B0502020202020204" pitchFamily="34" charset="0"/>
              </a:rPr>
              <a:pPr>
                <a:defRPr/>
              </a:pPr>
              <a:t>14</a:t>
            </a:fld>
            <a:endParaRPr lang="ru-RU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65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CE8767-5570-4D8F-9C8C-4BCDEA73DA68}" type="slidenum">
              <a:rPr lang="ru-RU" smtClean="0">
                <a:latin typeface="Century Gothic" panose="020B0502020202020204" pitchFamily="34" charset="0"/>
              </a:rPr>
              <a:pPr>
                <a:defRPr/>
              </a:pPr>
              <a:t>15</a:t>
            </a:fld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sp>
        <p:nvSpPr>
          <p:cNvPr id="11" name="AutoShape 8" descr="Картинки по запросу россия">
            <a:extLst>
              <a:ext uri="{FF2B5EF4-FFF2-40B4-BE49-F238E27FC236}">
                <a16:creationId xmlns:a16="http://schemas.microsoft.com/office/drawing/2014/main" id="{A1F290FC-BB60-684A-AF7F-EBFA0F4A7A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5142" y="1249966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" name="AutoShape 10" descr="Картинки по запросу россия">
            <a:extLst>
              <a:ext uri="{FF2B5EF4-FFF2-40B4-BE49-F238E27FC236}">
                <a16:creationId xmlns:a16="http://schemas.microsoft.com/office/drawing/2014/main" id="{D7251786-1E04-9F42-806F-88705098CB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7542" y="1364266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" name="AutoShape 8" descr="Картинки по запросу россия">
            <a:extLst>
              <a:ext uri="{FF2B5EF4-FFF2-40B4-BE49-F238E27FC236}">
                <a16:creationId xmlns:a16="http://schemas.microsoft.com/office/drawing/2014/main" id="{4BAFEA23-1754-324C-8620-989A38D3B7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02320" y="1276571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" name="AutoShape 10" descr="Картинки по запросу россия">
            <a:extLst>
              <a:ext uri="{FF2B5EF4-FFF2-40B4-BE49-F238E27FC236}">
                <a16:creationId xmlns:a16="http://schemas.microsoft.com/office/drawing/2014/main" id="{480FE2B7-7978-1E4B-A23C-0B097D9B0E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4720" y="1390871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" name="Прямоугольник 1">
            <a:extLst>
              <a:ext uri="{FF2B5EF4-FFF2-40B4-BE49-F238E27FC236}">
                <a16:creationId xmlns:a16="http://schemas.microsoft.com/office/drawing/2014/main" id="{26BE9704-5C82-234E-BEF6-128C40AC6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19" y="131819"/>
            <a:ext cx="11310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Кто отвечает за заражение компьютера вирусом?</a:t>
            </a:r>
          </a:p>
        </p:txBody>
      </p:sp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30E978B-4BDA-114B-8337-E8DCE2A96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05" y="1109916"/>
            <a:ext cx="5895297" cy="4466134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29E006-0ECD-0B4F-89A5-16CD620713F3}"/>
              </a:ext>
            </a:extLst>
          </p:cNvPr>
          <p:cNvSpPr txBox="1"/>
          <p:nvPr/>
        </p:nvSpPr>
        <p:spPr>
          <a:xfrm>
            <a:off x="440531" y="5617376"/>
            <a:ext cx="11310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Банк </a:t>
            </a:r>
            <a:r>
              <a:rPr lang="ru-RU" sz="2400" b="1" dirty="0">
                <a:latin typeface="Century Gothic" panose="020B0502020202020204" pitchFamily="34" charset="0"/>
              </a:rPr>
              <a:t>не предлагает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ru-RU" sz="2400" dirty="0">
                <a:latin typeface="Century Gothic" panose="020B0502020202020204" pitchFamily="34" charset="0"/>
              </a:rPr>
              <a:t>потребителю дополнительных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</a:rPr>
              <a:t>средств управления рисками</a:t>
            </a:r>
            <a:r>
              <a:rPr lang="ru-RU" sz="2400" dirty="0">
                <a:latin typeface="Century Gothic" panose="020B0502020202020204" pitchFamily="34" charset="0"/>
              </a:rPr>
              <a:t>,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ru-RU" sz="2400" dirty="0">
                <a:latin typeface="Century Gothic" panose="020B0502020202020204" pitchFamily="34" charset="0"/>
              </a:rPr>
              <a:t>связанными с обеспечением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ru-RU" sz="2400" dirty="0">
                <a:latin typeface="Century Gothic" panose="020B0502020202020204" pitchFamily="34" charset="0"/>
              </a:rPr>
              <a:t>безопасности интернет-банка</a:t>
            </a:r>
          </a:p>
        </p:txBody>
      </p:sp>
      <p:pic>
        <p:nvPicPr>
          <p:cNvPr id="8" name="Рисунок 7" descr="Изображение выглядит как электроника, цепь&#10;&#10;Автоматически созданное описание">
            <a:extLst>
              <a:ext uri="{FF2B5EF4-FFF2-40B4-BE49-F238E27FC236}">
                <a16:creationId xmlns:a16="http://schemas.microsoft.com/office/drawing/2014/main" id="{E82C6550-D01D-BD44-8A34-DF79F1522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8" y="896534"/>
            <a:ext cx="5954844" cy="4466133"/>
          </a:xfrm>
          <a:prstGeom prst="rect">
            <a:avLst/>
          </a:prstGeom>
          <a:effectLst>
            <a:softEdge rad="596900"/>
          </a:effectLst>
        </p:spPr>
      </p:pic>
    </p:spTree>
    <p:extLst>
      <p:ext uri="{BB962C8B-B14F-4D97-AF65-F5344CB8AC3E}">
        <p14:creationId xmlns:p14="http://schemas.microsoft.com/office/powerpoint/2010/main" val="114928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2978A3-328B-A249-ACCA-4B8962932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15"/>
          <a:stretch/>
        </p:blipFill>
        <p:spPr>
          <a:xfrm>
            <a:off x="69735" y="652838"/>
            <a:ext cx="11695545" cy="597491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3E5BDD-0FEC-3F4A-A77F-F01298290F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3" t="-9754" b="1"/>
          <a:stretch/>
        </p:blipFill>
        <p:spPr>
          <a:xfrm>
            <a:off x="8351520" y="5466080"/>
            <a:ext cx="3840480" cy="1391919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F70F0F-17B4-D74F-8812-1F0CD441F6B1}"/>
              </a:ext>
            </a:extLst>
          </p:cNvPr>
          <p:cNvSpPr/>
          <p:nvPr/>
        </p:nvSpPr>
        <p:spPr>
          <a:xfrm>
            <a:off x="2587336" y="6444875"/>
            <a:ext cx="63331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hlinkClick r:id="rId5"/>
              </a:rPr>
              <a:t>fingramota.econ.msu.ru/news/News.20200206140430_7934/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249A8F-D6F6-F54E-BE32-DD7F93268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35" y="6416171"/>
            <a:ext cx="2558242" cy="405826"/>
          </a:xfrm>
          <a:prstGeom prst="rect">
            <a:avLst/>
          </a:prstGeom>
        </p:spPr>
      </p:pic>
      <p:sp>
        <p:nvSpPr>
          <p:cNvPr id="6" name="Прямоугольник 15">
            <a:extLst>
              <a:ext uri="{FF2B5EF4-FFF2-40B4-BE49-F238E27FC236}">
                <a16:creationId xmlns:a16="http://schemas.microsoft.com/office/drawing/2014/main" id="{C4C6AC1A-EE64-6B44-9364-193A0F3F1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" y="28018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Вызовы пандемической реальности</a:t>
            </a:r>
            <a: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 (2)</a:t>
            </a:r>
            <a:endParaRPr lang="ru-RU" sz="2800" b="1" dirty="0">
              <a:solidFill>
                <a:srgbClr val="0073A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184CE85F-5CBE-7447-9604-7C7A6E62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688" y="6550660"/>
            <a:ext cx="2743200" cy="365125"/>
          </a:xfrm>
        </p:spPr>
        <p:txBody>
          <a:bodyPr/>
          <a:lstStyle/>
          <a:p>
            <a:pPr>
              <a:defRPr/>
            </a:pPr>
            <a:fld id="{BBCE8767-5570-4D8F-9C8C-4BCDEA73DA68}" type="slidenum">
              <a:rPr lang="ru-RU" smtClean="0">
                <a:latin typeface="Century Gothic" panose="020B0502020202020204" pitchFamily="34" charset="0"/>
              </a:rPr>
              <a:pPr>
                <a:defRPr/>
              </a:pPr>
              <a:t>16</a:t>
            </a:fld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EA352E-C3BE-DA4D-BAD7-587B8312A1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3332" y="-47800"/>
            <a:ext cx="3507556" cy="87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62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45" y="320405"/>
            <a:ext cx="9112679" cy="168533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Century Gothic" panose="020B0502020202020204" pitchFamily="34" charset="0"/>
                <a:ea typeface="Gotham Pro" charset="0"/>
                <a:cs typeface="Gotham Pro" charset="0"/>
              </a:rPr>
              <a:t>Дистанционное образование разрушает университетскую среду</a:t>
            </a:r>
          </a:p>
        </p:txBody>
      </p:sp>
      <p:sp>
        <p:nvSpPr>
          <p:cNvPr id="11" name="Номер слайда 9">
            <a:extLst>
              <a:ext uri="{FF2B5EF4-FFF2-40B4-BE49-F238E27FC236}">
                <a16:creationId xmlns:a16="http://schemas.microsoft.com/office/drawing/2014/main" id="{A6E7A56E-2AFB-5043-A2D5-38DF107B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688" y="6550660"/>
            <a:ext cx="2743200" cy="365125"/>
          </a:xfrm>
        </p:spPr>
        <p:txBody>
          <a:bodyPr/>
          <a:lstStyle/>
          <a:p>
            <a:pPr>
              <a:defRPr/>
            </a:pPr>
            <a:fld id="{BBCE8767-5570-4D8F-9C8C-4BCDEA73DA68}" type="slidenum">
              <a:rPr lang="ru-RU" smtClean="0">
                <a:latin typeface="Century Gothic" panose="020B0502020202020204" pitchFamily="34" charset="0"/>
              </a:rPr>
              <a:pPr>
                <a:defRPr/>
              </a:pPr>
              <a:t>17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5">
            <a:extLst>
              <a:ext uri="{FF2B5EF4-FFF2-40B4-BE49-F238E27FC236}">
                <a16:creationId xmlns:a16="http://schemas.microsoft.com/office/drawing/2014/main" id="{0D3C4E0E-3A00-124F-A756-B800A6B32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" y="28018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32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Вызовы пандемической реальности</a:t>
            </a:r>
            <a:r>
              <a:rPr lang="en-US" sz="32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 (3)</a:t>
            </a:r>
            <a:endParaRPr lang="ru-RU" sz="3200" b="1" dirty="0">
              <a:solidFill>
                <a:srgbClr val="0073A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EAAFA8-B0DE-8840-BAEF-F7409AFA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30" y="0"/>
            <a:ext cx="2023770" cy="11487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здание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4B09132A-F594-5B4C-B2B6-B64B53884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0" y="1807660"/>
            <a:ext cx="7956232" cy="4429798"/>
          </a:xfrm>
          <a:prstGeom prst="rect">
            <a:avLst/>
          </a:prstGeom>
          <a:effectLst>
            <a:softEdge rad="444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3AF4FB-8BF9-6B41-BAAE-E099B2A68C63}"/>
              </a:ext>
            </a:extLst>
          </p:cNvPr>
          <p:cNvSpPr txBox="1"/>
          <p:nvPr/>
        </p:nvSpPr>
        <p:spPr>
          <a:xfrm>
            <a:off x="467360" y="2397948"/>
            <a:ext cx="4043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Нужно искать новые методики для нового времени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97CD9-24A1-DC4B-982A-0D708DCDE4E8}"/>
              </a:ext>
            </a:extLst>
          </p:cNvPr>
          <p:cNvSpPr txBox="1"/>
          <p:nvPr/>
        </p:nvSpPr>
        <p:spPr>
          <a:xfrm>
            <a:off x="944631" y="6110503"/>
            <a:ext cx="10302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ЭФ МГУ начал обсуждать опыт </a:t>
            </a:r>
            <a:r>
              <a:rPr lang="ru-RU" dirty="0" err="1"/>
              <a:t>перепатетиков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182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9">
            <a:extLst>
              <a:ext uri="{FF2B5EF4-FFF2-40B4-BE49-F238E27FC236}">
                <a16:creationId xmlns:a16="http://schemas.microsoft.com/office/drawing/2014/main" id="{A6E7A56E-2AFB-5043-A2D5-38DF107B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688" y="6550660"/>
            <a:ext cx="2743200" cy="365125"/>
          </a:xfrm>
        </p:spPr>
        <p:txBody>
          <a:bodyPr/>
          <a:lstStyle/>
          <a:p>
            <a:pPr>
              <a:defRPr/>
            </a:pPr>
            <a:fld id="{BBCE8767-5570-4D8F-9C8C-4BCDEA73DA68}" type="slidenum">
              <a:rPr lang="ru-RU" smtClean="0">
                <a:latin typeface="Century Gothic" panose="020B0502020202020204" pitchFamily="34" charset="0"/>
              </a:rPr>
              <a:pPr>
                <a:defRPr/>
              </a:pPr>
              <a:t>18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5">
            <a:extLst>
              <a:ext uri="{FF2B5EF4-FFF2-40B4-BE49-F238E27FC236}">
                <a16:creationId xmlns:a16="http://schemas.microsoft.com/office/drawing/2014/main" id="{0D3C4E0E-3A00-124F-A756-B800A6B32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" y="28018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32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Насколько эффективно массовое финансовое образование в целом?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EAAFA8-B0DE-8840-BAEF-F7409AFA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30" y="0"/>
            <a:ext cx="2023770" cy="114877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3C83DB-8D00-A94B-AA7B-34F7EBEFB929}"/>
              </a:ext>
            </a:extLst>
          </p:cNvPr>
          <p:cNvSpPr/>
          <p:nvPr/>
        </p:nvSpPr>
        <p:spPr>
          <a:xfrm>
            <a:off x="6771503" y="4261520"/>
            <a:ext cx="54316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err="1">
                <a:latin typeface="Century Gothic" panose="020B0502020202020204" pitchFamily="34" charset="0"/>
              </a:rPr>
              <a:t>Кислицын</a:t>
            </a:r>
            <a:r>
              <a:rPr lang="ru-RU" i="1" dirty="0">
                <a:latin typeface="Century Gothic" panose="020B0502020202020204" pitchFamily="34" charset="0"/>
              </a:rPr>
              <a:t> Д.В.</a:t>
            </a:r>
            <a:br>
              <a:rPr lang="ru-RU" i="1" dirty="0">
                <a:latin typeface="Century Gothic" panose="020B0502020202020204" pitchFamily="34" charset="0"/>
              </a:rPr>
            </a:br>
            <a:r>
              <a:rPr lang="ru-RU" i="1" dirty="0">
                <a:latin typeface="Century Gothic" panose="020B0502020202020204" pitchFamily="34" charset="0"/>
              </a:rPr>
              <a:t>Программы повышения финансовой грамотности и финансовое поведение: почему люди не становятся</a:t>
            </a:r>
            <a:br>
              <a:rPr lang="ru-RU" i="1" dirty="0">
                <a:latin typeface="Century Gothic" panose="020B0502020202020204" pitchFamily="34" charset="0"/>
              </a:rPr>
            </a:br>
            <a:r>
              <a:rPr lang="ru-RU" i="1" dirty="0">
                <a:latin typeface="Century Gothic" panose="020B0502020202020204" pitchFamily="34" charset="0"/>
              </a:rPr>
              <a:t>«финансово грамотными»?</a:t>
            </a:r>
            <a:br>
              <a:rPr lang="ru-RU" i="1" dirty="0">
                <a:latin typeface="Century Gothic" panose="020B0502020202020204" pitchFamily="34" charset="0"/>
              </a:rPr>
            </a:br>
            <a:r>
              <a:rPr lang="ru-RU" i="1" dirty="0">
                <a:latin typeface="Century Gothic" panose="020B0502020202020204" pitchFamily="34" charset="0"/>
              </a:rPr>
              <a:t>Вопросы экономики. 2020;(9):80-93.</a:t>
            </a:r>
          </a:p>
        </p:txBody>
      </p:sp>
      <p:pic>
        <p:nvPicPr>
          <p:cNvPr id="17" name="Рисунок 1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5852E00-BBBB-2440-8608-0FFB85481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0359" r="3314" b="65042"/>
          <a:stretch/>
        </p:blipFill>
        <p:spPr>
          <a:xfrm>
            <a:off x="273529" y="842154"/>
            <a:ext cx="8511656" cy="1480522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CFED357-93E1-494C-859C-2BB2BBF28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49561" r="3543" b="16240"/>
          <a:stretch/>
        </p:blipFill>
        <p:spPr>
          <a:xfrm>
            <a:off x="3669232" y="2109274"/>
            <a:ext cx="8511656" cy="2068906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кань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D226CDB5-9868-6243-B364-2510E865C0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0" b="21848"/>
          <a:stretch/>
        </p:blipFill>
        <p:spPr>
          <a:xfrm>
            <a:off x="273529" y="4070537"/>
            <a:ext cx="6791405" cy="284524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34123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Прямоугольник 1"/>
          <p:cNvSpPr>
            <a:spLocks noChangeArrowheads="1"/>
          </p:cNvSpPr>
          <p:nvPr/>
        </p:nvSpPr>
        <p:spPr bwMode="auto">
          <a:xfrm>
            <a:off x="1" y="2415585"/>
            <a:ext cx="12192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3000" b="1" dirty="0">
                <a:latin typeface="Century Gothic" panose="020B0502020202020204" pitchFamily="34" charset="0"/>
              </a:rPr>
              <a:t>Спасибо</a:t>
            </a:r>
          </a:p>
        </p:txBody>
      </p:sp>
      <p:sp>
        <p:nvSpPr>
          <p:cNvPr id="15364" name="Прямоугольник 2"/>
          <p:cNvSpPr>
            <a:spLocks noChangeArrowheads="1"/>
          </p:cNvSpPr>
          <p:nvPr/>
        </p:nvSpPr>
        <p:spPr bwMode="auto">
          <a:xfrm>
            <a:off x="1816100" y="4037013"/>
            <a:ext cx="10010775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Aft>
                <a:spcPts val="600"/>
              </a:spcAft>
            </a:pPr>
            <a:r>
              <a:rPr lang="ru-RU" altLang="ru-RU" sz="2400" b="1" dirty="0" err="1">
                <a:latin typeface="Century Gothic" panose="020B0502020202020204" pitchFamily="34" charset="0"/>
              </a:rPr>
              <a:t>Трухачев</a:t>
            </a:r>
            <a:r>
              <a:rPr lang="ru-RU" altLang="ru-RU" sz="2400" b="1" dirty="0">
                <a:latin typeface="Century Gothic" panose="020B0502020202020204" pitchFamily="34" charset="0"/>
              </a:rPr>
              <a:t> Сергей Анатольевич</a:t>
            </a:r>
          </a:p>
          <a:p>
            <a:pPr algn="r" eaLnBrk="1" hangingPunct="1">
              <a:spcAft>
                <a:spcPts val="600"/>
              </a:spcAft>
            </a:pPr>
            <a:r>
              <a:rPr lang="ru-RU" altLang="ru-RU" dirty="0">
                <a:latin typeface="Century Gothic" panose="020B0502020202020204" pitchFamily="34" charset="0"/>
              </a:rPr>
              <a:t>заместитель декана по развитию</a:t>
            </a:r>
            <a:br>
              <a:rPr lang="en-US" altLang="ru-RU" dirty="0">
                <a:latin typeface="Century Gothic" panose="020B0502020202020204" pitchFamily="34" charset="0"/>
              </a:rPr>
            </a:br>
            <a:r>
              <a:rPr lang="ru-RU" altLang="ru-RU" dirty="0">
                <a:latin typeface="Century Gothic" panose="020B0502020202020204" pitchFamily="34" charset="0"/>
              </a:rPr>
              <a:t>экономического факультета МГУ имени М. В. Ломоносова</a:t>
            </a:r>
          </a:p>
        </p:txBody>
      </p:sp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6003925" y="3244850"/>
            <a:ext cx="249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020A502D-4A35-6040-A906-06267FCDF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34113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Century Gothic" panose="020B0502020202020204" pitchFamily="34" charset="0"/>
              </a:rPr>
              <a:t>Москва </a:t>
            </a:r>
            <a:r>
              <a:rPr lang="en-US" altLang="ru-RU" sz="1600" b="1" dirty="0">
                <a:latin typeface="Century Gothic" panose="020B0502020202020204" pitchFamily="34" charset="0"/>
              </a:rPr>
              <a:t>—</a:t>
            </a:r>
            <a:r>
              <a:rPr lang="ru-RU" altLang="ru-RU" sz="1600" b="1" dirty="0">
                <a:latin typeface="Century Gothic" panose="020B0502020202020204" pitchFamily="34" charset="0"/>
              </a:rPr>
              <a:t> Ростов-на-Дону</a:t>
            </a:r>
            <a:endParaRPr lang="en-US" altLang="ru-RU" sz="1600" b="1" dirty="0">
              <a:latin typeface="Century Gothic" panose="020B0502020202020204" pitchFamily="34" charset="0"/>
            </a:endParaRPr>
          </a:p>
          <a:p>
            <a:pPr algn="ctr" eaLnBrk="1" hangingPunct="1"/>
            <a:r>
              <a:rPr lang="ru-RU" altLang="ru-RU" sz="1600" b="1" dirty="0">
                <a:latin typeface="Century Gothic" panose="020B0502020202020204" pitchFamily="34" charset="0"/>
              </a:rPr>
              <a:t>20 ноября 2020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9507D7-099F-854B-9E12-C5364580371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259" y="167891"/>
            <a:ext cx="2134766" cy="1211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948948-4053-2247-A2F6-963D02A49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87" y="195216"/>
            <a:ext cx="4408578" cy="11046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E230FF-24D1-9E48-A770-C3DDDB2E5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99768" y="198725"/>
            <a:ext cx="1491227" cy="113139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Прямоугольник 4"/>
          <p:cNvSpPr>
            <a:spLocks noChangeArrowheads="1"/>
          </p:cNvSpPr>
          <p:nvPr/>
        </p:nvSpPr>
        <p:spPr bwMode="auto">
          <a:xfrm>
            <a:off x="6003925" y="3244850"/>
            <a:ext cx="249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4F5BA5-DFAB-9E4F-923C-69193A4CC5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69" y="280222"/>
            <a:ext cx="2049885" cy="11635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5BAC71-0664-C443-A101-7CD7CE8B9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65" y="322019"/>
            <a:ext cx="4310359" cy="108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A8915E-3BC5-DF48-98CB-7F79333EF431}"/>
              </a:ext>
            </a:extLst>
          </p:cNvPr>
          <p:cNvSpPr txBox="1"/>
          <p:nvPr/>
        </p:nvSpPr>
        <p:spPr>
          <a:xfrm>
            <a:off x="1520165" y="3434848"/>
            <a:ext cx="9464450" cy="2080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000" b="1" dirty="0">
                <a:solidFill>
                  <a:srgbClr val="006791"/>
                </a:solidFill>
                <a:latin typeface="Century Gothic" panose="020B0502020202020204" pitchFamily="34" charset="0"/>
              </a:rPr>
              <a:t>Актуальность ФГ на фоне пандемии</a:t>
            </a:r>
            <a:endParaRPr lang="en-US" sz="3000" b="1" dirty="0">
              <a:solidFill>
                <a:srgbClr val="00679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000" b="1" dirty="0">
                <a:solidFill>
                  <a:srgbClr val="006791"/>
                </a:solidFill>
                <a:latin typeface="Century Gothic" panose="020B0502020202020204" pitchFamily="34" charset="0"/>
              </a:rPr>
              <a:t>Каким навыкам мы стремимся</a:t>
            </a:r>
            <a:endParaRPr lang="en-US" sz="3000" b="1" dirty="0">
              <a:solidFill>
                <a:srgbClr val="00679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000" b="1" dirty="0">
                <a:solidFill>
                  <a:srgbClr val="006791"/>
                </a:solidFill>
                <a:latin typeface="Century Gothic" panose="020B0502020202020204" pitchFamily="34" charset="0"/>
              </a:rPr>
              <a:t>Почему ФГ надо заниматься систематически</a:t>
            </a:r>
          </a:p>
        </p:txBody>
      </p:sp>
      <p:sp>
        <p:nvSpPr>
          <p:cNvPr id="4" name="Стрелка вправо с вырезом 3">
            <a:extLst>
              <a:ext uri="{FF2B5EF4-FFF2-40B4-BE49-F238E27FC236}">
                <a16:creationId xmlns:a16="http://schemas.microsoft.com/office/drawing/2014/main" id="{E72203A3-62FC-9C4F-8697-85A5A1AAB104}"/>
              </a:ext>
            </a:extLst>
          </p:cNvPr>
          <p:cNvSpPr/>
          <p:nvPr/>
        </p:nvSpPr>
        <p:spPr>
          <a:xfrm rot="16200000">
            <a:off x="-393076" y="3929255"/>
            <a:ext cx="2401266" cy="1032456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5000">
                <a:schemeClr val="accent1">
                  <a:shade val="67500"/>
                  <a:satMod val="115000"/>
                </a:schemeClr>
              </a:gs>
              <a:gs pos="86000">
                <a:srgbClr val="8DB153"/>
              </a:gs>
              <a:gs pos="23000">
                <a:srgbClr val="0073A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1" name="Номер слайда 9">
            <a:extLst>
              <a:ext uri="{FF2B5EF4-FFF2-40B4-BE49-F238E27FC236}">
                <a16:creationId xmlns:a16="http://schemas.microsoft.com/office/drawing/2014/main" id="{E9A89090-A361-9347-998B-912A89A69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5A7712FE-5A54-4DFE-9F44-D874642A1996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2</a:t>
            </a:fld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">
            <a:extLst>
              <a:ext uri="{FF2B5EF4-FFF2-40B4-BE49-F238E27FC236}">
                <a16:creationId xmlns:a16="http://schemas.microsoft.com/office/drawing/2014/main" id="{FFC80B16-6F61-9249-BABD-B5B36B4D3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2132013"/>
            <a:ext cx="108553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3000" b="1" dirty="0">
                <a:latin typeface="Century Gothic" panose="020B0502020202020204" pitchFamily="34" charset="0"/>
              </a:rPr>
              <a:t>Финансовая грамотность 2.0:</a:t>
            </a:r>
          </a:p>
          <a:p>
            <a:pPr algn="ctr" eaLnBrk="1" hangingPunct="1"/>
            <a:r>
              <a:rPr lang="ru-RU" altLang="ru-RU" sz="3000" b="1" dirty="0">
                <a:latin typeface="Century Gothic" panose="020B0502020202020204" pitchFamily="34" charset="0"/>
              </a:rPr>
              <a:t>Что нужно изменить, а что – сохранить?</a:t>
            </a:r>
          </a:p>
        </p:txBody>
      </p:sp>
    </p:spTree>
    <p:extLst>
      <p:ext uri="{BB962C8B-B14F-4D97-AF65-F5344CB8AC3E}">
        <p14:creationId xmlns:p14="http://schemas.microsoft.com/office/powerpoint/2010/main" val="260026537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Прямоугольник 15"/>
          <p:cNvSpPr>
            <a:spLocks noChangeArrowheads="1"/>
          </p:cNvSpPr>
          <p:nvPr/>
        </p:nvSpPr>
        <p:spPr bwMode="auto">
          <a:xfrm>
            <a:off x="0" y="814809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Финансовая грамотность – это </a:t>
            </a:r>
            <a:r>
              <a:rPr lang="ru-RU" sz="2800" b="1" u="sng" dirty="0">
                <a:solidFill>
                  <a:srgbClr val="0073A1"/>
                </a:solidFill>
                <a:latin typeface="Century Gothic" panose="020B0502020202020204" pitchFamily="34" charset="0"/>
              </a:rPr>
              <a:t>просто</a:t>
            </a: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 и </a:t>
            </a:r>
            <a:r>
              <a:rPr lang="ru-RU" sz="2800" b="1" u="sng" dirty="0">
                <a:solidFill>
                  <a:srgbClr val="0073A1"/>
                </a:solidFill>
                <a:latin typeface="Century Gothic" panose="020B0502020202020204" pitchFamily="34" charset="0"/>
              </a:rPr>
              <a:t>сложно</a:t>
            </a: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 одновременно</a:t>
            </a:r>
          </a:p>
        </p:txBody>
      </p:sp>
      <p:sp>
        <p:nvSpPr>
          <p:cNvPr id="17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5A7712FE-5A54-4DFE-9F44-D874642A1996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3</a:t>
            </a:fld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AA0BB-A0B5-7542-A8FA-FF20A2E65830}"/>
              </a:ext>
            </a:extLst>
          </p:cNvPr>
          <p:cNvSpPr txBox="1"/>
          <p:nvPr/>
        </p:nvSpPr>
        <p:spPr>
          <a:xfrm>
            <a:off x="154075" y="1915342"/>
            <a:ext cx="5256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Century Gothic" panose="020B0502020202020204" pitchFamily="34" charset="0"/>
              </a:rPr>
              <a:t>Это традиционная «экономика»,</a:t>
            </a:r>
            <a:br>
              <a:rPr lang="ru-RU" sz="2400" dirty="0">
                <a:latin typeface="Century Gothic" panose="020B0502020202020204" pitchFamily="34" charset="0"/>
              </a:rPr>
            </a:br>
            <a:r>
              <a:rPr lang="ru-RU" sz="2400" dirty="0">
                <a:latin typeface="Century Gothic" panose="020B0502020202020204" pitchFamily="34" charset="0"/>
              </a:rPr>
              <a:t>а не сложная «</a:t>
            </a:r>
            <a:r>
              <a:rPr lang="ru-RU" sz="2400" dirty="0" err="1">
                <a:latin typeface="Century Gothic" panose="020B0502020202020204" pitchFamily="34" charset="0"/>
              </a:rPr>
              <a:t>хрематистика</a:t>
            </a:r>
            <a:r>
              <a:rPr lang="ru-RU" sz="2400" dirty="0">
                <a:latin typeface="Century Gothic" panose="020B0502020202020204" pitchFamily="34" charset="0"/>
              </a:rPr>
              <a:t>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39B251-448D-7745-B04B-331BC4385260}"/>
              </a:ext>
            </a:extLst>
          </p:cNvPr>
          <p:cNvSpPr txBox="1"/>
          <p:nvPr/>
        </p:nvSpPr>
        <p:spPr>
          <a:xfrm>
            <a:off x="6345815" y="1909494"/>
            <a:ext cx="5798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Century Gothic" panose="020B0502020202020204" pitchFamily="34" charset="0"/>
              </a:rPr>
              <a:t>«Отец понять его (Онегина) не мог»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615C6-1853-5741-A79E-D8273EE09FE0}"/>
              </a:ext>
            </a:extLst>
          </p:cNvPr>
          <p:cNvSpPr txBox="1"/>
          <p:nvPr/>
        </p:nvSpPr>
        <p:spPr>
          <a:xfrm>
            <a:off x="6835616" y="4749961"/>
            <a:ext cx="48187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latin typeface="Century Gothic" panose="020B0502020202020204" pitchFamily="34" charset="0"/>
              </a:rPr>
              <a:t>Экономическое образование ушло в сторону профессионально-идеологической парадигмы, что снизило его ценность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222A02BA-5655-EA49-9D65-3AFF96AD67BD}"/>
              </a:ext>
            </a:extLst>
          </p:cNvPr>
          <p:cNvCxnSpPr>
            <a:cxnSpLocks/>
          </p:cNvCxnSpPr>
          <p:nvPr/>
        </p:nvCxnSpPr>
        <p:spPr>
          <a:xfrm flipH="1">
            <a:off x="4141516" y="1261494"/>
            <a:ext cx="2520000" cy="648000"/>
          </a:xfrm>
          <a:prstGeom prst="straightConnector1">
            <a:avLst/>
          </a:prstGeom>
          <a:ln w="50800">
            <a:solidFill>
              <a:srgbClr val="0073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C6421854-96B0-D942-9618-88740117330D}"/>
              </a:ext>
            </a:extLst>
          </p:cNvPr>
          <p:cNvCxnSpPr>
            <a:cxnSpLocks/>
          </p:cNvCxnSpPr>
          <p:nvPr/>
        </p:nvCxnSpPr>
        <p:spPr>
          <a:xfrm>
            <a:off x="8381837" y="1261494"/>
            <a:ext cx="2520000" cy="648000"/>
          </a:xfrm>
          <a:prstGeom prst="straightConnector1">
            <a:avLst/>
          </a:prstGeom>
          <a:ln w="50800">
            <a:solidFill>
              <a:srgbClr val="0073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внутренний, стол, сто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5C033DCD-DD8A-DB4B-9503-37FCBDB73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b="43415"/>
          <a:stretch/>
        </p:blipFill>
        <p:spPr>
          <a:xfrm>
            <a:off x="7895304" y="2352397"/>
            <a:ext cx="3084768" cy="2519872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24" name="Рисунок 23" descr="Изображение выглядит как мужчина, одежда, смотрит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C517A722-ED9B-CD44-BA64-55E765AF32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"/>
          <a:stretch/>
        </p:blipFill>
        <p:spPr>
          <a:xfrm>
            <a:off x="-37808" y="3417236"/>
            <a:ext cx="3252591" cy="3706806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26" name="Полилиния 25">
            <a:extLst>
              <a:ext uri="{FF2B5EF4-FFF2-40B4-BE49-F238E27FC236}">
                <a16:creationId xmlns:a16="http://schemas.microsoft.com/office/drawing/2014/main" id="{CF4DC7CD-BBE1-7249-A916-C0864354187A}"/>
              </a:ext>
            </a:extLst>
          </p:cNvPr>
          <p:cNvSpPr/>
          <p:nvPr/>
        </p:nvSpPr>
        <p:spPr>
          <a:xfrm rot="5682063" flipH="1">
            <a:off x="4966547" y="2363382"/>
            <a:ext cx="1019782" cy="552782"/>
          </a:xfrm>
          <a:custGeom>
            <a:avLst/>
            <a:gdLst>
              <a:gd name="connsiteX0" fmla="*/ 0 w 1019782"/>
              <a:gd name="connsiteY0" fmla="*/ 0 h 552782"/>
              <a:gd name="connsiteX1" fmla="*/ 313779 w 1019782"/>
              <a:gd name="connsiteY1" fmla="*/ 331668 h 552782"/>
              <a:gd name="connsiteX2" fmla="*/ 880324 w 1019782"/>
              <a:gd name="connsiteY2" fmla="*/ 353779 h 552782"/>
              <a:gd name="connsiteX3" fmla="*/ 1019782 w 1019782"/>
              <a:gd name="connsiteY3" fmla="*/ 552782 h 55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9782" h="552782" extrusionOk="0">
                <a:moveTo>
                  <a:pt x="0" y="0"/>
                </a:moveTo>
                <a:cubicBezTo>
                  <a:pt x="71810" y="129124"/>
                  <a:pt x="135045" y="284720"/>
                  <a:pt x="313779" y="331668"/>
                </a:cubicBezTo>
                <a:cubicBezTo>
                  <a:pt x="487394" y="396293"/>
                  <a:pt x="748886" y="317365"/>
                  <a:pt x="880324" y="353779"/>
                </a:cubicBezTo>
                <a:cubicBezTo>
                  <a:pt x="984117" y="404181"/>
                  <a:pt x="1007031" y="481961"/>
                  <a:pt x="1019782" y="552782"/>
                </a:cubicBezTo>
              </a:path>
            </a:pathLst>
          </a:custGeom>
          <a:noFill/>
          <a:ln w="19050">
            <a:solidFill>
              <a:srgbClr val="8DB153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18581"/>
                      <a:gd name="connsiteY0" fmla="*/ 0 h 431321"/>
                      <a:gd name="connsiteX1" fmla="*/ 621102 w 2018581"/>
                      <a:gd name="connsiteY1" fmla="*/ 258792 h 431321"/>
                      <a:gd name="connsiteX2" fmla="*/ 1742536 w 2018581"/>
                      <a:gd name="connsiteY2" fmla="*/ 276045 h 431321"/>
                      <a:gd name="connsiteX3" fmla="*/ 2018581 w 2018581"/>
                      <a:gd name="connsiteY3" fmla="*/ 431321 h 431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8581" h="431321">
                        <a:moveTo>
                          <a:pt x="0" y="0"/>
                        </a:moveTo>
                        <a:cubicBezTo>
                          <a:pt x="165339" y="106392"/>
                          <a:pt x="330679" y="212785"/>
                          <a:pt x="621102" y="258792"/>
                        </a:cubicBezTo>
                        <a:cubicBezTo>
                          <a:pt x="911525" y="304799"/>
                          <a:pt x="1509623" y="247290"/>
                          <a:pt x="1742536" y="276045"/>
                        </a:cubicBezTo>
                        <a:cubicBezTo>
                          <a:pt x="1975449" y="304800"/>
                          <a:pt x="1997015" y="368060"/>
                          <a:pt x="2018581" y="431321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DB8254-842B-E543-9A86-75A2936F3E8A}"/>
              </a:ext>
            </a:extLst>
          </p:cNvPr>
          <p:cNvSpPr txBox="1"/>
          <p:nvPr/>
        </p:nvSpPr>
        <p:spPr>
          <a:xfrm>
            <a:off x="2840251" y="3190581"/>
            <a:ext cx="2912891" cy="2031325"/>
          </a:xfrm>
          <a:prstGeom prst="rect">
            <a:avLst/>
          </a:prstGeom>
          <a:solidFill>
            <a:srgbClr val="FFFFFF">
              <a:alpha val="29804"/>
            </a:srgbClr>
          </a:solidFill>
          <a:ln w="19050">
            <a:solidFill>
              <a:srgbClr val="8DB153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наука о ведении домашнего хозяйства, которую не надо путать с «профессиональной деятельностью» по управлению бизнесом и государством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43E2ECF-66D5-3B4D-A8E2-306B78472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3332" y="-47800"/>
            <a:ext cx="3507556" cy="8788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0000"/>
            <a:lum/>
          </a:blip>
          <a:srcRect/>
          <a:stretch>
            <a:fillRect t="-4000" r="-10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101128" y="1588963"/>
            <a:ext cx="8858230" cy="2082355"/>
          </a:xfrm>
        </p:spPr>
        <p:txBody>
          <a:bodyPr anchor="ctr">
            <a:noAutofit/>
          </a:bodyPr>
          <a:lstStyle/>
          <a:p>
            <a:r>
              <a:rPr lang="ru-RU" sz="3000" i="1" dirty="0">
                <a:latin typeface="Century Gothic" panose="020B0502020202020204" pitchFamily="34" charset="0"/>
              </a:rPr>
              <a:t>Цель обучения экономике заключается в том, чтобы избежать быть</a:t>
            </a:r>
            <a:r>
              <a:rPr lang="en-US" sz="3000" i="1" dirty="0">
                <a:latin typeface="Century Gothic" panose="020B0502020202020204" pitchFamily="34" charset="0"/>
              </a:rPr>
              <a:t> </a:t>
            </a:r>
            <a:r>
              <a:rPr lang="ru-RU" sz="3000" i="1" dirty="0">
                <a:latin typeface="Century Gothic" panose="020B0502020202020204" pitchFamily="34" charset="0"/>
              </a:rPr>
              <a:t>обманутым экономистами</a:t>
            </a:r>
            <a:endParaRPr lang="en-US" sz="3000" i="1" dirty="0">
              <a:latin typeface="Century Gothic" panose="020B0502020202020204" pitchFamily="34" charset="0"/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-784" r="-360"/>
          <a:stretch/>
        </p:blipFill>
        <p:spPr>
          <a:xfrm>
            <a:off x="232642" y="1644935"/>
            <a:ext cx="2815552" cy="3691880"/>
          </a:xfrm>
          <a:effectLst>
            <a:softEdge rad="203200"/>
          </a:effectLst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8821273" y="3631069"/>
            <a:ext cx="3138085" cy="1208011"/>
          </a:xfrm>
        </p:spPr>
        <p:txBody>
          <a:bodyPr>
            <a:noAutofit/>
          </a:bodyPr>
          <a:lstStyle/>
          <a:p>
            <a:pPr algn="r"/>
            <a:r>
              <a:rPr lang="ru-RU" sz="2400" i="1" dirty="0">
                <a:latin typeface="Century Gothic" panose="020B0502020202020204" pitchFamily="34" charset="0"/>
              </a:rPr>
              <a:t>Джоан Робинсон, экономист</a:t>
            </a:r>
            <a:br>
              <a:rPr lang="ru-RU" sz="2400" i="1" dirty="0">
                <a:latin typeface="Century Gothic" panose="020B0502020202020204" pitchFamily="34" charset="0"/>
              </a:rPr>
            </a:br>
            <a:r>
              <a:rPr lang="ru-RU" sz="2400" i="1" dirty="0">
                <a:latin typeface="Century Gothic" panose="020B0502020202020204" pitchFamily="34" charset="0"/>
              </a:rPr>
              <a:t>1903-1983</a:t>
            </a:r>
            <a:endParaRPr lang="en-US" sz="2400" i="1" dirty="0">
              <a:latin typeface="Century Gothic" panose="020B0502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BCFAF5B5-1291-9C46-8AF0-A3B18FF44731}" type="slidenum">
              <a:rPr lang="ru-RU" smtClean="0">
                <a:latin typeface="Century Gothic" panose="020B0502020202020204" pitchFamily="34" charset="0"/>
              </a:rPr>
              <a:t>4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C1CCE5-9F5A-F441-9067-E62BA00FBB3B}"/>
              </a:ext>
            </a:extLst>
          </p:cNvPr>
          <p:cNvSpPr txBox="1"/>
          <p:nvPr/>
        </p:nvSpPr>
        <p:spPr>
          <a:xfrm>
            <a:off x="285496" y="175755"/>
            <a:ext cx="121702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sz="2800" b="1">
                <a:solidFill>
                  <a:srgbClr val="0073A1"/>
                </a:solidFill>
                <a:latin typeface="Century Gothic" panose="020B0502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ru-RU" sz="3200" dirty="0">
                <a:solidFill>
                  <a:srgbClr val="8DB153"/>
                </a:solidFill>
              </a:rPr>
              <a:t>Экономическая культура, в том числе</a:t>
            </a:r>
            <a:br>
              <a:rPr lang="ru-RU" sz="3200" dirty="0">
                <a:solidFill>
                  <a:srgbClr val="8DB153"/>
                </a:solidFill>
              </a:rPr>
            </a:br>
            <a:r>
              <a:rPr lang="ru-RU" sz="3200" dirty="0">
                <a:solidFill>
                  <a:srgbClr val="8DB153"/>
                </a:solidFill>
              </a:rPr>
              <a:t>финансовая грамотность во ФГОС 3++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1A37B4-70C8-8A4A-8A2C-8AB3B689D538}"/>
              </a:ext>
            </a:extLst>
          </p:cNvPr>
          <p:cNvSpPr txBox="1"/>
          <p:nvPr/>
        </p:nvSpPr>
        <p:spPr>
          <a:xfrm>
            <a:off x="1424535" y="5445296"/>
            <a:ext cx="9892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Способность принимать обоснованные экономические решения</a:t>
            </a:r>
            <a: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 </a:t>
            </a: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в различных областях жизнедеятельности (УК)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5D61C8-C489-2D4E-93A0-BFD047258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332" y="-47800"/>
            <a:ext cx="3507556" cy="87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65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78CFB7-89EF-D446-9D43-E2A31EB27E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" r="11911" b="3112"/>
          <a:stretch/>
        </p:blipFill>
        <p:spPr>
          <a:xfrm>
            <a:off x="6118303" y="976409"/>
            <a:ext cx="5182358" cy="5903893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00A78456-227A-B74C-9B10-10255D01E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BCFAF5B5-1291-9C46-8AF0-A3B18FF44731}" type="slidenum">
              <a:rPr lang="ru-RU" smtClean="0">
                <a:latin typeface="Century Gothic" panose="020B0502020202020204" pitchFamily="34" charset="0"/>
              </a:rPr>
              <a:t>5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15">
            <a:extLst>
              <a:ext uri="{FF2B5EF4-FFF2-40B4-BE49-F238E27FC236}">
                <a16:creationId xmlns:a16="http://schemas.microsoft.com/office/drawing/2014/main" id="{3E45D6B1-B17C-AF4B-AF88-24A633BD1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0" y="0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32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Очевидные российские особенности</a:t>
            </a:r>
            <a:br>
              <a:rPr lang="en-US" sz="3200" b="1" dirty="0">
                <a:solidFill>
                  <a:srgbClr val="0073A1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должны определять целевые навыки</a:t>
            </a:r>
            <a:r>
              <a:rPr lang="en-US" sz="32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 (1)</a:t>
            </a:r>
            <a:r>
              <a:rPr lang="ru-RU" sz="32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EACF1-8492-9945-A31A-4F82572C64EF}"/>
              </a:ext>
            </a:extLst>
          </p:cNvPr>
          <p:cNvSpPr txBox="1"/>
          <p:nvPr/>
        </p:nvSpPr>
        <p:spPr>
          <a:xfrm>
            <a:off x="47083" y="1740485"/>
            <a:ext cx="6071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8DB153"/>
                </a:solidFill>
                <a:latin typeface="Century Gothic" panose="020B0502020202020204" pitchFamily="34" charset="0"/>
              </a:rPr>
              <a:t>Общество </a:t>
            </a:r>
            <a:r>
              <a:rPr lang="ru-RU" sz="3200" b="1" dirty="0" err="1">
                <a:solidFill>
                  <a:srgbClr val="8DB153"/>
                </a:solidFill>
                <a:latin typeface="Century Gothic" panose="020B0502020202020204" pitchFamily="34" charset="0"/>
              </a:rPr>
              <a:t>сберегателей</a:t>
            </a:r>
            <a:endParaRPr lang="ru-RU" sz="3200" b="1" dirty="0">
              <a:solidFill>
                <a:srgbClr val="8DB153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E30B1E-CBC7-1446-B2EA-204D7B59ED80}"/>
              </a:ext>
            </a:extLst>
          </p:cNvPr>
          <p:cNvSpPr txBox="1"/>
          <p:nvPr/>
        </p:nvSpPr>
        <p:spPr>
          <a:xfrm>
            <a:off x="962160" y="3500142"/>
            <a:ext cx="39825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entury Gothic" panose="020B0502020202020204" pitchFamily="34" charset="0"/>
              </a:rPr>
              <a:t>Формирование адекватных представлений о возможной доходности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30392A-5702-AE47-B87A-2D787EB011A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384" y="-1"/>
            <a:ext cx="1680836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57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67FAADC-508B-7F4A-8614-C4D5BE4799CB}"/>
              </a:ext>
            </a:extLst>
          </p:cNvPr>
          <p:cNvGrpSpPr>
            <a:grpSpLocks noChangeAspect="1"/>
          </p:cNvGrpSpPr>
          <p:nvPr/>
        </p:nvGrpSpPr>
        <p:grpSpPr>
          <a:xfrm>
            <a:off x="10304691" y="85109"/>
            <a:ext cx="1887309" cy="1200329"/>
            <a:chOff x="567474" y="442086"/>
            <a:chExt cx="3263750" cy="2075745"/>
          </a:xfrm>
        </p:grpSpPr>
        <p:pic>
          <p:nvPicPr>
            <p:cNvPr id="9" name="Изображение 6" descr="fingramota_logo_2.png">
              <a:extLst>
                <a:ext uri="{FF2B5EF4-FFF2-40B4-BE49-F238E27FC236}">
                  <a16:creationId xmlns:a16="http://schemas.microsoft.com/office/drawing/2014/main" id="{40A4466F-64DF-2D49-B0ED-1979226CA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74" y="442086"/>
              <a:ext cx="3263750" cy="2075745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40D821D6-BC75-F640-AD21-611130754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225" y="672269"/>
              <a:ext cx="925713" cy="900000"/>
            </a:xfrm>
            <a:prstGeom prst="rect">
              <a:avLst/>
            </a:prstGeom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F110D14-76A5-364B-868D-1A5101B26423}"/>
              </a:ext>
            </a:extLst>
          </p:cNvPr>
          <p:cNvSpPr/>
          <p:nvPr/>
        </p:nvSpPr>
        <p:spPr>
          <a:xfrm>
            <a:off x="210401" y="190540"/>
            <a:ext cx="6330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4171A2"/>
                </a:solidFill>
                <a:latin typeface="Century Gothic" panose="020B0502020202020204" pitchFamily="34" charset="0"/>
                <a:ea typeface="Gotham Pro" charset="0"/>
                <a:cs typeface="Gotham Pro" charset="0"/>
              </a:rPr>
              <a:t>Заблуждения опасны</a:t>
            </a:r>
            <a:r>
              <a:rPr lang="is-IS" sz="4000" b="1" dirty="0">
                <a:solidFill>
                  <a:srgbClr val="4171A2"/>
                </a:solidFill>
                <a:latin typeface="Century Gothic" panose="020B0502020202020204" pitchFamily="34" charset="0"/>
                <a:ea typeface="Gotham Pro" charset="0"/>
                <a:cs typeface="Gotham Pro" charset="0"/>
              </a:rPr>
              <a:t>…</a:t>
            </a:r>
            <a:endParaRPr lang="ru-RU" sz="4000" dirty="0">
              <a:solidFill>
                <a:srgbClr val="4171A2"/>
              </a:solidFill>
            </a:endParaRPr>
          </a:p>
        </p:txBody>
      </p:sp>
      <p:pic>
        <p:nvPicPr>
          <p:cNvPr id="12" name="Рисунок 1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37DDA39-C3A6-104D-B51A-854F82085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899" y="140208"/>
            <a:ext cx="2514600" cy="1054100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74DB08F3-25C8-6B47-BE1D-81D2AB58779B}"/>
              </a:ext>
            </a:extLst>
          </p:cNvPr>
          <p:cNvGraphicFramePr>
            <a:graphicFrameLocks noGrp="1"/>
          </p:cNvGraphicFramePr>
          <p:nvPr/>
        </p:nvGraphicFramePr>
        <p:xfrm>
          <a:off x="210400" y="1807427"/>
          <a:ext cx="6579307" cy="466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4867">
                  <a:extLst>
                    <a:ext uri="{9D8B030D-6E8A-4147-A177-3AD203B41FA5}">
                      <a16:colId xmlns:a16="http://schemas.microsoft.com/office/drawing/2014/main" val="3424239134"/>
                    </a:ext>
                  </a:extLst>
                </a:gridCol>
                <a:gridCol w="712922">
                  <a:extLst>
                    <a:ext uri="{9D8B030D-6E8A-4147-A177-3AD203B41FA5}">
                      <a16:colId xmlns:a16="http://schemas.microsoft.com/office/drawing/2014/main" val="2029964975"/>
                    </a:ext>
                  </a:extLst>
                </a:gridCol>
                <a:gridCol w="681925">
                  <a:extLst>
                    <a:ext uri="{9D8B030D-6E8A-4147-A177-3AD203B41FA5}">
                      <a16:colId xmlns:a16="http://schemas.microsoft.com/office/drawing/2014/main" val="1877622314"/>
                    </a:ext>
                  </a:extLst>
                </a:gridCol>
                <a:gridCol w="709593">
                  <a:extLst>
                    <a:ext uri="{9D8B030D-6E8A-4147-A177-3AD203B41FA5}">
                      <a16:colId xmlns:a16="http://schemas.microsoft.com/office/drawing/2014/main" val="985465238"/>
                    </a:ext>
                  </a:extLst>
                </a:gridCol>
              </a:tblGrid>
              <a:tr h="1949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2017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2019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2020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320342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Покупка недвижимости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49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755703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Открытие счета/вклада в государственном банке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671561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Покупка золота, драгоценностей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796518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Накопление денег в рублях и их хранение в наличном виде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288988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Покупка иностранной валюты</a:t>
                      </a:r>
                      <a:b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и ее хранение в наличном виде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9336210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Открытие счета/вклада в коммерческом банке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160680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Покупка акций предприятий</a:t>
                      </a:r>
                      <a:b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(в т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ч. через услуги брокеров)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187755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Вложения в паевые инвестиционные фонды (</a:t>
                      </a:r>
                      <a:r>
                        <a:rPr lang="ru-RU" sz="17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ПИФы</a:t>
                      </a: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29583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Вложения в негосударственные пенсионные фонды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775012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Другое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393102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2F2233A6-7AF9-1946-AF44-D7836A58C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01" y="956664"/>
            <a:ext cx="657930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Какие из следующих способов вложения денег представляются Вам сейчас наиболее надежными?</a:t>
            </a:r>
            <a:r>
              <a:rPr lang="en-US" altLang="ru-RU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*</a:t>
            </a:r>
            <a:br>
              <a:rPr lang="ru-RU" altLang="ru-RU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ru-RU" altLang="ru-RU" sz="1600" i="1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в % от всех опрошенных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0F4AD383-58CB-B242-8818-94DAA10E0AAF}"/>
              </a:ext>
            </a:extLst>
          </p:cNvPr>
          <p:cNvGraphicFramePr>
            <a:graphicFrameLocks noGrp="1"/>
          </p:cNvGraphicFramePr>
          <p:nvPr/>
        </p:nvGraphicFramePr>
        <p:xfrm>
          <a:off x="7273311" y="2584667"/>
          <a:ext cx="4918689" cy="3886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5570">
                  <a:extLst>
                    <a:ext uri="{9D8B030D-6E8A-4147-A177-3AD203B41FA5}">
                      <a16:colId xmlns:a16="http://schemas.microsoft.com/office/drawing/2014/main" val="2315377914"/>
                    </a:ext>
                  </a:extLst>
                </a:gridCol>
                <a:gridCol w="619933">
                  <a:extLst>
                    <a:ext uri="{9D8B030D-6E8A-4147-A177-3AD203B41FA5}">
                      <a16:colId xmlns:a16="http://schemas.microsoft.com/office/drawing/2014/main" val="1011579029"/>
                    </a:ext>
                  </a:extLst>
                </a:gridCol>
                <a:gridCol w="666427">
                  <a:extLst>
                    <a:ext uri="{9D8B030D-6E8A-4147-A177-3AD203B41FA5}">
                      <a16:colId xmlns:a16="http://schemas.microsoft.com/office/drawing/2014/main" val="2808188299"/>
                    </a:ext>
                  </a:extLst>
                </a:gridCol>
                <a:gridCol w="676759">
                  <a:extLst>
                    <a:ext uri="{9D8B030D-6E8A-4147-A177-3AD203B41FA5}">
                      <a16:colId xmlns:a16="http://schemas.microsoft.com/office/drawing/2014/main" val="3233455172"/>
                    </a:ext>
                  </a:extLst>
                </a:gridCol>
              </a:tblGrid>
              <a:tr h="19494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3089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Покупка недвижимости</a:t>
                      </a: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086590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Открытие счета/вклада в государственном банке</a:t>
                      </a: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018210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Покупка золота, драгоценностей</a:t>
                      </a: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</a:t>
                      </a:r>
                      <a:endParaRPr lang="ru-RU" sz="1700" b="0" kern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700" b="0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ru-RU" sz="1700" b="0" kern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884825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Накопление денег в рублях и их хранение в наличном виде    </a:t>
                      </a: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</a:t>
                      </a:r>
                      <a:endParaRPr lang="ru-RU" sz="17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780611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Покупка иностранной валюты и ее хранение в наличном виде</a:t>
                      </a: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</a:t>
                      </a:r>
                      <a:endParaRPr lang="ru-RU" sz="17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</a:t>
                      </a:r>
                      <a:endParaRPr lang="ru-RU" sz="17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314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Покупка акций предприятий (в том числе через услуги брокеров)</a:t>
                      </a: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ru-RU" sz="17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ru-RU" sz="17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5085747"/>
                  </a:ext>
                </a:extLst>
              </a:tr>
            </a:tbl>
          </a:graphicData>
        </a:graphic>
      </p:graphicFrame>
      <p:sp>
        <p:nvSpPr>
          <p:cNvPr id="17" name="Rectangle 2">
            <a:extLst>
              <a:ext uri="{FF2B5EF4-FFF2-40B4-BE49-F238E27FC236}">
                <a16:creationId xmlns:a16="http://schemas.microsoft.com/office/drawing/2014/main" id="{3AE05CED-96A5-934F-90A7-297FC7FA8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310" y="1395748"/>
            <a:ext cx="49186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Какие из следующих способов вложения денег представляются Вам сейчас наиболее выгодными?</a:t>
            </a:r>
            <a:r>
              <a:rPr lang="ru-RU" altLang="ru-RU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*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i="1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в % от всех опрошенных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AA5A6DD-3E3D-9743-8D85-7F4D7465B574}"/>
              </a:ext>
            </a:extLst>
          </p:cNvPr>
          <p:cNvSpPr/>
          <p:nvPr/>
        </p:nvSpPr>
        <p:spPr>
          <a:xfrm>
            <a:off x="0" y="6556089"/>
            <a:ext cx="12191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*Сумма ответов превышает 100%, т.к. респонденты могли выбрать несколько вариантов ответа</a:t>
            </a:r>
            <a:endParaRPr lang="ru-RU" alt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Номер слайда 9">
            <a:extLst>
              <a:ext uri="{FF2B5EF4-FFF2-40B4-BE49-F238E27FC236}">
                <a16:creationId xmlns:a16="http://schemas.microsoft.com/office/drawing/2014/main" id="{7D15F543-2830-A74E-8B65-A278DD2C0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4182" y="6582688"/>
            <a:ext cx="2743200" cy="365125"/>
          </a:xfrm>
        </p:spPr>
        <p:txBody>
          <a:bodyPr/>
          <a:lstStyle/>
          <a:p>
            <a:pPr>
              <a:defRPr/>
            </a:pPr>
            <a:fld id="{BBCE8767-5570-4D8F-9C8C-4BCDEA73DA68}" type="slidenum">
              <a:rPr lang="ru-RU" sz="1050" smtClean="0">
                <a:latin typeface="Century Gothic" panose="020B0502020202020204" pitchFamily="34" charset="0"/>
              </a:rPr>
              <a:pPr>
                <a:defRPr/>
              </a:pPr>
              <a:t>6</a:t>
            </a:fld>
            <a:endParaRPr lang="ru-RU" sz="10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53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00A78456-227A-B74C-9B10-10255D01E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BCFAF5B5-1291-9C46-8AF0-A3B18FF44731}" type="slidenum">
              <a:rPr lang="ru-RU" smtClean="0">
                <a:latin typeface="Century Gothic" panose="020B0502020202020204" pitchFamily="34" charset="0"/>
              </a:rPr>
              <a:t>7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15">
            <a:extLst>
              <a:ext uri="{FF2B5EF4-FFF2-40B4-BE49-F238E27FC236}">
                <a16:creationId xmlns:a16="http://schemas.microsoft.com/office/drawing/2014/main" id="{3E45D6B1-B17C-AF4B-AF88-24A633BD1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0" y="0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Очевидные российские особенности</a:t>
            </a:r>
            <a:b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должны определять целевые навыки</a:t>
            </a:r>
            <a: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 (2)</a:t>
            </a: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97A36-5C37-244B-85D8-B7058BD8F957}"/>
              </a:ext>
            </a:extLst>
          </p:cNvPr>
          <p:cNvSpPr txBox="1"/>
          <p:nvPr/>
        </p:nvSpPr>
        <p:spPr>
          <a:xfrm>
            <a:off x="515434" y="1052688"/>
            <a:ext cx="6071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8DB153"/>
                </a:solidFill>
                <a:latin typeface="Century Gothic" panose="020B0502020202020204" pitchFamily="34" charset="0"/>
              </a:rPr>
              <a:t>Общество ответственных заемщиков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FB77D-1A4A-064F-87FF-00A7C50D8DFB}"/>
              </a:ext>
            </a:extLst>
          </p:cNvPr>
          <p:cNvSpPr txBox="1"/>
          <p:nvPr/>
        </p:nvSpPr>
        <p:spPr>
          <a:xfrm>
            <a:off x="7828156" y="1285049"/>
            <a:ext cx="43638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err="1">
                <a:latin typeface="Century Gothic" panose="020B0502020202020204" pitchFamily="34" charset="0"/>
              </a:rPr>
              <a:t>Закредитованность</a:t>
            </a:r>
            <a:r>
              <a:rPr lang="ru-RU" sz="2200" dirty="0">
                <a:latin typeface="Century Gothic" panose="020B0502020202020204" pitchFamily="34" charset="0"/>
              </a:rPr>
              <a:t> </a:t>
            </a:r>
            <a:r>
              <a:rPr lang="en-US" sz="2200" dirty="0">
                <a:latin typeface="Century Gothic" panose="020B0502020202020204" pitchFamily="34" charset="0"/>
              </a:rPr>
              <a:t>– </a:t>
            </a:r>
            <a:r>
              <a:rPr lang="ru-RU" sz="2200" dirty="0">
                <a:latin typeface="Century Gothic" panose="020B0502020202020204" pitchFamily="34" charset="0"/>
              </a:rPr>
              <a:t>исключительная ситуация,</a:t>
            </a:r>
            <a:br>
              <a:rPr lang="en-US" sz="2200" dirty="0">
                <a:latin typeface="Century Gothic" panose="020B0502020202020204" pitchFamily="34" charset="0"/>
              </a:rPr>
            </a:br>
            <a:r>
              <a:rPr lang="ru-RU" sz="2200" dirty="0">
                <a:latin typeface="Century Gothic" panose="020B0502020202020204" pitchFamily="34" charset="0"/>
              </a:rPr>
              <a:t>а не общественная норма.</a:t>
            </a:r>
            <a:endParaRPr lang="en-US" sz="2200" dirty="0">
              <a:latin typeface="Century Gothic" panose="020B0502020202020204" pitchFamily="34" charset="0"/>
            </a:endParaRPr>
          </a:p>
          <a:p>
            <a:pPr algn="ctr"/>
            <a:br>
              <a:rPr lang="en-US" sz="2200" dirty="0">
                <a:latin typeface="Century Gothic" panose="020B0502020202020204" pitchFamily="34" charset="0"/>
              </a:rPr>
            </a:br>
            <a:r>
              <a:rPr lang="ru-RU" sz="2200" dirty="0">
                <a:latin typeface="Century Gothic" panose="020B0502020202020204" pitchFamily="34" charset="0"/>
              </a:rPr>
              <a:t>Это вопрос личной ответственности, а не государственной защиты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027245-CD57-F443-B6F2-DF0A83561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624" y="2235970"/>
            <a:ext cx="7895058" cy="4610714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27B472-7D54-6346-8910-570CA130C067}"/>
              </a:ext>
            </a:extLst>
          </p:cNvPr>
          <p:cNvSpPr txBox="1"/>
          <p:nvPr/>
        </p:nvSpPr>
        <p:spPr>
          <a:xfrm>
            <a:off x="-66906" y="6581001"/>
            <a:ext cx="120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Century Gothic" panose="020B0502020202020204" pitchFamily="34" charset="0"/>
              </a:rPr>
              <a:t>Источник: РИА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8CFABE-5E1F-214F-9D91-348A9BA33CE3}"/>
              </a:ext>
            </a:extLst>
          </p:cNvPr>
          <p:cNvSpPr txBox="1"/>
          <p:nvPr/>
        </p:nvSpPr>
        <p:spPr>
          <a:xfrm>
            <a:off x="8318809" y="6090061"/>
            <a:ext cx="3658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Century Gothic" panose="020B0502020202020204" pitchFamily="34" charset="0"/>
              </a:rPr>
              <a:t>Но </a:t>
            </a:r>
            <a:r>
              <a:rPr lang="ru-RU" dirty="0" err="1">
                <a:latin typeface="Century Gothic" panose="020B0502020202020204" pitchFamily="34" charset="0"/>
              </a:rPr>
              <a:t>медиадискурс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ru-RU" dirty="0">
                <a:latin typeface="Century Gothic" panose="020B0502020202020204" pitchFamily="34" charset="0"/>
              </a:rPr>
              <a:t>совершенно другой… </a:t>
            </a:r>
          </a:p>
        </p:txBody>
      </p:sp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3A26BCE-21A5-104F-B2DE-D8D494BCD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64" y="4140364"/>
            <a:ext cx="5236436" cy="1532986"/>
          </a:xfrm>
          <a:prstGeom prst="rect">
            <a:avLst/>
          </a:prstGeom>
          <a:ln w="38100">
            <a:solidFill>
              <a:srgbClr val="8DB153"/>
            </a:solidFill>
            <a:prstDash val="lgDash"/>
          </a:ln>
        </p:spPr>
      </p:pic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06488187-E4C4-4746-8A27-D3B975B542D6}"/>
              </a:ext>
            </a:extLst>
          </p:cNvPr>
          <p:cNvSpPr/>
          <p:nvPr/>
        </p:nvSpPr>
        <p:spPr>
          <a:xfrm rot="740693">
            <a:off x="10009397" y="5774743"/>
            <a:ext cx="981865" cy="308442"/>
          </a:xfrm>
          <a:custGeom>
            <a:avLst/>
            <a:gdLst>
              <a:gd name="connsiteX0" fmla="*/ 0 w 981865"/>
              <a:gd name="connsiteY0" fmla="*/ 0 h 308442"/>
              <a:gd name="connsiteX1" fmla="*/ 302112 w 981865"/>
              <a:gd name="connsiteY1" fmla="*/ 185064 h 308442"/>
              <a:gd name="connsiteX2" fmla="*/ 847592 w 981865"/>
              <a:gd name="connsiteY2" fmla="*/ 197402 h 308442"/>
              <a:gd name="connsiteX3" fmla="*/ 981865 w 981865"/>
              <a:gd name="connsiteY3" fmla="*/ 308442 h 30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1865" h="308442" extrusionOk="0">
                <a:moveTo>
                  <a:pt x="0" y="0"/>
                </a:moveTo>
                <a:cubicBezTo>
                  <a:pt x="60248" y="63636"/>
                  <a:pt x="156313" y="153865"/>
                  <a:pt x="302112" y="185064"/>
                </a:cubicBezTo>
                <a:cubicBezTo>
                  <a:pt x="466850" y="222906"/>
                  <a:pt x="724646" y="177146"/>
                  <a:pt x="847592" y="197402"/>
                </a:cubicBezTo>
                <a:cubicBezTo>
                  <a:pt x="952719" y="225939"/>
                  <a:pt x="970659" y="267160"/>
                  <a:pt x="981865" y="308442"/>
                </a:cubicBezTo>
              </a:path>
            </a:pathLst>
          </a:custGeom>
          <a:noFill/>
          <a:ln w="28575">
            <a:solidFill>
              <a:srgbClr val="8DB153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18581"/>
                      <a:gd name="connsiteY0" fmla="*/ 0 h 431321"/>
                      <a:gd name="connsiteX1" fmla="*/ 621102 w 2018581"/>
                      <a:gd name="connsiteY1" fmla="*/ 258792 h 431321"/>
                      <a:gd name="connsiteX2" fmla="*/ 1742536 w 2018581"/>
                      <a:gd name="connsiteY2" fmla="*/ 276045 h 431321"/>
                      <a:gd name="connsiteX3" fmla="*/ 2018581 w 2018581"/>
                      <a:gd name="connsiteY3" fmla="*/ 431321 h 431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8581" h="431321">
                        <a:moveTo>
                          <a:pt x="0" y="0"/>
                        </a:moveTo>
                        <a:cubicBezTo>
                          <a:pt x="165339" y="106392"/>
                          <a:pt x="330679" y="212785"/>
                          <a:pt x="621102" y="258792"/>
                        </a:cubicBezTo>
                        <a:cubicBezTo>
                          <a:pt x="911525" y="304799"/>
                          <a:pt x="1509623" y="247290"/>
                          <a:pt x="1742536" y="276045"/>
                        </a:cubicBezTo>
                        <a:cubicBezTo>
                          <a:pt x="1975449" y="304800"/>
                          <a:pt x="1997015" y="368060"/>
                          <a:pt x="2018581" y="431321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53A28BD-0D69-F547-AEA3-5CB17CFCA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332" y="-47800"/>
            <a:ext cx="3507556" cy="87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43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1"/>
          <p:cNvSpPr>
            <a:spLocks noChangeArrowheads="1"/>
          </p:cNvSpPr>
          <p:nvPr/>
        </p:nvSpPr>
        <p:spPr bwMode="auto">
          <a:xfrm>
            <a:off x="42863" y="965683"/>
            <a:ext cx="11310937" cy="162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400"/>
              </a:spcAft>
            </a:pPr>
            <a:r>
              <a:rPr lang="ru-RU" altLang="ru-RU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«Русское чудо» (1) </a:t>
            </a:r>
            <a:r>
              <a:rPr lang="ru-RU" altLang="ru-RU" sz="1600" b="1" dirty="0">
                <a:latin typeface="Century Gothic" panose="020B0502020202020204" pitchFamily="34" charset="0"/>
              </a:rPr>
              <a:t>©</a:t>
            </a:r>
            <a:r>
              <a:rPr lang="en-US" altLang="ru-RU" sz="1600" b="1" dirty="0">
                <a:latin typeface="Century Gothic" panose="020B0502020202020204" pitchFamily="34" charset="0"/>
              </a:rPr>
              <a:t> </a:t>
            </a:r>
            <a:r>
              <a:rPr lang="en" sz="1600" b="1" dirty="0">
                <a:latin typeface="Century Gothic" panose="020B0502020202020204" pitchFamily="34" charset="0"/>
              </a:rPr>
              <a:t>The Boston Consulting Group</a:t>
            </a:r>
            <a:endParaRPr lang="ru-RU" altLang="ru-RU" sz="2400" b="1" dirty="0">
              <a:latin typeface="Century Gothic" panose="020B0502020202020204" pitchFamily="34" charset="0"/>
            </a:endParaRPr>
          </a:p>
          <a:p>
            <a:pPr eaLnBrk="1" hangingPunct="1">
              <a:spcAft>
                <a:spcPts val="400"/>
              </a:spcAft>
            </a:pPr>
            <a:r>
              <a:rPr lang="ru-RU" altLang="ru-RU" sz="2400" dirty="0">
                <a:latin typeface="Century Gothic" panose="020B0502020202020204" pitchFamily="34" charset="0"/>
              </a:rPr>
              <a:t>Россия – крупнейший в Европе рынок по объему операций</a:t>
            </a:r>
            <a:br>
              <a:rPr lang="ru-RU" altLang="ru-RU" sz="2400" dirty="0">
                <a:latin typeface="Century Gothic" panose="020B0502020202020204" pitchFamily="34" charset="0"/>
              </a:rPr>
            </a:br>
            <a:r>
              <a:rPr lang="ru-RU" altLang="ru-RU" sz="2400" dirty="0">
                <a:latin typeface="Century Gothic" panose="020B0502020202020204" pitchFamily="34" charset="0"/>
              </a:rPr>
              <a:t>с использованием цифровых кошельков и </a:t>
            </a:r>
            <a:r>
              <a:rPr lang="ru-RU" sz="2400" dirty="0">
                <a:latin typeface="Century Gothic" panose="020B0502020202020204" pitchFamily="34" charset="0"/>
              </a:rPr>
              <a:t>мировой лидер</a:t>
            </a:r>
            <a:br>
              <a:rPr lang="ru-RU" sz="2400" dirty="0">
                <a:latin typeface="Century Gothic" panose="020B0502020202020204" pitchFamily="34" charset="0"/>
              </a:rPr>
            </a:br>
            <a:r>
              <a:rPr lang="ru-RU" sz="2400" dirty="0">
                <a:latin typeface="Century Gothic" panose="020B0502020202020204" pitchFamily="34" charset="0"/>
              </a:rPr>
              <a:t>по числу защищенных </a:t>
            </a:r>
            <a:r>
              <a:rPr lang="ru-RU" sz="2400" dirty="0" err="1">
                <a:latin typeface="Century Gothic" panose="020B0502020202020204" pitchFamily="34" charset="0"/>
              </a:rPr>
              <a:t>токенизированных</a:t>
            </a:r>
            <a:r>
              <a:rPr lang="ru-RU" sz="2400" dirty="0">
                <a:latin typeface="Century Gothic" panose="020B0502020202020204" pitchFamily="34" charset="0"/>
              </a:rPr>
              <a:t> транзакций</a:t>
            </a:r>
            <a:endParaRPr lang="ru-RU" altLang="ru-RU" sz="2400" dirty="0">
              <a:latin typeface="Century Gothic" panose="020B050202020202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CE8767-5570-4D8F-9C8C-4BCDEA73DA68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8</a:t>
            </a:fld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стол, внутренний, чашка&#10;&#10;Автоматически созданное описание">
            <a:extLst>
              <a:ext uri="{FF2B5EF4-FFF2-40B4-BE49-F238E27FC236}">
                <a16:creationId xmlns:a16="http://schemas.microsoft.com/office/drawing/2014/main" id="{9E593F76-7434-C044-BA55-BD385988A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84" y="2398377"/>
            <a:ext cx="6223000" cy="3492500"/>
          </a:xfrm>
          <a:prstGeom prst="rect">
            <a:avLst/>
          </a:prstGeom>
          <a:effectLst>
            <a:softEdge rad="520700"/>
          </a:effectLst>
        </p:spPr>
      </p:pic>
      <p:pic>
        <p:nvPicPr>
          <p:cNvPr id="16" name="Рисунок 15" descr="Изображение выглядит как человек, рука, внутренний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081FAE6E-9B3E-644A-83A3-F5F432E94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51" y="2419711"/>
            <a:ext cx="5026599" cy="282555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Рисунок 19" descr="Изображение выглядит как человек, держит, рука, удаленный&#10;&#10;Автоматически созданное описание">
            <a:extLst>
              <a:ext uri="{FF2B5EF4-FFF2-40B4-BE49-F238E27FC236}">
                <a16:creationId xmlns:a16="http://schemas.microsoft.com/office/drawing/2014/main" id="{A16A6408-7F4E-A549-81CE-E4B09D0064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6"/>
          <a:stretch/>
        </p:blipFill>
        <p:spPr>
          <a:xfrm>
            <a:off x="3424084" y="3828812"/>
            <a:ext cx="6502400" cy="3355159"/>
          </a:xfrm>
          <a:prstGeom prst="rect">
            <a:avLst/>
          </a:prstGeom>
          <a:effectLst>
            <a:softEdge rad="596900"/>
          </a:effectLst>
        </p:spPr>
      </p:pic>
      <p:sp>
        <p:nvSpPr>
          <p:cNvPr id="8" name="Прямоугольник 15">
            <a:extLst>
              <a:ext uri="{FF2B5EF4-FFF2-40B4-BE49-F238E27FC236}">
                <a16:creationId xmlns:a16="http://schemas.microsoft.com/office/drawing/2014/main" id="{E862BBE8-49DB-6D42-B921-97F41B647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0" y="0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Очевидные российские особенности</a:t>
            </a:r>
            <a:b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должны определять целевые навыки</a:t>
            </a:r>
            <a: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 (</a:t>
            </a: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3.1</a:t>
            </a:r>
            <a: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)</a:t>
            </a: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77476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зображение выглядит как желтый, сидит, автомобиль, припаркован&#10;&#10;Автоматически созданное описание">
            <a:extLst>
              <a:ext uri="{FF2B5EF4-FFF2-40B4-BE49-F238E27FC236}">
                <a16:creationId xmlns:a16="http://schemas.microsoft.com/office/drawing/2014/main" id="{78539D2B-A224-7240-8CFE-73D1D3409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73" y="4566587"/>
            <a:ext cx="4219166" cy="2810046"/>
          </a:xfrm>
          <a:prstGeom prst="rect">
            <a:avLst/>
          </a:prstGeom>
          <a:effectLst>
            <a:softEdge rad="673100"/>
          </a:effectLst>
        </p:spPr>
      </p:pic>
      <p:pic>
        <p:nvPicPr>
          <p:cNvPr id="24" name="Рисунок 23" descr="Изображение выглядит как внутренний, человек, сидит, удаленный&#10;&#10;Автоматически созданное описание">
            <a:extLst>
              <a:ext uri="{FF2B5EF4-FFF2-40B4-BE49-F238E27FC236}">
                <a16:creationId xmlns:a16="http://schemas.microsoft.com/office/drawing/2014/main" id="{6E6FB057-A1AE-A74B-B7DA-2B3F9DABE2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0"/>
          <a:stretch/>
        </p:blipFill>
        <p:spPr>
          <a:xfrm>
            <a:off x="2281448" y="1029993"/>
            <a:ext cx="6073586" cy="3461605"/>
          </a:xfrm>
          <a:prstGeom prst="rect">
            <a:avLst/>
          </a:prstGeom>
          <a:effectLst>
            <a:softEdge rad="787400"/>
          </a:effec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CE8767-5570-4D8F-9C8C-4BCDEA73DA68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9</a:t>
            </a:fld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11" name="Рисунок 10" descr="Изображение выглядит как человек, держит, внешний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21049A99-DE25-EB4F-8903-EBE074692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31" y="3287260"/>
            <a:ext cx="5259499" cy="3509452"/>
          </a:xfrm>
          <a:prstGeom prst="rect">
            <a:avLst/>
          </a:prstGeom>
          <a:effectLst>
            <a:softEdge rad="431800"/>
          </a:effectLst>
        </p:spPr>
      </p:pic>
      <p:pic>
        <p:nvPicPr>
          <p:cNvPr id="13" name="Рисунок 12" descr="Изображение выглядит как человек, держит, рука, автомобиль&#10;&#10;Автоматически созданное описание">
            <a:extLst>
              <a:ext uri="{FF2B5EF4-FFF2-40B4-BE49-F238E27FC236}">
                <a16:creationId xmlns:a16="http://schemas.microsoft.com/office/drawing/2014/main" id="{AFD63C85-B525-BB49-B2E3-72E1703669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05330"/>
            <a:ext cx="4518068" cy="3026810"/>
          </a:xfrm>
          <a:prstGeom prst="rect">
            <a:avLst/>
          </a:prstGeom>
          <a:effectLst>
            <a:softEdge rad="520700"/>
          </a:effectLst>
        </p:spPr>
      </p:pic>
      <p:pic>
        <p:nvPicPr>
          <p:cNvPr id="3" name="Рисунок 2" descr="Изображение выглядит как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51C7DE3D-DA9F-2740-80C6-4A159CE19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6" y="1916331"/>
            <a:ext cx="2312636" cy="2525398"/>
          </a:xfrm>
          <a:prstGeom prst="rect">
            <a:avLst/>
          </a:prstGeom>
        </p:spPr>
      </p:pic>
      <p:pic>
        <p:nvPicPr>
          <p:cNvPr id="5" name="Рисунок 4" descr="Изображение выглядит как рисуно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0F4577EF-876A-BB4F-A9B2-5A41283E4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22" y="1106408"/>
            <a:ext cx="5526892" cy="2375594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19" name="Рисунок 18" descr="Изображение выглядит как стол, оранжевый, укладывает&#10;&#10;Автоматически созданное описание">
            <a:extLst>
              <a:ext uri="{FF2B5EF4-FFF2-40B4-BE49-F238E27FC236}">
                <a16:creationId xmlns:a16="http://schemas.microsoft.com/office/drawing/2014/main" id="{71DFBD05-4794-EE47-B66C-4918AB0D8E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4574" b="11525"/>
          <a:stretch/>
        </p:blipFill>
        <p:spPr>
          <a:xfrm>
            <a:off x="3620030" y="3240302"/>
            <a:ext cx="4518068" cy="2280933"/>
          </a:xfrm>
          <a:prstGeom prst="rect">
            <a:avLst/>
          </a:prstGeom>
          <a:effectLst>
            <a:softEdge rad="660400"/>
          </a:effectLst>
        </p:spPr>
      </p:pic>
      <p:sp>
        <p:nvSpPr>
          <p:cNvPr id="30" name="Прямоугольник 1">
            <a:extLst>
              <a:ext uri="{FF2B5EF4-FFF2-40B4-BE49-F238E27FC236}">
                <a16:creationId xmlns:a16="http://schemas.microsoft.com/office/drawing/2014/main" id="{BB8EA249-D936-9341-9405-E287B3D4A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4" y="948713"/>
            <a:ext cx="113109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400"/>
              </a:spcAft>
            </a:pPr>
            <a:r>
              <a:rPr lang="ru-RU" altLang="ru-RU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«Русское чудо» (2)</a:t>
            </a:r>
            <a:br>
              <a:rPr lang="ru-RU" altLang="ru-RU" sz="2400" b="1" dirty="0">
                <a:latin typeface="Century Gothic" panose="020B0502020202020204" pitchFamily="34" charset="0"/>
              </a:rPr>
            </a:br>
            <a:r>
              <a:rPr lang="ru-RU" altLang="ru-RU" sz="2400" dirty="0" err="1">
                <a:latin typeface="Century Gothic" panose="020B0502020202020204" pitchFamily="34" charset="0"/>
              </a:rPr>
              <a:t>Цифровизация</a:t>
            </a:r>
            <a:r>
              <a:rPr lang="ru-RU" altLang="ru-RU" sz="2400" dirty="0">
                <a:latin typeface="Century Gothic" panose="020B0502020202020204" pitchFamily="34" charset="0"/>
              </a:rPr>
              <a:t> → «умный» город</a:t>
            </a:r>
          </a:p>
        </p:txBody>
      </p:sp>
      <p:sp>
        <p:nvSpPr>
          <p:cNvPr id="15" name="Прямоугольник 15">
            <a:extLst>
              <a:ext uri="{FF2B5EF4-FFF2-40B4-BE49-F238E27FC236}">
                <a16:creationId xmlns:a16="http://schemas.microsoft.com/office/drawing/2014/main" id="{94F4984A-055F-C846-A17A-F736C6C2D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0" y="0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Очевидные российские особенности</a:t>
            </a:r>
            <a:b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должны определять целевые навыки</a:t>
            </a:r>
            <a: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 (</a:t>
            </a: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3.2</a:t>
            </a:r>
            <a:r>
              <a:rPr lang="en-US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)</a:t>
            </a:r>
            <a:r>
              <a:rPr 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 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DA3840-5F25-BD4F-8271-642BD7A8A3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3332" y="-47800"/>
            <a:ext cx="3507556" cy="87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72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3068</TotalTime>
  <Words>1443</Words>
  <Application>Microsoft Macintosh PowerPoint</Application>
  <PresentationFormat>Широкоэкранный</PresentationFormat>
  <Paragraphs>182</Paragraphs>
  <Slides>19</Slides>
  <Notes>12</Notes>
  <HiddenSlides>1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Цель обучения экономике заключается в том, чтобы избежать быть обманутым экономистами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Миром правят алгоритмы. Но от этого неуютно…</vt:lpstr>
      <vt:lpstr>Презентация PowerPoint</vt:lpstr>
      <vt:lpstr>Презентация PowerPoint</vt:lpstr>
      <vt:lpstr>Презентация PowerPoint</vt:lpstr>
      <vt:lpstr>Презентация PowerPoint</vt:lpstr>
      <vt:lpstr>Дистанционное образование разрушает университетскую среду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140310414195 Трушина Валентина Сергеевна</cp:lastModifiedBy>
  <cp:revision>177</cp:revision>
  <dcterms:created xsi:type="dcterms:W3CDTF">2019-04-12T06:20:24Z</dcterms:created>
  <dcterms:modified xsi:type="dcterms:W3CDTF">2020-11-19T10:39:38Z</dcterms:modified>
  <cp:category/>
</cp:coreProperties>
</file>