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311" r:id="rId3"/>
    <p:sldId id="312" r:id="rId4"/>
    <p:sldId id="286" r:id="rId5"/>
    <p:sldId id="287" r:id="rId6"/>
    <p:sldId id="289" r:id="rId7"/>
    <p:sldId id="290" r:id="rId8"/>
    <p:sldId id="293" r:id="rId9"/>
    <p:sldId id="294" r:id="rId10"/>
    <p:sldId id="300" r:id="rId11"/>
    <p:sldId id="299" r:id="rId12"/>
    <p:sldId id="267" r:id="rId13"/>
    <p:sldId id="306" r:id="rId14"/>
    <p:sldId id="301" r:id="rId15"/>
    <p:sldId id="270" r:id="rId16"/>
    <p:sldId id="271" r:id="rId17"/>
    <p:sldId id="313" r:id="rId18"/>
    <p:sldId id="304" r:id="rId19"/>
    <p:sldId id="260" r:id="rId20"/>
    <p:sldId id="314" r:id="rId21"/>
    <p:sldId id="315" r:id="rId22"/>
    <p:sldId id="316" r:id="rId23"/>
    <p:sldId id="317" r:id="rId24"/>
    <p:sldId id="302" r:id="rId2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649D"/>
    <a:srgbClr val="1557B5"/>
    <a:srgbClr val="2365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514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96ABD4D-F761-4B96-8847-B758554F0FD6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E7C9B9B-C7E6-4F5F-9C97-8C874A5F8376}">
      <dgm:prSet phldrT="[Текст]" custT="1"/>
      <dgm:spPr/>
      <dgm:t>
        <a:bodyPr/>
        <a:lstStyle/>
        <a:p>
          <a:r>
            <a:rPr lang="ru-RU" sz="2400" dirty="0"/>
            <a:t>В 2014 - 2019  в обучении приняло участие около 50 студенческих групп (более 1000 студентов)</a:t>
          </a:r>
        </a:p>
      </dgm:t>
    </dgm:pt>
    <dgm:pt modelId="{81D602A6-3874-401D-9570-09352F893112}" type="parTrans" cxnId="{0DA12702-0E14-41DA-8040-50A0FBB45A3F}">
      <dgm:prSet/>
      <dgm:spPr/>
      <dgm:t>
        <a:bodyPr/>
        <a:lstStyle/>
        <a:p>
          <a:endParaRPr lang="ru-RU"/>
        </a:p>
      </dgm:t>
    </dgm:pt>
    <dgm:pt modelId="{5E48B304-A218-424A-B452-117194F3FC23}" type="sibTrans" cxnId="{0DA12702-0E14-41DA-8040-50A0FBB45A3F}">
      <dgm:prSet/>
      <dgm:spPr/>
      <dgm:t>
        <a:bodyPr/>
        <a:lstStyle/>
        <a:p>
          <a:endParaRPr lang="ru-RU"/>
        </a:p>
      </dgm:t>
    </dgm:pt>
    <dgm:pt modelId="{FF89B6E0-3D93-4096-BC14-E0C23FA15152}">
      <dgm:prSet phldrT="[Текст]"/>
      <dgm:spPr/>
      <dgm:t>
        <a:bodyPr/>
        <a:lstStyle/>
        <a:p>
          <a:r>
            <a:rPr lang="ru-RU" dirty="0"/>
            <a:t>Дисциплина «Финансовая грамотность» была включена в учебные планы нескольких факультетов и институтов.</a:t>
          </a:r>
        </a:p>
      </dgm:t>
    </dgm:pt>
    <dgm:pt modelId="{805E79CF-20F0-4896-81E2-8BFF0FAFD8BD}" type="parTrans" cxnId="{1C0053FD-D505-4EF8-910D-D96D283B257F}">
      <dgm:prSet/>
      <dgm:spPr/>
      <dgm:t>
        <a:bodyPr/>
        <a:lstStyle/>
        <a:p>
          <a:endParaRPr lang="ru-RU"/>
        </a:p>
      </dgm:t>
    </dgm:pt>
    <dgm:pt modelId="{BB3190C5-403E-46EA-A2DF-8777F68C5405}" type="sibTrans" cxnId="{1C0053FD-D505-4EF8-910D-D96D283B257F}">
      <dgm:prSet/>
      <dgm:spPr/>
      <dgm:t>
        <a:bodyPr/>
        <a:lstStyle/>
        <a:p>
          <a:endParaRPr lang="ru-RU"/>
        </a:p>
      </dgm:t>
    </dgm:pt>
    <dgm:pt modelId="{1CF0118C-0C8F-4B90-9297-B9B1A22BEC3F}">
      <dgm:prSet phldrT="[Текст]"/>
      <dgm:spPr/>
      <dgm:t>
        <a:bodyPr/>
        <a:lstStyle/>
        <a:p>
          <a:r>
            <a:rPr lang="ru-RU" dirty="0"/>
            <a:t>Дисциплина «Управление личными финансами» преподавалась в качестве общеуниверситетского курса.</a:t>
          </a:r>
        </a:p>
      </dgm:t>
    </dgm:pt>
    <dgm:pt modelId="{F7E78068-84BF-465D-A4DE-165B1F6E2777}" type="parTrans" cxnId="{E7DBF558-B048-4405-A49D-2B74BA01AA41}">
      <dgm:prSet/>
      <dgm:spPr/>
      <dgm:t>
        <a:bodyPr/>
        <a:lstStyle/>
        <a:p>
          <a:endParaRPr lang="ru-RU"/>
        </a:p>
      </dgm:t>
    </dgm:pt>
    <dgm:pt modelId="{C4997425-88AB-4B38-B885-AED3526A4FB2}" type="sibTrans" cxnId="{E7DBF558-B048-4405-A49D-2B74BA01AA41}">
      <dgm:prSet/>
      <dgm:spPr/>
      <dgm:t>
        <a:bodyPr/>
        <a:lstStyle/>
        <a:p>
          <a:endParaRPr lang="ru-RU"/>
        </a:p>
      </dgm:t>
    </dgm:pt>
    <dgm:pt modelId="{07468D76-3E56-4907-8339-AD7ED696E785}" type="pres">
      <dgm:prSet presAssocID="{A96ABD4D-F761-4B96-8847-B758554F0FD6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F00684AC-7CD9-4925-AFBA-81567D56CA91}" type="pres">
      <dgm:prSet presAssocID="{3E7C9B9B-C7E6-4F5F-9C97-8C874A5F8376}" presName="vertOne" presStyleCnt="0"/>
      <dgm:spPr/>
    </dgm:pt>
    <dgm:pt modelId="{366EEDAB-0886-49E1-AB45-67CD48E5EACA}" type="pres">
      <dgm:prSet presAssocID="{3E7C9B9B-C7E6-4F5F-9C97-8C874A5F8376}" presName="txOne" presStyleLbl="node0" presStyleIdx="0" presStyleCnt="1" custScaleX="100074" custLinFactY="140227" custLinFactNeighborX="1025" custLinFactNeighborY="200000">
        <dgm:presLayoutVars>
          <dgm:chPref val="3"/>
        </dgm:presLayoutVars>
      </dgm:prSet>
      <dgm:spPr/>
    </dgm:pt>
    <dgm:pt modelId="{0779DC9F-0304-40C7-B0D0-D6CE94FDFD18}" type="pres">
      <dgm:prSet presAssocID="{3E7C9B9B-C7E6-4F5F-9C97-8C874A5F8376}" presName="parTransOne" presStyleCnt="0"/>
      <dgm:spPr/>
    </dgm:pt>
    <dgm:pt modelId="{3F33D263-B8DE-4867-95DE-B807388D10F0}" type="pres">
      <dgm:prSet presAssocID="{3E7C9B9B-C7E6-4F5F-9C97-8C874A5F8376}" presName="horzOne" presStyleCnt="0"/>
      <dgm:spPr/>
    </dgm:pt>
    <dgm:pt modelId="{EBBEC157-B915-426B-AD73-0A744E89FB51}" type="pres">
      <dgm:prSet presAssocID="{FF89B6E0-3D93-4096-BC14-E0C23FA15152}" presName="vertTwo" presStyleCnt="0"/>
      <dgm:spPr/>
    </dgm:pt>
    <dgm:pt modelId="{5699E4CD-F691-433B-8A4E-54CC24DEEAAC}" type="pres">
      <dgm:prSet presAssocID="{FF89B6E0-3D93-4096-BC14-E0C23FA15152}" presName="txTwo" presStyleLbl="node2" presStyleIdx="0" presStyleCnt="2" custScaleX="181200" custScaleY="141803" custLinFactY="-138" custLinFactNeighborX="1092" custLinFactNeighborY="-100000">
        <dgm:presLayoutVars>
          <dgm:chPref val="3"/>
        </dgm:presLayoutVars>
      </dgm:prSet>
      <dgm:spPr/>
    </dgm:pt>
    <dgm:pt modelId="{7F33477E-A178-4B90-A388-1E182D647602}" type="pres">
      <dgm:prSet presAssocID="{FF89B6E0-3D93-4096-BC14-E0C23FA15152}" presName="horzTwo" presStyleCnt="0"/>
      <dgm:spPr/>
    </dgm:pt>
    <dgm:pt modelId="{51F8C07D-882E-4392-861E-9C570D8061DC}" type="pres">
      <dgm:prSet presAssocID="{BB3190C5-403E-46EA-A2DF-8777F68C5405}" presName="sibSpaceTwo" presStyleCnt="0"/>
      <dgm:spPr/>
    </dgm:pt>
    <dgm:pt modelId="{999CDB18-51C8-42E5-8E4F-BDAA8F8723B7}" type="pres">
      <dgm:prSet presAssocID="{1CF0118C-0C8F-4B90-9297-B9B1A22BEC3F}" presName="vertTwo" presStyleCnt="0"/>
      <dgm:spPr/>
    </dgm:pt>
    <dgm:pt modelId="{72C91BB4-C45B-4225-AA1C-757AE07AB8C9}" type="pres">
      <dgm:prSet presAssocID="{1CF0118C-0C8F-4B90-9297-B9B1A22BEC3F}" presName="txTwo" presStyleLbl="node2" presStyleIdx="1" presStyleCnt="2" custScaleX="163787" custScaleY="142145" custLinFactY="-303" custLinFactNeighborX="-4622" custLinFactNeighborY="-100000">
        <dgm:presLayoutVars>
          <dgm:chPref val="3"/>
        </dgm:presLayoutVars>
      </dgm:prSet>
      <dgm:spPr/>
    </dgm:pt>
    <dgm:pt modelId="{5F8BFE25-4F93-4794-90BE-63577C167319}" type="pres">
      <dgm:prSet presAssocID="{1CF0118C-0C8F-4B90-9297-B9B1A22BEC3F}" presName="horzTwo" presStyleCnt="0"/>
      <dgm:spPr/>
    </dgm:pt>
  </dgm:ptLst>
  <dgm:cxnLst>
    <dgm:cxn modelId="{0DA12702-0E14-41DA-8040-50A0FBB45A3F}" srcId="{A96ABD4D-F761-4B96-8847-B758554F0FD6}" destId="{3E7C9B9B-C7E6-4F5F-9C97-8C874A5F8376}" srcOrd="0" destOrd="0" parTransId="{81D602A6-3874-401D-9570-09352F893112}" sibTransId="{5E48B304-A218-424A-B452-117194F3FC23}"/>
    <dgm:cxn modelId="{B47F0515-4A21-485E-8A9C-098E82FF7BD1}" type="presOf" srcId="{1CF0118C-0C8F-4B90-9297-B9B1A22BEC3F}" destId="{72C91BB4-C45B-4225-AA1C-757AE07AB8C9}" srcOrd="0" destOrd="0" presId="urn:microsoft.com/office/officeart/2005/8/layout/hierarchy4"/>
    <dgm:cxn modelId="{D44A124C-C24E-480E-B56E-985D9F73FF80}" type="presOf" srcId="{3E7C9B9B-C7E6-4F5F-9C97-8C874A5F8376}" destId="{366EEDAB-0886-49E1-AB45-67CD48E5EACA}" srcOrd="0" destOrd="0" presId="urn:microsoft.com/office/officeart/2005/8/layout/hierarchy4"/>
    <dgm:cxn modelId="{E7DBF558-B048-4405-A49D-2B74BA01AA41}" srcId="{3E7C9B9B-C7E6-4F5F-9C97-8C874A5F8376}" destId="{1CF0118C-0C8F-4B90-9297-B9B1A22BEC3F}" srcOrd="1" destOrd="0" parTransId="{F7E78068-84BF-465D-A4DE-165B1F6E2777}" sibTransId="{C4997425-88AB-4B38-B885-AED3526A4FB2}"/>
    <dgm:cxn modelId="{5436B87B-D770-421C-96F5-624054BFE17F}" type="presOf" srcId="{FF89B6E0-3D93-4096-BC14-E0C23FA15152}" destId="{5699E4CD-F691-433B-8A4E-54CC24DEEAAC}" srcOrd="0" destOrd="0" presId="urn:microsoft.com/office/officeart/2005/8/layout/hierarchy4"/>
    <dgm:cxn modelId="{232C14A1-CBED-4B0F-B476-6F00B3BC0778}" type="presOf" srcId="{A96ABD4D-F761-4B96-8847-B758554F0FD6}" destId="{07468D76-3E56-4907-8339-AD7ED696E785}" srcOrd="0" destOrd="0" presId="urn:microsoft.com/office/officeart/2005/8/layout/hierarchy4"/>
    <dgm:cxn modelId="{1C0053FD-D505-4EF8-910D-D96D283B257F}" srcId="{3E7C9B9B-C7E6-4F5F-9C97-8C874A5F8376}" destId="{FF89B6E0-3D93-4096-BC14-E0C23FA15152}" srcOrd="0" destOrd="0" parTransId="{805E79CF-20F0-4896-81E2-8BFF0FAFD8BD}" sibTransId="{BB3190C5-403E-46EA-A2DF-8777F68C5405}"/>
    <dgm:cxn modelId="{2B6D4D54-6C79-4C6F-BEE3-C6C1AD75D1B8}" type="presParOf" srcId="{07468D76-3E56-4907-8339-AD7ED696E785}" destId="{F00684AC-7CD9-4925-AFBA-81567D56CA91}" srcOrd="0" destOrd="0" presId="urn:microsoft.com/office/officeart/2005/8/layout/hierarchy4"/>
    <dgm:cxn modelId="{4249BD21-EE74-4CC2-BDF6-2E446497F623}" type="presParOf" srcId="{F00684AC-7CD9-4925-AFBA-81567D56CA91}" destId="{366EEDAB-0886-49E1-AB45-67CD48E5EACA}" srcOrd="0" destOrd="0" presId="urn:microsoft.com/office/officeart/2005/8/layout/hierarchy4"/>
    <dgm:cxn modelId="{629A97C7-6085-41A5-818C-1CEAD8292C8F}" type="presParOf" srcId="{F00684AC-7CD9-4925-AFBA-81567D56CA91}" destId="{0779DC9F-0304-40C7-B0D0-D6CE94FDFD18}" srcOrd="1" destOrd="0" presId="urn:microsoft.com/office/officeart/2005/8/layout/hierarchy4"/>
    <dgm:cxn modelId="{F9055E25-C653-40BC-AC83-EB4D702B28DB}" type="presParOf" srcId="{F00684AC-7CD9-4925-AFBA-81567D56CA91}" destId="{3F33D263-B8DE-4867-95DE-B807388D10F0}" srcOrd="2" destOrd="0" presId="urn:microsoft.com/office/officeart/2005/8/layout/hierarchy4"/>
    <dgm:cxn modelId="{503EFA6A-82C4-4AA8-8687-D57228940566}" type="presParOf" srcId="{3F33D263-B8DE-4867-95DE-B807388D10F0}" destId="{EBBEC157-B915-426B-AD73-0A744E89FB51}" srcOrd="0" destOrd="0" presId="urn:microsoft.com/office/officeart/2005/8/layout/hierarchy4"/>
    <dgm:cxn modelId="{AE47FC93-3B85-41CC-BDC0-C904358FB504}" type="presParOf" srcId="{EBBEC157-B915-426B-AD73-0A744E89FB51}" destId="{5699E4CD-F691-433B-8A4E-54CC24DEEAAC}" srcOrd="0" destOrd="0" presId="urn:microsoft.com/office/officeart/2005/8/layout/hierarchy4"/>
    <dgm:cxn modelId="{A512790B-B10B-49D5-8211-AE7829124FCD}" type="presParOf" srcId="{EBBEC157-B915-426B-AD73-0A744E89FB51}" destId="{7F33477E-A178-4B90-A388-1E182D647602}" srcOrd="1" destOrd="0" presId="urn:microsoft.com/office/officeart/2005/8/layout/hierarchy4"/>
    <dgm:cxn modelId="{FCECF290-00BB-4AB9-A8F8-C4DB31309F90}" type="presParOf" srcId="{3F33D263-B8DE-4867-95DE-B807388D10F0}" destId="{51F8C07D-882E-4392-861E-9C570D8061DC}" srcOrd="1" destOrd="0" presId="urn:microsoft.com/office/officeart/2005/8/layout/hierarchy4"/>
    <dgm:cxn modelId="{6FFCDC15-629D-4233-9A6F-4757D3B9D8C8}" type="presParOf" srcId="{3F33D263-B8DE-4867-95DE-B807388D10F0}" destId="{999CDB18-51C8-42E5-8E4F-BDAA8F8723B7}" srcOrd="2" destOrd="0" presId="urn:microsoft.com/office/officeart/2005/8/layout/hierarchy4"/>
    <dgm:cxn modelId="{CF57C63F-C4C6-45E3-A9F5-F4DCFF0EDA21}" type="presParOf" srcId="{999CDB18-51C8-42E5-8E4F-BDAA8F8723B7}" destId="{72C91BB4-C45B-4225-AA1C-757AE07AB8C9}" srcOrd="0" destOrd="0" presId="urn:microsoft.com/office/officeart/2005/8/layout/hierarchy4"/>
    <dgm:cxn modelId="{D4785827-92AE-4A18-B2D5-4803B31DE9E3}" type="presParOf" srcId="{999CDB18-51C8-42E5-8E4F-BDAA8F8723B7}" destId="{5F8BFE25-4F93-4794-90BE-63577C167319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3FE30E2-2186-45C3-8798-B3D1A359079E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CBC44033-0172-4AF7-BB3D-F133DF84C308}">
      <dgm:prSet phldrT="[Текст]"/>
      <dgm:spPr/>
      <dgm:t>
        <a:bodyPr/>
        <a:lstStyle/>
        <a:p>
          <a:r>
            <a:rPr lang="ru-RU" dirty="0"/>
            <a:t>Подготовлены лекционные материалы</a:t>
          </a:r>
        </a:p>
      </dgm:t>
    </dgm:pt>
    <dgm:pt modelId="{DDF28F0C-B849-499D-B03C-5BF5D038ABE7}" type="parTrans" cxnId="{7383B042-75C6-4880-ABAF-0F9E11368457}">
      <dgm:prSet/>
      <dgm:spPr/>
      <dgm:t>
        <a:bodyPr/>
        <a:lstStyle/>
        <a:p>
          <a:endParaRPr lang="ru-RU"/>
        </a:p>
      </dgm:t>
    </dgm:pt>
    <dgm:pt modelId="{16AC49D4-BABA-42DB-B6F5-AB106006DE2C}" type="sibTrans" cxnId="{7383B042-75C6-4880-ABAF-0F9E11368457}">
      <dgm:prSet/>
      <dgm:spPr/>
      <dgm:t>
        <a:bodyPr/>
        <a:lstStyle/>
        <a:p>
          <a:endParaRPr lang="ru-RU"/>
        </a:p>
      </dgm:t>
    </dgm:pt>
    <dgm:pt modelId="{02951E6A-A40D-45D0-B6CA-7C79DFB49F56}">
      <dgm:prSet phldrT="[Текст]"/>
      <dgm:spPr/>
      <dgm:t>
        <a:bodyPr/>
        <a:lstStyle/>
        <a:p>
          <a:r>
            <a:rPr lang="ru-RU" dirty="0"/>
            <a:t>Проведены вебинары</a:t>
          </a:r>
        </a:p>
      </dgm:t>
    </dgm:pt>
    <dgm:pt modelId="{84D8287E-CF69-4BED-9ADB-0E044F85FC0C}" type="parTrans" cxnId="{4D8A01B9-0CA6-4B33-8B32-AE9260ABBB69}">
      <dgm:prSet/>
      <dgm:spPr/>
      <dgm:t>
        <a:bodyPr/>
        <a:lstStyle/>
        <a:p>
          <a:endParaRPr lang="ru-RU"/>
        </a:p>
      </dgm:t>
    </dgm:pt>
    <dgm:pt modelId="{6179BE3D-C936-495B-8A87-AA68373435E7}" type="sibTrans" cxnId="{4D8A01B9-0CA6-4B33-8B32-AE9260ABBB69}">
      <dgm:prSet/>
      <dgm:spPr/>
      <dgm:t>
        <a:bodyPr/>
        <a:lstStyle/>
        <a:p>
          <a:endParaRPr lang="ru-RU"/>
        </a:p>
      </dgm:t>
    </dgm:pt>
    <dgm:pt modelId="{13208C53-3531-4935-BEDF-956FE8580390}">
      <dgm:prSet phldrT="[Текст]"/>
      <dgm:spPr/>
      <dgm:t>
        <a:bodyPr/>
        <a:lstStyle/>
        <a:p>
          <a:r>
            <a:rPr lang="ru-RU" dirty="0"/>
            <a:t>Обучено 200 слушателей</a:t>
          </a:r>
        </a:p>
      </dgm:t>
    </dgm:pt>
    <dgm:pt modelId="{72004FEC-5E11-484F-88C9-571C9E3F62DE}" type="parTrans" cxnId="{320C8190-4017-4959-A3A5-9C99C83A21A1}">
      <dgm:prSet/>
      <dgm:spPr/>
      <dgm:t>
        <a:bodyPr/>
        <a:lstStyle/>
        <a:p>
          <a:endParaRPr lang="ru-RU"/>
        </a:p>
      </dgm:t>
    </dgm:pt>
    <dgm:pt modelId="{CCCC384A-B604-4DAE-A591-929AEAFC169A}" type="sibTrans" cxnId="{320C8190-4017-4959-A3A5-9C99C83A21A1}">
      <dgm:prSet/>
      <dgm:spPr/>
      <dgm:t>
        <a:bodyPr/>
        <a:lstStyle/>
        <a:p>
          <a:endParaRPr lang="ru-RU"/>
        </a:p>
      </dgm:t>
    </dgm:pt>
    <dgm:pt modelId="{99D1CC03-4019-4508-A549-373843521128}" type="pres">
      <dgm:prSet presAssocID="{23FE30E2-2186-45C3-8798-B3D1A359079E}" presName="CompostProcess" presStyleCnt="0">
        <dgm:presLayoutVars>
          <dgm:dir/>
          <dgm:resizeHandles val="exact"/>
        </dgm:presLayoutVars>
      </dgm:prSet>
      <dgm:spPr/>
    </dgm:pt>
    <dgm:pt modelId="{2CA44EE1-5775-4772-BE60-58FDA5A13734}" type="pres">
      <dgm:prSet presAssocID="{23FE30E2-2186-45C3-8798-B3D1A359079E}" presName="arrow" presStyleLbl="bgShp" presStyleIdx="0" presStyleCnt="1" custLinFactNeighborX="1697" custLinFactNeighborY="2259"/>
      <dgm:spPr/>
    </dgm:pt>
    <dgm:pt modelId="{B94B6E95-768E-4839-8F43-BBB5AD124AD6}" type="pres">
      <dgm:prSet presAssocID="{23FE30E2-2186-45C3-8798-B3D1A359079E}" presName="linearProcess" presStyleCnt="0"/>
      <dgm:spPr/>
    </dgm:pt>
    <dgm:pt modelId="{FA4C9AFA-060E-4DAF-8C34-46DA4A13587B}" type="pres">
      <dgm:prSet presAssocID="{CBC44033-0172-4AF7-BB3D-F133DF84C308}" presName="textNode" presStyleLbl="node1" presStyleIdx="0" presStyleCnt="3">
        <dgm:presLayoutVars>
          <dgm:bulletEnabled val="1"/>
        </dgm:presLayoutVars>
      </dgm:prSet>
      <dgm:spPr/>
    </dgm:pt>
    <dgm:pt modelId="{16896707-3198-4D1C-8F16-A7CA9A6C8AF0}" type="pres">
      <dgm:prSet presAssocID="{16AC49D4-BABA-42DB-B6F5-AB106006DE2C}" presName="sibTrans" presStyleCnt="0"/>
      <dgm:spPr/>
    </dgm:pt>
    <dgm:pt modelId="{2E10002A-8C67-4DAF-9DDF-E82D587BEEEA}" type="pres">
      <dgm:prSet presAssocID="{02951E6A-A40D-45D0-B6CA-7C79DFB49F56}" presName="textNode" presStyleLbl="node1" presStyleIdx="1" presStyleCnt="3">
        <dgm:presLayoutVars>
          <dgm:bulletEnabled val="1"/>
        </dgm:presLayoutVars>
      </dgm:prSet>
      <dgm:spPr/>
    </dgm:pt>
    <dgm:pt modelId="{D5EAA9CC-B481-4461-94B1-04FC45D65199}" type="pres">
      <dgm:prSet presAssocID="{6179BE3D-C936-495B-8A87-AA68373435E7}" presName="sibTrans" presStyleCnt="0"/>
      <dgm:spPr/>
    </dgm:pt>
    <dgm:pt modelId="{2D778037-6225-43D4-B82B-60DCA96565F4}" type="pres">
      <dgm:prSet presAssocID="{13208C53-3531-4935-BEDF-956FE8580390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967BFA0F-A825-408E-A7C3-F16D90ADA1F8}" type="presOf" srcId="{02951E6A-A40D-45D0-B6CA-7C79DFB49F56}" destId="{2E10002A-8C67-4DAF-9DDF-E82D587BEEEA}" srcOrd="0" destOrd="0" presId="urn:microsoft.com/office/officeart/2005/8/layout/hProcess9"/>
    <dgm:cxn modelId="{C2CE7A3C-D3ED-4B92-B86D-162EE5E672A3}" type="presOf" srcId="{CBC44033-0172-4AF7-BB3D-F133DF84C308}" destId="{FA4C9AFA-060E-4DAF-8C34-46DA4A13587B}" srcOrd="0" destOrd="0" presId="urn:microsoft.com/office/officeart/2005/8/layout/hProcess9"/>
    <dgm:cxn modelId="{7383B042-75C6-4880-ABAF-0F9E11368457}" srcId="{23FE30E2-2186-45C3-8798-B3D1A359079E}" destId="{CBC44033-0172-4AF7-BB3D-F133DF84C308}" srcOrd="0" destOrd="0" parTransId="{DDF28F0C-B849-499D-B03C-5BF5D038ABE7}" sibTransId="{16AC49D4-BABA-42DB-B6F5-AB106006DE2C}"/>
    <dgm:cxn modelId="{FB652355-DC07-4CD4-830F-8A8E88E0716D}" type="presOf" srcId="{13208C53-3531-4935-BEDF-956FE8580390}" destId="{2D778037-6225-43D4-B82B-60DCA96565F4}" srcOrd="0" destOrd="0" presId="urn:microsoft.com/office/officeart/2005/8/layout/hProcess9"/>
    <dgm:cxn modelId="{320C8190-4017-4959-A3A5-9C99C83A21A1}" srcId="{23FE30E2-2186-45C3-8798-B3D1A359079E}" destId="{13208C53-3531-4935-BEDF-956FE8580390}" srcOrd="2" destOrd="0" parTransId="{72004FEC-5E11-484F-88C9-571C9E3F62DE}" sibTransId="{CCCC384A-B604-4DAE-A591-929AEAFC169A}"/>
    <dgm:cxn modelId="{4D8A01B9-0CA6-4B33-8B32-AE9260ABBB69}" srcId="{23FE30E2-2186-45C3-8798-B3D1A359079E}" destId="{02951E6A-A40D-45D0-B6CA-7C79DFB49F56}" srcOrd="1" destOrd="0" parTransId="{84D8287E-CF69-4BED-9ADB-0E044F85FC0C}" sibTransId="{6179BE3D-C936-495B-8A87-AA68373435E7}"/>
    <dgm:cxn modelId="{2CECF1E4-EED8-4105-BA60-D2CEC7306CC9}" type="presOf" srcId="{23FE30E2-2186-45C3-8798-B3D1A359079E}" destId="{99D1CC03-4019-4508-A549-373843521128}" srcOrd="0" destOrd="0" presId="urn:microsoft.com/office/officeart/2005/8/layout/hProcess9"/>
    <dgm:cxn modelId="{11E06F2B-F649-4DB9-91E7-D96C451E91EB}" type="presParOf" srcId="{99D1CC03-4019-4508-A549-373843521128}" destId="{2CA44EE1-5775-4772-BE60-58FDA5A13734}" srcOrd="0" destOrd="0" presId="urn:microsoft.com/office/officeart/2005/8/layout/hProcess9"/>
    <dgm:cxn modelId="{85A3AFF5-1D4F-4EB8-97CC-7F7FAA905E5D}" type="presParOf" srcId="{99D1CC03-4019-4508-A549-373843521128}" destId="{B94B6E95-768E-4839-8F43-BBB5AD124AD6}" srcOrd="1" destOrd="0" presId="urn:microsoft.com/office/officeart/2005/8/layout/hProcess9"/>
    <dgm:cxn modelId="{35727592-775E-4607-AEEC-997CA2C0E44F}" type="presParOf" srcId="{B94B6E95-768E-4839-8F43-BBB5AD124AD6}" destId="{FA4C9AFA-060E-4DAF-8C34-46DA4A13587B}" srcOrd="0" destOrd="0" presId="urn:microsoft.com/office/officeart/2005/8/layout/hProcess9"/>
    <dgm:cxn modelId="{2B38B180-6DEA-4BC1-A8BA-EBD8A60A29DF}" type="presParOf" srcId="{B94B6E95-768E-4839-8F43-BBB5AD124AD6}" destId="{16896707-3198-4D1C-8F16-A7CA9A6C8AF0}" srcOrd="1" destOrd="0" presId="urn:microsoft.com/office/officeart/2005/8/layout/hProcess9"/>
    <dgm:cxn modelId="{D493F687-6793-46AA-A89E-481BBB1081C3}" type="presParOf" srcId="{B94B6E95-768E-4839-8F43-BBB5AD124AD6}" destId="{2E10002A-8C67-4DAF-9DDF-E82D587BEEEA}" srcOrd="2" destOrd="0" presId="urn:microsoft.com/office/officeart/2005/8/layout/hProcess9"/>
    <dgm:cxn modelId="{82AFB080-A718-419C-BECF-D901E8BC9983}" type="presParOf" srcId="{B94B6E95-768E-4839-8F43-BBB5AD124AD6}" destId="{D5EAA9CC-B481-4461-94B1-04FC45D65199}" srcOrd="3" destOrd="0" presId="urn:microsoft.com/office/officeart/2005/8/layout/hProcess9"/>
    <dgm:cxn modelId="{504EF90C-D216-45AC-9969-A6A997486F9A}" type="presParOf" srcId="{B94B6E95-768E-4839-8F43-BBB5AD124AD6}" destId="{2D778037-6225-43D4-B82B-60DCA96565F4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7947511-B22B-4A8D-B1D0-D4CE8F829E1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68AAFE8-06FA-4E59-ACD7-BE3AD064270E}">
      <dgm:prSet phldrT="[Текст]"/>
      <dgm:spPr/>
      <dgm:t>
        <a:bodyPr/>
        <a:lstStyle/>
        <a:p>
          <a:pPr algn="ctr"/>
          <a:r>
            <a:rPr lang="ru-RU" dirty="0"/>
            <a:t>Бакалавриат</a:t>
          </a:r>
        </a:p>
      </dgm:t>
    </dgm:pt>
    <dgm:pt modelId="{91F45EE5-9960-451E-9289-B74FE34E0A17}" type="parTrans" cxnId="{75C4E8B6-5C0E-4F84-AC36-A8CE4723EF05}">
      <dgm:prSet/>
      <dgm:spPr/>
      <dgm:t>
        <a:bodyPr/>
        <a:lstStyle/>
        <a:p>
          <a:endParaRPr lang="ru-RU"/>
        </a:p>
      </dgm:t>
    </dgm:pt>
    <dgm:pt modelId="{2EF69CAB-B1BB-4616-9135-EB816FABACB1}" type="sibTrans" cxnId="{75C4E8B6-5C0E-4F84-AC36-A8CE4723EF05}">
      <dgm:prSet/>
      <dgm:spPr/>
      <dgm:t>
        <a:bodyPr/>
        <a:lstStyle/>
        <a:p>
          <a:endParaRPr lang="ru-RU"/>
        </a:p>
      </dgm:t>
    </dgm:pt>
    <dgm:pt modelId="{5EE52366-92A4-4CCC-B919-74219BFADE9D}">
      <dgm:prSet phldrT="[Текст]"/>
      <dgm:spPr/>
      <dgm:t>
        <a:bodyPr/>
        <a:lstStyle/>
        <a:p>
          <a:pPr algn="ctr"/>
          <a:r>
            <a:rPr lang="ru-RU" dirty="0"/>
            <a:t>Магистратура</a:t>
          </a:r>
        </a:p>
      </dgm:t>
    </dgm:pt>
    <dgm:pt modelId="{9E7CF973-BA4B-4422-A9D7-D468378C1315}" type="parTrans" cxnId="{4B835AA7-8B3F-4EF1-A284-70739BB4B3CD}">
      <dgm:prSet/>
      <dgm:spPr/>
      <dgm:t>
        <a:bodyPr/>
        <a:lstStyle/>
        <a:p>
          <a:endParaRPr lang="ru-RU"/>
        </a:p>
      </dgm:t>
    </dgm:pt>
    <dgm:pt modelId="{509CCE62-F616-4B6C-BA87-DD6223661D37}" type="sibTrans" cxnId="{4B835AA7-8B3F-4EF1-A284-70739BB4B3CD}">
      <dgm:prSet/>
      <dgm:spPr/>
      <dgm:t>
        <a:bodyPr/>
        <a:lstStyle/>
        <a:p>
          <a:endParaRPr lang="ru-RU"/>
        </a:p>
      </dgm:t>
    </dgm:pt>
    <dgm:pt modelId="{581F2730-F1EF-417C-A9D8-A21CAAA534DF}">
      <dgm:prSet phldrT="[Текст]"/>
      <dgm:spPr/>
      <dgm:t>
        <a:bodyPr/>
        <a:lstStyle/>
        <a:p>
          <a:r>
            <a:rPr lang="ru-RU" dirty="0"/>
            <a:t>Образование в области финансовой грамотности</a:t>
          </a:r>
        </a:p>
      </dgm:t>
    </dgm:pt>
    <dgm:pt modelId="{3CD1187E-1D35-42DA-96F1-329A8D4B9318}" type="parTrans" cxnId="{09F73010-16B6-408B-9E60-A087EA74B10A}">
      <dgm:prSet/>
      <dgm:spPr/>
      <dgm:t>
        <a:bodyPr/>
        <a:lstStyle/>
        <a:p>
          <a:endParaRPr lang="ru-RU"/>
        </a:p>
      </dgm:t>
    </dgm:pt>
    <dgm:pt modelId="{83414B3E-7664-4A77-9FBD-D134E8BC46EE}" type="sibTrans" cxnId="{09F73010-16B6-408B-9E60-A087EA74B10A}">
      <dgm:prSet/>
      <dgm:spPr/>
      <dgm:t>
        <a:bodyPr/>
        <a:lstStyle/>
        <a:p>
          <a:endParaRPr lang="ru-RU"/>
        </a:p>
      </dgm:t>
    </dgm:pt>
    <dgm:pt modelId="{458CBB67-CF9E-4A19-93F1-5AE90CAAEAFD}">
      <dgm:prSet phldrT="[Текст]"/>
      <dgm:spPr/>
      <dgm:t>
        <a:bodyPr/>
        <a:lstStyle/>
        <a:p>
          <a:r>
            <a:rPr lang="ru-RU" dirty="0"/>
            <a:t>Педагогическое образование (профиль «Экономическое образование»)</a:t>
          </a:r>
        </a:p>
      </dgm:t>
    </dgm:pt>
    <dgm:pt modelId="{9CD7CF1E-E9B7-4A7B-ADC8-E3FEB74D4EDF}" type="parTrans" cxnId="{C2F0491F-398E-4D2F-B92A-94CC71BD21E8}">
      <dgm:prSet/>
      <dgm:spPr/>
      <dgm:t>
        <a:bodyPr/>
        <a:lstStyle/>
        <a:p>
          <a:endParaRPr lang="ru-RU"/>
        </a:p>
      </dgm:t>
    </dgm:pt>
    <dgm:pt modelId="{759D7CD1-0912-415E-BECE-F9688518A2CD}" type="sibTrans" cxnId="{C2F0491F-398E-4D2F-B92A-94CC71BD21E8}">
      <dgm:prSet/>
      <dgm:spPr/>
      <dgm:t>
        <a:bodyPr/>
        <a:lstStyle/>
        <a:p>
          <a:endParaRPr lang="ru-RU"/>
        </a:p>
      </dgm:t>
    </dgm:pt>
    <dgm:pt modelId="{DDF7AC11-E238-43AB-BEBA-805461FDDEB0}">
      <dgm:prSet phldrT="[Текст]"/>
      <dgm:spPr/>
      <dgm:t>
        <a:bodyPr/>
        <a:lstStyle/>
        <a:p>
          <a:r>
            <a:rPr lang="ru-RU" dirty="0"/>
            <a:t>Предпринимательская деятельность в сфере образования</a:t>
          </a:r>
        </a:p>
      </dgm:t>
    </dgm:pt>
    <dgm:pt modelId="{EE596FBF-8CF2-4B48-9006-0771F6A2845D}" type="parTrans" cxnId="{63909536-F766-4625-8F44-5CFE1F62005D}">
      <dgm:prSet/>
      <dgm:spPr/>
      <dgm:t>
        <a:bodyPr/>
        <a:lstStyle/>
        <a:p>
          <a:endParaRPr lang="ru-RU"/>
        </a:p>
      </dgm:t>
    </dgm:pt>
    <dgm:pt modelId="{AC550598-3AEF-48A4-ADC4-905F2C619435}" type="sibTrans" cxnId="{63909536-F766-4625-8F44-5CFE1F62005D}">
      <dgm:prSet/>
      <dgm:spPr/>
      <dgm:t>
        <a:bodyPr/>
        <a:lstStyle/>
        <a:p>
          <a:endParaRPr lang="ru-RU"/>
        </a:p>
      </dgm:t>
    </dgm:pt>
    <dgm:pt modelId="{EF4F8C68-F209-42DE-BE42-D0DD57896D40}" type="pres">
      <dgm:prSet presAssocID="{D7947511-B22B-4A8D-B1D0-D4CE8F829E14}" presName="linear" presStyleCnt="0">
        <dgm:presLayoutVars>
          <dgm:animLvl val="lvl"/>
          <dgm:resizeHandles val="exact"/>
        </dgm:presLayoutVars>
      </dgm:prSet>
      <dgm:spPr/>
    </dgm:pt>
    <dgm:pt modelId="{E7CF057E-1FE5-48F3-ADEE-FFF4DEC1FE5E}" type="pres">
      <dgm:prSet presAssocID="{268AAFE8-06FA-4E59-ACD7-BE3AD064270E}" presName="parentText" presStyleLbl="node1" presStyleIdx="0" presStyleCnt="2" custLinFactNeighborX="-409" custLinFactNeighborY="10228">
        <dgm:presLayoutVars>
          <dgm:chMax val="0"/>
          <dgm:bulletEnabled val="1"/>
        </dgm:presLayoutVars>
      </dgm:prSet>
      <dgm:spPr/>
    </dgm:pt>
    <dgm:pt modelId="{94E3433D-90C2-4717-A4EA-4C8757EE27D4}" type="pres">
      <dgm:prSet presAssocID="{268AAFE8-06FA-4E59-ACD7-BE3AD064270E}" presName="childText" presStyleLbl="revTx" presStyleIdx="0" presStyleCnt="2">
        <dgm:presLayoutVars>
          <dgm:bulletEnabled val="1"/>
        </dgm:presLayoutVars>
      </dgm:prSet>
      <dgm:spPr/>
    </dgm:pt>
    <dgm:pt modelId="{BB822DA6-7FBC-47C0-9B48-223445729342}" type="pres">
      <dgm:prSet presAssocID="{5EE52366-92A4-4CCC-B919-74219BFADE9D}" presName="parentText" presStyleLbl="node1" presStyleIdx="1" presStyleCnt="2" custLinFactNeighborX="-1788" custLinFactNeighborY="-2317">
        <dgm:presLayoutVars>
          <dgm:chMax val="0"/>
          <dgm:bulletEnabled val="1"/>
        </dgm:presLayoutVars>
      </dgm:prSet>
      <dgm:spPr/>
    </dgm:pt>
    <dgm:pt modelId="{87C16A7A-CB9F-4EFB-A1A5-4A0B684A4DA0}" type="pres">
      <dgm:prSet presAssocID="{5EE52366-92A4-4CCC-B919-74219BFADE9D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09F73010-16B6-408B-9E60-A087EA74B10A}" srcId="{5EE52366-92A4-4CCC-B919-74219BFADE9D}" destId="{581F2730-F1EF-417C-A9D8-A21CAAA534DF}" srcOrd="0" destOrd="0" parTransId="{3CD1187E-1D35-42DA-96F1-329A8D4B9318}" sibTransId="{83414B3E-7664-4A77-9FBD-D134E8BC46EE}"/>
    <dgm:cxn modelId="{C2F0491F-398E-4D2F-B92A-94CC71BD21E8}" srcId="{268AAFE8-06FA-4E59-ACD7-BE3AD064270E}" destId="{458CBB67-CF9E-4A19-93F1-5AE90CAAEAFD}" srcOrd="0" destOrd="0" parTransId="{9CD7CF1E-E9B7-4A7B-ADC8-E3FEB74D4EDF}" sibTransId="{759D7CD1-0912-415E-BECE-F9688518A2CD}"/>
    <dgm:cxn modelId="{63909536-F766-4625-8F44-5CFE1F62005D}" srcId="{5EE52366-92A4-4CCC-B919-74219BFADE9D}" destId="{DDF7AC11-E238-43AB-BEBA-805461FDDEB0}" srcOrd="1" destOrd="0" parTransId="{EE596FBF-8CF2-4B48-9006-0771F6A2845D}" sibTransId="{AC550598-3AEF-48A4-ADC4-905F2C619435}"/>
    <dgm:cxn modelId="{D0474941-F2B6-4F32-9DCB-35F98BCEC7B6}" type="presOf" srcId="{458CBB67-CF9E-4A19-93F1-5AE90CAAEAFD}" destId="{94E3433D-90C2-4717-A4EA-4C8757EE27D4}" srcOrd="0" destOrd="0" presId="urn:microsoft.com/office/officeart/2005/8/layout/vList2"/>
    <dgm:cxn modelId="{B41DB343-6CA6-41B1-A911-73395EE1BFF2}" type="presOf" srcId="{5EE52366-92A4-4CCC-B919-74219BFADE9D}" destId="{BB822DA6-7FBC-47C0-9B48-223445729342}" srcOrd="0" destOrd="0" presId="urn:microsoft.com/office/officeart/2005/8/layout/vList2"/>
    <dgm:cxn modelId="{D7200F73-1C9F-4CE0-B175-87E321D75CD1}" type="presOf" srcId="{DDF7AC11-E238-43AB-BEBA-805461FDDEB0}" destId="{87C16A7A-CB9F-4EFB-A1A5-4A0B684A4DA0}" srcOrd="0" destOrd="1" presId="urn:microsoft.com/office/officeart/2005/8/layout/vList2"/>
    <dgm:cxn modelId="{4B835AA7-8B3F-4EF1-A284-70739BB4B3CD}" srcId="{D7947511-B22B-4A8D-B1D0-D4CE8F829E14}" destId="{5EE52366-92A4-4CCC-B919-74219BFADE9D}" srcOrd="1" destOrd="0" parTransId="{9E7CF973-BA4B-4422-A9D7-D468378C1315}" sibTransId="{509CCE62-F616-4B6C-BA87-DD6223661D37}"/>
    <dgm:cxn modelId="{25E50BAF-768F-46D4-BD3F-30F29F9FCCBA}" type="presOf" srcId="{268AAFE8-06FA-4E59-ACD7-BE3AD064270E}" destId="{E7CF057E-1FE5-48F3-ADEE-FFF4DEC1FE5E}" srcOrd="0" destOrd="0" presId="urn:microsoft.com/office/officeart/2005/8/layout/vList2"/>
    <dgm:cxn modelId="{75C4E8B6-5C0E-4F84-AC36-A8CE4723EF05}" srcId="{D7947511-B22B-4A8D-B1D0-D4CE8F829E14}" destId="{268AAFE8-06FA-4E59-ACD7-BE3AD064270E}" srcOrd="0" destOrd="0" parTransId="{91F45EE5-9960-451E-9289-B74FE34E0A17}" sibTransId="{2EF69CAB-B1BB-4616-9135-EB816FABACB1}"/>
    <dgm:cxn modelId="{C7FADAEB-4958-4238-838D-511F9F621CA5}" type="presOf" srcId="{D7947511-B22B-4A8D-B1D0-D4CE8F829E14}" destId="{EF4F8C68-F209-42DE-BE42-D0DD57896D40}" srcOrd="0" destOrd="0" presId="urn:microsoft.com/office/officeart/2005/8/layout/vList2"/>
    <dgm:cxn modelId="{6FEF9CF2-86D3-414E-9E31-4543F93A92BC}" type="presOf" srcId="{581F2730-F1EF-417C-A9D8-A21CAAA534DF}" destId="{87C16A7A-CB9F-4EFB-A1A5-4A0B684A4DA0}" srcOrd="0" destOrd="0" presId="urn:microsoft.com/office/officeart/2005/8/layout/vList2"/>
    <dgm:cxn modelId="{852D3304-25D0-4847-9550-669879B2AECD}" type="presParOf" srcId="{EF4F8C68-F209-42DE-BE42-D0DD57896D40}" destId="{E7CF057E-1FE5-48F3-ADEE-FFF4DEC1FE5E}" srcOrd="0" destOrd="0" presId="urn:microsoft.com/office/officeart/2005/8/layout/vList2"/>
    <dgm:cxn modelId="{71D686C9-451E-44CF-BC73-DCC3724E630C}" type="presParOf" srcId="{EF4F8C68-F209-42DE-BE42-D0DD57896D40}" destId="{94E3433D-90C2-4717-A4EA-4C8757EE27D4}" srcOrd="1" destOrd="0" presId="urn:microsoft.com/office/officeart/2005/8/layout/vList2"/>
    <dgm:cxn modelId="{58D28502-A707-4150-A334-4CFA7E1FAB01}" type="presParOf" srcId="{EF4F8C68-F209-42DE-BE42-D0DD57896D40}" destId="{BB822DA6-7FBC-47C0-9B48-223445729342}" srcOrd="2" destOrd="0" presId="urn:microsoft.com/office/officeart/2005/8/layout/vList2"/>
    <dgm:cxn modelId="{9B245E1F-371C-44C7-B31A-0244F90FD33D}" type="presParOf" srcId="{EF4F8C68-F209-42DE-BE42-D0DD57896D40}" destId="{87C16A7A-CB9F-4EFB-A1A5-4A0B684A4DA0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6EEDAB-0886-49E1-AB45-67CD48E5EACA}">
      <dsp:nvSpPr>
        <dsp:cNvPr id="0" name=""/>
        <dsp:cNvSpPr/>
      </dsp:nvSpPr>
      <dsp:spPr>
        <a:xfrm>
          <a:off x="1580" y="2793642"/>
          <a:ext cx="8626604" cy="182782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В 2014 - 2019  в обучении приняло участие около 50 студенческих групп (более 1000 студентов)</a:t>
          </a:r>
        </a:p>
      </dsp:txBody>
      <dsp:txXfrm>
        <a:off x="55115" y="2847177"/>
        <a:ext cx="8519534" cy="1720757"/>
      </dsp:txXfrm>
    </dsp:sp>
    <dsp:sp modelId="{5699E4CD-F691-433B-8A4E-54CC24DEEAAC}">
      <dsp:nvSpPr>
        <dsp:cNvPr id="0" name=""/>
        <dsp:cNvSpPr/>
      </dsp:nvSpPr>
      <dsp:spPr>
        <a:xfrm>
          <a:off x="38979" y="190766"/>
          <a:ext cx="4411411" cy="25919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 dirty="0"/>
            <a:t>Дисциплина «Финансовая грамотность» была включена в учебные планы нескольких факультетов и институтов.</a:t>
          </a:r>
        </a:p>
      </dsp:txBody>
      <dsp:txXfrm>
        <a:off x="114894" y="266681"/>
        <a:ext cx="4259581" cy="2440084"/>
      </dsp:txXfrm>
    </dsp:sp>
    <dsp:sp modelId="{72C91BB4-C45B-4225-AA1C-757AE07AB8C9}">
      <dsp:nvSpPr>
        <dsp:cNvPr id="0" name=""/>
        <dsp:cNvSpPr/>
      </dsp:nvSpPr>
      <dsp:spPr>
        <a:xfrm>
          <a:off x="4515783" y="187750"/>
          <a:ext cx="3987482" cy="25981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 dirty="0"/>
            <a:t>Дисциплина «Управление личными финансами» преподавалась в качестве общеуниверситетского курса.</a:t>
          </a:r>
        </a:p>
      </dsp:txBody>
      <dsp:txXfrm>
        <a:off x="4591881" y="263848"/>
        <a:ext cx="3835286" cy="244596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A44EE1-5775-4772-BE60-58FDA5A13734}">
      <dsp:nvSpPr>
        <dsp:cNvPr id="0" name=""/>
        <dsp:cNvSpPr/>
      </dsp:nvSpPr>
      <dsp:spPr>
        <a:xfrm>
          <a:off x="540239" y="0"/>
          <a:ext cx="5135098" cy="4082887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4C9AFA-060E-4DAF-8C34-46DA4A13587B}">
      <dsp:nvSpPr>
        <dsp:cNvPr id="0" name=""/>
        <dsp:cNvSpPr/>
      </dsp:nvSpPr>
      <dsp:spPr>
        <a:xfrm>
          <a:off x="6489" y="1224866"/>
          <a:ext cx="1944540" cy="163315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Подготовлены лекционные материалы</a:t>
          </a:r>
        </a:p>
      </dsp:txBody>
      <dsp:txXfrm>
        <a:off x="86213" y="1304590"/>
        <a:ext cx="1785092" cy="1473706"/>
      </dsp:txXfrm>
    </dsp:sp>
    <dsp:sp modelId="{2E10002A-8C67-4DAF-9DDF-E82D587BEEEA}">
      <dsp:nvSpPr>
        <dsp:cNvPr id="0" name=""/>
        <dsp:cNvSpPr/>
      </dsp:nvSpPr>
      <dsp:spPr>
        <a:xfrm>
          <a:off x="2048375" y="1224866"/>
          <a:ext cx="1944540" cy="163315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Проведены вебинары</a:t>
          </a:r>
        </a:p>
      </dsp:txBody>
      <dsp:txXfrm>
        <a:off x="2128099" y="1304590"/>
        <a:ext cx="1785092" cy="1473706"/>
      </dsp:txXfrm>
    </dsp:sp>
    <dsp:sp modelId="{2D778037-6225-43D4-B82B-60DCA96565F4}">
      <dsp:nvSpPr>
        <dsp:cNvPr id="0" name=""/>
        <dsp:cNvSpPr/>
      </dsp:nvSpPr>
      <dsp:spPr>
        <a:xfrm>
          <a:off x="4090261" y="1224866"/>
          <a:ext cx="1944540" cy="163315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Обучено 200 слушателей</a:t>
          </a:r>
        </a:p>
      </dsp:txBody>
      <dsp:txXfrm>
        <a:off x="4169985" y="1304590"/>
        <a:ext cx="1785092" cy="147370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CF057E-1FE5-48F3-ADEE-FFF4DEC1FE5E}">
      <dsp:nvSpPr>
        <dsp:cNvPr id="0" name=""/>
        <dsp:cNvSpPr/>
      </dsp:nvSpPr>
      <dsp:spPr>
        <a:xfrm>
          <a:off x="0" y="158167"/>
          <a:ext cx="8128000" cy="10553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400" kern="1200" dirty="0"/>
            <a:t>Бакалавриат</a:t>
          </a:r>
        </a:p>
      </dsp:txBody>
      <dsp:txXfrm>
        <a:off x="51517" y="209684"/>
        <a:ext cx="8024966" cy="952306"/>
      </dsp:txXfrm>
    </dsp:sp>
    <dsp:sp modelId="{94E3433D-90C2-4717-A4EA-4C8757EE27D4}">
      <dsp:nvSpPr>
        <dsp:cNvPr id="0" name=""/>
        <dsp:cNvSpPr/>
      </dsp:nvSpPr>
      <dsp:spPr>
        <a:xfrm>
          <a:off x="0" y="1104048"/>
          <a:ext cx="8128000" cy="10701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8064" tIns="55880" rIns="312928" bIns="55880" numCol="1" spcCol="1270" anchor="t" anchorCtr="0">
          <a:noAutofit/>
        </a:bodyPr>
        <a:lstStyle/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3400" kern="1200" dirty="0"/>
            <a:t>Педагогическое образование (профиль «Экономическое образование»)</a:t>
          </a:r>
        </a:p>
      </dsp:txBody>
      <dsp:txXfrm>
        <a:off x="0" y="1104048"/>
        <a:ext cx="8128000" cy="1070190"/>
      </dsp:txXfrm>
    </dsp:sp>
    <dsp:sp modelId="{BB822DA6-7FBC-47C0-9B48-223445729342}">
      <dsp:nvSpPr>
        <dsp:cNvPr id="0" name=""/>
        <dsp:cNvSpPr/>
      </dsp:nvSpPr>
      <dsp:spPr>
        <a:xfrm>
          <a:off x="0" y="2124645"/>
          <a:ext cx="8128000" cy="10553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400" kern="1200" dirty="0"/>
            <a:t>Магистратура</a:t>
          </a:r>
        </a:p>
      </dsp:txBody>
      <dsp:txXfrm>
        <a:off x="51517" y="2176162"/>
        <a:ext cx="8024966" cy="952306"/>
      </dsp:txXfrm>
    </dsp:sp>
    <dsp:sp modelId="{87C16A7A-CB9F-4EFB-A1A5-4A0B684A4DA0}">
      <dsp:nvSpPr>
        <dsp:cNvPr id="0" name=""/>
        <dsp:cNvSpPr/>
      </dsp:nvSpPr>
      <dsp:spPr>
        <a:xfrm>
          <a:off x="0" y="3229578"/>
          <a:ext cx="8128000" cy="21403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8064" tIns="55880" rIns="312928" bIns="55880" numCol="1" spcCol="1270" anchor="t" anchorCtr="0">
          <a:noAutofit/>
        </a:bodyPr>
        <a:lstStyle/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3400" kern="1200" dirty="0"/>
            <a:t>Образование в области финансовой грамотности</a:t>
          </a:r>
        </a:p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3400" kern="1200" dirty="0"/>
            <a:t>Предпринимательская деятельность в сфере образования</a:t>
          </a:r>
        </a:p>
      </dsp:txBody>
      <dsp:txXfrm>
        <a:off x="0" y="3229578"/>
        <a:ext cx="8128000" cy="21403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B4DD9-9FE2-4920-BB05-614A5C54D70A}" type="datetimeFigureOut">
              <a:rPr lang="ru-RU" smtClean="0"/>
              <a:t>17.03.2023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B27D-A18B-4BE3-B1E1-7027D4DD41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75635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B4DD9-9FE2-4920-BB05-614A5C54D70A}" type="datetimeFigureOut">
              <a:rPr lang="ru-RU" smtClean="0"/>
              <a:t>17.03.2023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B27D-A18B-4BE3-B1E1-7027D4DD41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67074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B4DD9-9FE2-4920-BB05-614A5C54D70A}" type="datetimeFigureOut">
              <a:rPr lang="ru-RU" smtClean="0"/>
              <a:t>17.03.2023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B27D-A18B-4BE3-B1E1-7027D4DD41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97328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B4DD9-9FE2-4920-BB05-614A5C54D70A}" type="datetimeFigureOut">
              <a:rPr lang="ru-RU" smtClean="0"/>
              <a:t>17.03.2023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B27D-A18B-4BE3-B1E1-7027D4DD41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86680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B4DD9-9FE2-4920-BB05-614A5C54D70A}" type="datetimeFigureOut">
              <a:rPr lang="ru-RU" smtClean="0"/>
              <a:t>17.03.2023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B27D-A18B-4BE3-B1E1-7027D4DD41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91844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52655" y="1"/>
            <a:ext cx="6539345" cy="7683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B4DD9-9FE2-4920-BB05-614A5C54D70A}" type="datetimeFigureOut">
              <a:rPr lang="ru-RU" smtClean="0"/>
              <a:t>17.03.2023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B27D-A18B-4BE3-B1E1-7027D4DD41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68704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B4DD9-9FE2-4920-BB05-614A5C54D70A}" type="datetimeFigureOut">
              <a:rPr lang="ru-RU" smtClean="0"/>
              <a:t>17.03.2023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B27D-A18B-4BE3-B1E1-7027D4DD41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1105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B4DD9-9FE2-4920-BB05-614A5C54D70A}" type="datetimeFigureOut">
              <a:rPr lang="ru-RU" smtClean="0"/>
              <a:t>17.03.2023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B27D-A18B-4BE3-B1E1-7027D4DD41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8648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B4DD9-9FE2-4920-BB05-614A5C54D70A}" type="datetimeFigureOut">
              <a:rPr lang="ru-RU" smtClean="0"/>
              <a:t>17.03.2023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B27D-A18B-4BE3-B1E1-7027D4DD41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5482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bg>
      <p:bgPr>
        <a:blipFill dpi="0" rotWithShape="1">
          <a:blip r:embed="rId2">
            <a:lum/>
          </a:blip>
          <a:srcRect/>
          <a:stretch>
            <a:fillRect b="8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>
            <a:extLst>
              <a:ext uri="{FF2B5EF4-FFF2-40B4-BE49-F238E27FC236}">
                <a16:creationId xmlns:a16="http://schemas.microsoft.com/office/drawing/2014/main" id="{6E1D788D-3812-4212-9B22-D7389498FB4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133347" y="201613"/>
            <a:ext cx="3964991" cy="520282"/>
          </a:xfrm>
        </p:spPr>
        <p:txBody>
          <a:bodyPr wrap="square" lIns="108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aseline="0">
                <a:noFill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2800" b="1" u="sng" dirty="0">
                <a:solidFill>
                  <a:srgbClr val="01649D"/>
                </a:solidFill>
              </a:rPr>
              <a:t>Название презентации</a:t>
            </a:r>
          </a:p>
          <a:p>
            <a:pPr lvl="0"/>
            <a:endParaRPr lang="ru-RU" dirty="0"/>
          </a:p>
        </p:txBody>
      </p:sp>
      <p:sp>
        <p:nvSpPr>
          <p:cNvPr id="8" name="Текст 6">
            <a:extLst>
              <a:ext uri="{FF2B5EF4-FFF2-40B4-BE49-F238E27FC236}">
                <a16:creationId xmlns:a16="http://schemas.microsoft.com/office/drawing/2014/main" id="{6E2DDF90-5138-4CD8-8811-D96AB5DE515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96779" y="1403167"/>
            <a:ext cx="11359415" cy="525322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9263803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EA89BE-EC80-41C1-ABA2-2E12C50594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C028CA5-8AE3-495E-88E3-F6F1BC3D9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B4DD9-9FE2-4920-BB05-614A5C54D70A}" type="datetimeFigureOut">
              <a:rPr lang="ru-RU" smtClean="0"/>
              <a:t>17.03.2023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0AB6CC1-519E-41DD-8156-470A074D9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D69BE94-BFD1-4920-BC34-BECB17DA71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B27D-A18B-4BE3-B1E1-7027D4DD41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56073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347405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B4DD9-9FE2-4920-BB05-614A5C54D70A}" type="datetimeFigureOut">
              <a:rPr lang="ru-RU" smtClean="0"/>
              <a:t>17.03.2023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B27D-A18B-4BE3-B1E1-7027D4DD41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2756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help.herzen.spb.ru/onlinemeet/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edu.gov.ru/document/70ecc3b178e0b8397d234697c42e0ad8/" TargetMode="Externa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nok-nark.ru/" TargetMode="External"/><Relationship Id="rId4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4896A7-79FF-4542-81E2-82DF15E89D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96830" y="431800"/>
            <a:ext cx="7405036" cy="3857096"/>
          </a:xfrm>
        </p:spPr>
        <p:txBody>
          <a:bodyPr>
            <a:normAutofit/>
          </a:bodyPr>
          <a:lstStyle/>
          <a:p>
            <a:r>
              <a:rPr lang="ru-RU" sz="5200" cap="small" dirty="0"/>
              <a:t>ОРИЕНТИРЫ РАЗВИТИЯ ВЫСШЕГО ЭКОНОМИЧЕСКОГО И ФИНАНСОВОГО ОБРАЗОВАНИЯ</a:t>
            </a:r>
            <a:endParaRPr lang="ru-RU" sz="52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A48A93C-CD86-4CCC-868E-09AB9F854B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43295" y="4734024"/>
            <a:ext cx="7405037" cy="1590575"/>
          </a:xfrm>
        </p:spPr>
        <p:txBody>
          <a:bodyPr>
            <a:normAutofit/>
          </a:bodyPr>
          <a:lstStyle/>
          <a:p>
            <a:pPr algn="r"/>
            <a:r>
              <a:rPr lang="ru-RU" dirty="0"/>
              <a:t>Яковлева Т.В. к.э.н., доцент</a:t>
            </a:r>
          </a:p>
          <a:p>
            <a:pPr algn="r"/>
            <a:r>
              <a:rPr lang="ru-RU" dirty="0"/>
              <a:t>заведующая кафедрой отраслевой экономики и финансов, заместитель директора института экономики и управления</a:t>
            </a:r>
          </a:p>
        </p:txBody>
      </p:sp>
    </p:spTree>
    <p:extLst>
      <p:ext uri="{BB962C8B-B14F-4D97-AF65-F5344CB8AC3E}">
        <p14:creationId xmlns:p14="http://schemas.microsoft.com/office/powerpoint/2010/main" val="12913488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>
          <a:xfrm>
            <a:off x="1143000" y="200098"/>
            <a:ext cx="10642072" cy="630809"/>
          </a:xfrm>
        </p:spPr>
        <p:txBody>
          <a:bodyPr/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sz="2800" dirty="0">
                <a:solidFill>
                  <a:schemeClr val="tx1"/>
                </a:solidFill>
              </a:rPr>
              <a:t>Сотрудничество РГПУ им А. И. Герцена с ЦБ РФ  </a:t>
            </a:r>
            <a:r>
              <a:rPr lang="en-US" sz="2800" dirty="0">
                <a:solidFill>
                  <a:schemeClr val="tx1"/>
                </a:solidFill>
              </a:rPr>
              <a:t>- c 2019 </a:t>
            </a:r>
            <a:r>
              <a:rPr lang="ru-RU" sz="2800" dirty="0">
                <a:solidFill>
                  <a:schemeClr val="tx1"/>
                </a:solidFill>
              </a:rPr>
              <a:t>года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>
          <a:xfrm>
            <a:off x="278765" y="4179464"/>
            <a:ext cx="5478567" cy="2306003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dirty="0"/>
              <a:t>Участники: 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dirty="0"/>
              <a:t>сотрудники управления по защите прав потребителей и обеспечению доступности финансовых услуг в СЗФО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dirty="0"/>
              <a:t>сотрудники института экономики и управления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dirty="0"/>
          </a:p>
          <a:p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6480A5C-4A7E-490B-9337-5B2703A0C5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4599" y="3544912"/>
            <a:ext cx="5241501" cy="3155820"/>
          </a:xfrm>
          <a:prstGeom prst="rect">
            <a:avLst/>
          </a:prstGeom>
        </p:spPr>
      </p:pic>
      <p:sp>
        <p:nvSpPr>
          <p:cNvPr id="7" name="Текст 2">
            <a:extLst>
              <a:ext uri="{FF2B5EF4-FFF2-40B4-BE49-F238E27FC236}">
                <a16:creationId xmlns:a16="http://schemas.microsoft.com/office/drawing/2014/main" id="{D6BB6E94-363A-4650-9DAB-E6D0874B9DCB}"/>
              </a:ext>
            </a:extLst>
          </p:cNvPr>
          <p:cNvSpPr txBox="1">
            <a:spLocks/>
          </p:cNvSpPr>
          <p:nvPr/>
        </p:nvSpPr>
        <p:spPr>
          <a:xfrm>
            <a:off x="5647266" y="1122997"/>
            <a:ext cx="6265967" cy="23060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dirty="0"/>
              <a:t>Разработаны и апробированы материалы для проведения занятий школьникам по финансовой грамотности по методике Банка России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789C2B7-E97F-4DF3-BBBF-C313C3DFAF7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851" r="5751"/>
          <a:stretch/>
        </p:blipFill>
        <p:spPr>
          <a:xfrm>
            <a:off x="2794452" y="2497667"/>
            <a:ext cx="2678869" cy="1972733"/>
          </a:xfrm>
          <a:prstGeom prst="rect">
            <a:avLst/>
          </a:prstGeom>
        </p:spPr>
      </p:pic>
      <p:pic>
        <p:nvPicPr>
          <p:cNvPr id="5" name="Рисунок 4" descr="https://www.herzen.spb.ru/uploads/vtimchenko/images/20.JPG">
            <a:extLst>
              <a:ext uri="{FF2B5EF4-FFF2-40B4-BE49-F238E27FC236}">
                <a16:creationId xmlns:a16="http://schemas.microsoft.com/office/drawing/2014/main" id="{C29C713D-F45A-4447-B6AA-29FB574E4BA1}"/>
              </a:ext>
            </a:extLst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853" y="1013311"/>
            <a:ext cx="3061334" cy="2170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240171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>
          <a:xfrm>
            <a:off x="1159281" y="187980"/>
            <a:ext cx="10592451" cy="634172"/>
          </a:xfrm>
        </p:spPr>
        <p:txBody>
          <a:bodyPr/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sz="3200" dirty="0">
                <a:solidFill>
                  <a:schemeClr val="tx1"/>
                </a:solidFill>
                <a:ea typeface="Calibri" panose="020F0502020204030204" pitchFamily="34" charset="0"/>
              </a:rPr>
              <a:t>Финансовая грамотность включена во ФГОС и ПООП</a:t>
            </a:r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A85CDB5-3ECB-472F-AC07-3F2C9906C1A1}"/>
              </a:ext>
            </a:extLst>
          </p:cNvPr>
          <p:cNvSpPr/>
          <p:nvPr/>
        </p:nvSpPr>
        <p:spPr>
          <a:xfrm>
            <a:off x="905932" y="1089388"/>
            <a:ext cx="10524067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u="sng" dirty="0">
                <a:ea typeface="Calibri" panose="020F0502020204030204" pitchFamily="34" charset="0"/>
              </a:rPr>
              <a:t>ФГОС начального и основного общего образования </a:t>
            </a:r>
            <a:r>
              <a:rPr lang="ru-RU" sz="2800" dirty="0">
                <a:ea typeface="Calibri" panose="020F0502020204030204" pitchFamily="34" charset="0"/>
              </a:rPr>
              <a:t>—</a:t>
            </a:r>
          </a:p>
          <a:p>
            <a:r>
              <a:rPr lang="ru-RU" sz="2800" dirty="0">
                <a:ea typeface="Calibri" panose="020F0502020204030204" pitchFamily="34" charset="0"/>
              </a:rPr>
              <a:t>Математика, Технология, Окружающий мир, Обществознание,</a:t>
            </a:r>
          </a:p>
          <a:p>
            <a:r>
              <a:rPr lang="ru-RU" sz="2800" dirty="0">
                <a:ea typeface="Calibri" panose="020F0502020204030204" pitchFamily="34" charset="0"/>
              </a:rPr>
              <a:t>География и Информатика; ПООП основного и среднего общего</a:t>
            </a:r>
          </a:p>
          <a:p>
            <a:r>
              <a:rPr lang="ru-RU" sz="2800" dirty="0">
                <a:ea typeface="Calibri" panose="020F0502020204030204" pitchFamily="34" charset="0"/>
              </a:rPr>
              <a:t>образования — Экономика, Обществознание</a:t>
            </a:r>
          </a:p>
          <a:p>
            <a:endParaRPr lang="ru-RU" sz="2800" dirty="0">
              <a:ea typeface="Calibri" panose="020F050202020403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800" u="sng" dirty="0"/>
              <a:t>ФГОС СПО </a:t>
            </a:r>
            <a:r>
              <a:rPr lang="ru-RU" sz="2800" dirty="0"/>
              <a:t>— общая компетенция с формулировкой: </a:t>
            </a:r>
          </a:p>
          <a:p>
            <a:pPr algn="just"/>
            <a:r>
              <a:rPr lang="ru-RU" sz="2800" dirty="0"/>
              <a:t>«Использовать знания по финансовой грамотности, планировать</a:t>
            </a:r>
          </a:p>
          <a:p>
            <a:pPr algn="just"/>
            <a:r>
              <a:rPr lang="ru-RU" sz="2800" dirty="0"/>
              <a:t>предпринимательскую деятельность в профессиональной сфере»</a:t>
            </a:r>
          </a:p>
          <a:p>
            <a:endParaRPr lang="ru-RU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u="sng" dirty="0"/>
              <a:t>ФГОС ВО </a:t>
            </a:r>
            <a:r>
              <a:rPr lang="ru-RU" sz="2800" dirty="0"/>
              <a:t>- общая компетенция с формулировкой: «Способен принимать  обоснованные экономические решения в различных областях жизнедеятельности</a:t>
            </a: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5836712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86714D50-4EE8-4BCE-A3C3-9B12B69940B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42737" y="110646"/>
            <a:ext cx="10106526" cy="981554"/>
          </a:xfrm>
        </p:spPr>
        <p:txBody>
          <a:bodyPr/>
          <a:lstStyle/>
          <a:p>
            <a:pPr marL="0" lvl="1" indent="0" algn="ctr">
              <a:spcBef>
                <a:spcPts val="1000"/>
              </a:spcBef>
              <a:buNone/>
            </a:pPr>
            <a:r>
              <a:rPr lang="ru-RU" sz="3200" dirty="0"/>
              <a:t>Модуль «Основы финансовой грамотности» в образовательных программах бакалавриата</a:t>
            </a:r>
          </a:p>
          <a:p>
            <a:pPr algn="ctr"/>
            <a:endParaRPr lang="ru-RU" sz="3200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870083D-3D36-42B4-915A-55AFA23E93B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5266"/>
          <a:stretch/>
        </p:blipFill>
        <p:spPr>
          <a:xfrm>
            <a:off x="369915" y="1092200"/>
            <a:ext cx="11452170" cy="3371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6826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>
          <a:xfrm>
            <a:off x="1159281" y="187979"/>
            <a:ext cx="10592451" cy="992427"/>
          </a:xfrm>
        </p:spPr>
        <p:txBody>
          <a:bodyPr/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sz="2800" dirty="0">
                <a:solidFill>
                  <a:schemeClr val="tx1"/>
                </a:solidFill>
                <a:ea typeface="Calibri" panose="020F0502020204030204" pitchFamily="34" charset="0"/>
              </a:rPr>
              <a:t>Образовательные программы института экономики и управления, формирующие педагогические компетенции в области ФГ</a:t>
            </a:r>
            <a:endParaRPr lang="ru-RU" sz="2800" dirty="0"/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2343085587"/>
              </p:ext>
            </p:extLst>
          </p:nvPr>
        </p:nvGraphicFramePr>
        <p:xfrm>
          <a:off x="2081877" y="1089388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991067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D9ED76F-B14B-4E0B-9F78-8721DDB50B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3883"/>
          <a:stretch/>
        </p:blipFill>
        <p:spPr>
          <a:xfrm>
            <a:off x="1754619" y="169333"/>
            <a:ext cx="8944635" cy="3759200"/>
          </a:xfrm>
          <a:prstGeom prst="rect">
            <a:avLst/>
          </a:prstGeom>
        </p:spPr>
      </p:pic>
      <p:sp>
        <p:nvSpPr>
          <p:cNvPr id="7" name="Текст 2">
            <a:extLst>
              <a:ext uri="{FF2B5EF4-FFF2-40B4-BE49-F238E27FC236}">
                <a16:creationId xmlns:a16="http://schemas.microsoft.com/office/drawing/2014/main" id="{61A69A79-5448-4A6D-828E-C6682C0ED401}"/>
              </a:ext>
            </a:extLst>
          </p:cNvPr>
          <p:cNvSpPr txBox="1">
            <a:spLocks/>
          </p:cNvSpPr>
          <p:nvPr/>
        </p:nvSpPr>
        <p:spPr>
          <a:xfrm>
            <a:off x="416292" y="4189681"/>
            <a:ext cx="11359415" cy="26683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b="1" dirty="0"/>
              <a:t>Цель</a:t>
            </a:r>
            <a:r>
              <a:rPr lang="ru-RU" dirty="0"/>
              <a:t> - подготовка выпускника, который способен, опираясь на полученные углубленные знания, умения и сформированные компетенции, самостоятельно решать на современном уровне задачи своей профессиональной деятельности в области проектирования и реализации образовательных программ по повышению финансовой грамотности различных групп населения</a:t>
            </a:r>
          </a:p>
        </p:txBody>
      </p:sp>
    </p:spTree>
    <p:extLst>
      <p:ext uri="{BB962C8B-B14F-4D97-AF65-F5344CB8AC3E}">
        <p14:creationId xmlns:p14="http://schemas.microsoft.com/office/powerpoint/2010/main" val="25800323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>
          <a:xfrm>
            <a:off x="1451671" y="221423"/>
            <a:ext cx="9750390" cy="520282"/>
          </a:xfrm>
        </p:spPr>
        <p:txBody>
          <a:bodyPr/>
          <a:lstStyle/>
          <a:p>
            <a:pPr algn="ctr"/>
            <a:r>
              <a:rPr lang="ru-RU" sz="3200" dirty="0">
                <a:solidFill>
                  <a:schemeClr val="tx1"/>
                </a:solidFill>
              </a:rPr>
              <a:t>Задачи профессиональной деятельности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0385172"/>
              </p:ext>
            </p:extLst>
          </p:nvPr>
        </p:nvGraphicFramePr>
        <p:xfrm>
          <a:off x="199255" y="1293852"/>
          <a:ext cx="11640712" cy="5046240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3243183">
                  <a:extLst>
                    <a:ext uri="{9D8B030D-6E8A-4147-A177-3AD203B41FA5}">
                      <a16:colId xmlns:a16="http://schemas.microsoft.com/office/drawing/2014/main" val="3410105825"/>
                    </a:ext>
                  </a:extLst>
                </a:gridCol>
                <a:gridCol w="8397529">
                  <a:extLst>
                    <a:ext uri="{9D8B030D-6E8A-4147-A177-3AD203B41FA5}">
                      <a16:colId xmlns:a16="http://schemas.microsoft.com/office/drawing/2014/main" val="2134970592"/>
                    </a:ext>
                  </a:extLst>
                </a:gridCol>
              </a:tblGrid>
              <a:tr h="654840">
                <a:tc>
                  <a:txBody>
                    <a:bodyPr/>
                    <a:lstStyle/>
                    <a:p>
                      <a:pPr marL="36000" algn="ctr">
                        <a:spcAft>
                          <a:spcPts val="0"/>
                        </a:spcAft>
                        <a:tabLst>
                          <a:tab pos="1241425" algn="l"/>
                        </a:tabLst>
                      </a:pPr>
                      <a:r>
                        <a:rPr lang="ru-RU" sz="1800" spc="-15" dirty="0">
                          <a:effectLst/>
                        </a:rPr>
                        <a:t>Типы </a:t>
                      </a:r>
                      <a:r>
                        <a:rPr lang="ru-RU" sz="1800" dirty="0">
                          <a:effectLst/>
                        </a:rPr>
                        <a:t>задач</a:t>
                      </a:r>
                    </a:p>
                    <a:p>
                      <a:pPr marL="36000"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профессиональной деятельности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385" marR="24385" marT="0" marB="0"/>
                </a:tc>
                <a:tc>
                  <a:txBody>
                    <a:bodyPr/>
                    <a:lstStyle/>
                    <a:p>
                      <a:pPr marL="36000"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Задачи профессиональной деятельности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385" marR="24385" marT="0" marB="0"/>
                </a:tc>
                <a:extLst>
                  <a:ext uri="{0D108BD9-81ED-4DB2-BD59-A6C34878D82A}">
                    <a16:rowId xmlns:a16="http://schemas.microsoft.com/office/drawing/2014/main" val="2957103667"/>
                  </a:ext>
                </a:extLst>
              </a:tr>
              <a:tr h="1304096">
                <a:tc>
                  <a:txBody>
                    <a:bodyPr/>
                    <a:lstStyle/>
                    <a:p>
                      <a:pPr marL="36000"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Педагогический 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385" marR="24385" marT="0" marB="0"/>
                </a:tc>
                <a:tc>
                  <a:txBody>
                    <a:bodyPr/>
                    <a:lstStyle/>
                    <a:p>
                      <a:pPr marL="321750" marR="12700" indent="-285750" algn="just"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ru-RU" sz="1800" dirty="0">
                          <a:effectLst/>
                        </a:rPr>
                        <a:t>Проектирование образовательных программ в области финансовой грамотности в соответствии с нормативно-правовыми актами и нормами профессиональной этики педагога;</a:t>
                      </a:r>
                    </a:p>
                    <a:p>
                      <a:pPr marL="321750" marR="12700" indent="-285750" algn="just"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ru-RU" sz="1800" dirty="0">
                          <a:effectLst/>
                        </a:rPr>
                        <a:t>Реализация профессиональной деятельности педагогов в области финансовой грамотности.</a:t>
                      </a:r>
                    </a:p>
                  </a:txBody>
                  <a:tcPr marL="24385" marR="24385" marT="0" marB="0"/>
                </a:tc>
                <a:extLst>
                  <a:ext uri="{0D108BD9-81ED-4DB2-BD59-A6C34878D82A}">
                    <a16:rowId xmlns:a16="http://schemas.microsoft.com/office/drawing/2014/main" val="134827271"/>
                  </a:ext>
                </a:extLst>
              </a:tr>
              <a:tr h="1148841">
                <a:tc>
                  <a:txBody>
                    <a:bodyPr/>
                    <a:lstStyle/>
                    <a:p>
                      <a:pPr marL="36000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Научно -</a:t>
                      </a:r>
                    </a:p>
                    <a:p>
                      <a:pPr marL="36000"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исследовательский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385" marR="24385" marT="0" marB="0"/>
                </a:tc>
                <a:tc>
                  <a:txBody>
                    <a:bodyPr/>
                    <a:lstStyle/>
                    <a:p>
                      <a:pPr marL="321750" marR="12700" indent="-285750"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ru-RU" sz="1800" dirty="0">
                          <a:effectLst/>
                        </a:rPr>
                        <a:t>Участие в разработке и реализации исследовательских программ, направленных на развитие профессиональной деятельности и повышение качества образования (с учетом объектов профессиональной деятельности).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385" marR="24385" marT="0" marB="0"/>
                </a:tc>
                <a:extLst>
                  <a:ext uri="{0D108BD9-81ED-4DB2-BD59-A6C34878D82A}">
                    <a16:rowId xmlns:a16="http://schemas.microsoft.com/office/drawing/2014/main" val="1034173027"/>
                  </a:ext>
                </a:extLst>
              </a:tr>
              <a:tr h="1702839">
                <a:tc>
                  <a:txBody>
                    <a:bodyPr/>
                    <a:lstStyle/>
                    <a:p>
                      <a:pPr marL="36000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Методический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385" marR="24385" marT="0" marB="0"/>
                </a:tc>
                <a:tc>
                  <a:txBody>
                    <a:bodyPr/>
                    <a:lstStyle/>
                    <a:p>
                      <a:pPr marL="321750" marR="12700" indent="-285750"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ru-RU" sz="1800" dirty="0">
                          <a:effectLst/>
                        </a:rPr>
                        <a:t>Разработка методического обеспечения образовательного процесса в области финансовой грамотности на соответствующем уровне образования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385" marR="24385" marT="0" marB="0"/>
                </a:tc>
                <a:extLst>
                  <a:ext uri="{0D108BD9-81ED-4DB2-BD59-A6C34878D82A}">
                    <a16:rowId xmlns:a16="http://schemas.microsoft.com/office/drawing/2014/main" val="5737522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0603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>
          <a:xfrm>
            <a:off x="732996" y="0"/>
            <a:ext cx="11251932" cy="963044"/>
          </a:xfrm>
        </p:spPr>
        <p:txBody>
          <a:bodyPr/>
          <a:lstStyle/>
          <a:p>
            <a:pPr algn="ctr"/>
            <a:r>
              <a:rPr lang="ru-RU" sz="3200" dirty="0">
                <a:solidFill>
                  <a:schemeClr val="tx1"/>
                </a:solidFill>
              </a:rPr>
              <a:t>Должности, на которых могут работать выпускники образовательной программы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>
          <a:xfrm>
            <a:off x="275514" y="2360097"/>
            <a:ext cx="11359415" cy="3402749"/>
          </a:xfrm>
        </p:spPr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dirty="0"/>
              <a:t>преподаватель (для уровня СПО, СО) дисциплин в области финансовой грамотности;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dirty="0"/>
              <a:t>методист по внедрению элементов финансовой грамотности в широкий спектр дисциплин;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dirty="0"/>
              <a:t>методист по организации образования в области финансовой грамотности.</a:t>
            </a:r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1485054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>
          <a:xfrm>
            <a:off x="1938865" y="177800"/>
            <a:ext cx="9525001" cy="759844"/>
          </a:xfrm>
        </p:spPr>
        <p:txBody>
          <a:bodyPr/>
          <a:lstStyle/>
          <a:p>
            <a:pPr algn="ctr"/>
            <a:r>
              <a:rPr lang="ru-RU" sz="3200" dirty="0">
                <a:solidFill>
                  <a:schemeClr val="tx1"/>
                </a:solidFill>
              </a:rPr>
              <a:t>Особенности программы: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>
          <a:xfrm>
            <a:off x="351714" y="1987563"/>
            <a:ext cx="11359415" cy="3402749"/>
          </a:xfrm>
        </p:spPr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dirty="0"/>
              <a:t>раскрывает основные направления государственной политики по формированию финансовой грамотности населения;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dirty="0"/>
              <a:t>даёт углубленные знания предметной области будущему преподавателю;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dirty="0"/>
              <a:t>даёт углубленное знание методики преподавания финансовой грамотности для различных категорий населения.</a:t>
            </a:r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3844617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>
          <a:xfrm>
            <a:off x="880534" y="29591"/>
            <a:ext cx="11183938" cy="932920"/>
          </a:xfrm>
        </p:spPr>
        <p:txBody>
          <a:bodyPr/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sz="2800" dirty="0">
                <a:solidFill>
                  <a:schemeClr val="tx1"/>
                </a:solidFill>
              </a:rPr>
              <a:t>Взаимодействие с профессиональным сообществом при подготовке выпускников и их трудоустройстве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>
          <a:xfrm>
            <a:off x="278765" y="4179464"/>
            <a:ext cx="10851977" cy="230600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ru-RU" dirty="0"/>
          </a:p>
          <a:p>
            <a:endParaRPr lang="ru-RU" dirty="0"/>
          </a:p>
        </p:txBody>
      </p:sp>
      <p:sp>
        <p:nvSpPr>
          <p:cNvPr id="7" name="Текст 2">
            <a:extLst>
              <a:ext uri="{FF2B5EF4-FFF2-40B4-BE49-F238E27FC236}">
                <a16:creationId xmlns:a16="http://schemas.microsoft.com/office/drawing/2014/main" id="{D6BB6E94-363A-4650-9DAB-E6D0874B9DCB}"/>
              </a:ext>
            </a:extLst>
          </p:cNvPr>
          <p:cNvSpPr txBox="1">
            <a:spLocks/>
          </p:cNvSpPr>
          <p:nvPr/>
        </p:nvSpPr>
        <p:spPr>
          <a:xfrm>
            <a:off x="58190" y="1122998"/>
            <a:ext cx="11855044" cy="10798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-24938" y="1075669"/>
            <a:ext cx="1167938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/>
              <a:t>В рамках ВКР, магистерских исследований разработаны проекты по финансовому просвещению различных категорий граждан.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/>
              <a:t>В государственных аттестационных комиссиях в качестве экспертов работают сотрудники отдела финансового просвещения Банка России, представители администраций школ, колледжей.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79" y="2294114"/>
            <a:ext cx="4046099" cy="3034574"/>
          </a:xfrm>
          <a:prstGeom prst="rect">
            <a:avLst/>
          </a:prstGeom>
        </p:spPr>
      </p:pic>
      <p:sp>
        <p:nvSpPr>
          <p:cNvPr id="10" name="Объект 2">
            <a:extLst>
              <a:ext uri="{FF2B5EF4-FFF2-40B4-BE49-F238E27FC236}">
                <a16:creationId xmlns:a16="http://schemas.microsoft.com/office/drawing/2014/main" id="{34B3489B-43F1-4529-9D2E-908BE5B0561E}"/>
              </a:ext>
            </a:extLst>
          </p:cNvPr>
          <p:cNvSpPr txBox="1">
            <a:spLocks/>
          </p:cNvSpPr>
          <p:nvPr/>
        </p:nvSpPr>
        <p:spPr>
          <a:xfrm>
            <a:off x="8677452" y="3090735"/>
            <a:ext cx="2819821" cy="9974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/>
              <a:t>Телеграмм-канал </a:t>
            </a:r>
          </a:p>
          <a:p>
            <a:r>
              <a:rPr lang="ru-RU" sz="2400" b="1" dirty="0"/>
              <a:t>«Дом финансов»</a:t>
            </a:r>
          </a:p>
          <a:p>
            <a:endParaRPr lang="ru-RU" sz="2400" dirty="0"/>
          </a:p>
          <a:p>
            <a:endParaRPr lang="ru-RU" sz="24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CC255ED-0FE4-4D57-B2D4-33770DD733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0440" y="2519424"/>
            <a:ext cx="3425537" cy="246790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5A4AB00-DBDA-4E63-890E-3FEE709D72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4447"/>
          <a:stretch/>
        </p:blipFill>
        <p:spPr>
          <a:xfrm>
            <a:off x="6611426" y="4525508"/>
            <a:ext cx="4762935" cy="2282244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7FED38E-254A-4238-BFD4-0E865ED39B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19094" y="5419928"/>
            <a:ext cx="3048713" cy="143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3599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quarter" idx="11"/>
          </p:nvPr>
        </p:nvSpPr>
        <p:spPr>
          <a:xfrm>
            <a:off x="296779" y="1075268"/>
            <a:ext cx="11725888" cy="5581120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dirty="0"/>
              <a:t>Городской проект при поддержке Комитета по Комитета по образованию Санкт-Петербурга запущен  портал «Продлёнка с Герценовским университетом»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ru-RU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dirty="0"/>
              <a:t>В рамках проекта студенты института экономики и управления провели ряд вебинаров по вопросам финансовой грамотности:</a:t>
            </a:r>
          </a:p>
          <a:p>
            <a:r>
              <a:rPr lang="ru-RU" u="sng" dirty="0"/>
              <a:t>за 2020-2021 г.</a:t>
            </a:r>
            <a:r>
              <a:rPr lang="ru-RU" dirty="0"/>
              <a:t> – более 30 </a:t>
            </a:r>
            <a:r>
              <a:rPr lang="ru-RU" dirty="0" err="1"/>
              <a:t>вебинаров</a:t>
            </a:r>
            <a:r>
              <a:rPr lang="ru-RU" dirty="0"/>
              <a:t>, приняло участие 70 студентов, видео собрали более 2040 тысяч просмотров,</a:t>
            </a:r>
          </a:p>
          <a:p>
            <a:r>
              <a:rPr lang="ru-RU" u="sng" dirty="0"/>
              <a:t>за 2021-2022 г.</a:t>
            </a:r>
            <a:r>
              <a:rPr lang="ru-RU" dirty="0"/>
              <a:t> – более 35 </a:t>
            </a:r>
            <a:r>
              <a:rPr lang="ru-RU" dirty="0" err="1"/>
              <a:t>вебинаров</a:t>
            </a:r>
            <a:r>
              <a:rPr lang="ru-RU" dirty="0"/>
              <a:t>, приняло участие 65 студентов, видео собрали около 3000 тысяч просмотров.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ru-RU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dirty="0"/>
              <a:t>Темы </a:t>
            </a:r>
            <a:r>
              <a:rPr lang="ru-RU" dirty="0" err="1"/>
              <a:t>вебинаров</a:t>
            </a:r>
            <a:r>
              <a:rPr lang="ru-RU" dirty="0"/>
              <a:t>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/>
              <a:t>«Планирование семейного (личного) бюджета»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/>
              <a:t>«Налоги: платить или не платить?»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/>
              <a:t>«Страхование»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/>
              <a:t>«Деньги - наличные и безналичные»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/>
              <a:t>«Инфляция»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/>
              <a:t>«Безопасность интернет платежей»</a:t>
            </a:r>
          </a:p>
          <a:p>
            <a:endParaRPr lang="ru-RU" u="sng" dirty="0">
              <a:hlinkClick r:id="rId2"/>
            </a:endParaRPr>
          </a:p>
          <a:p>
            <a:pPr algn="r"/>
            <a:r>
              <a:rPr lang="ru-RU" u="sng" dirty="0">
                <a:hlinkClick r:id="rId2"/>
              </a:rPr>
              <a:t>https://help.herzen.spb.ru/onlinemeet/</a:t>
            </a:r>
            <a:endParaRPr lang="ru-RU" dirty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274457" y="201613"/>
            <a:ext cx="10515600" cy="754144"/>
          </a:xfrm>
        </p:spPr>
        <p:txBody>
          <a:bodyPr/>
          <a:lstStyle/>
          <a:p>
            <a:r>
              <a:rPr lang="ru-RU" dirty="0"/>
              <a:t> </a:t>
            </a:r>
            <a:r>
              <a:rPr lang="ru-RU" sz="3200" b="1" dirty="0"/>
              <a:t>Финансовая грамотность в «Продлёнке на удалёнке»</a:t>
            </a:r>
          </a:p>
        </p:txBody>
      </p:sp>
    </p:spTree>
    <p:extLst>
      <p:ext uri="{BB962C8B-B14F-4D97-AF65-F5344CB8AC3E}">
        <p14:creationId xmlns:p14="http://schemas.microsoft.com/office/powerpoint/2010/main" val="34501767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>
          <a:xfrm>
            <a:off x="1032282" y="169334"/>
            <a:ext cx="11074523" cy="795866"/>
          </a:xfrm>
        </p:spPr>
        <p:txBody>
          <a:bodyPr/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sz="3200" dirty="0">
                <a:solidFill>
                  <a:schemeClr val="tx1"/>
                </a:solidFill>
                <a:ea typeface="Calibri" panose="020F0502020204030204" pitchFamily="34" charset="0"/>
              </a:rPr>
              <a:t>Проблемы кадровой обеспеченности в школе: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>
          <a:xfrm>
            <a:off x="296779" y="1403166"/>
            <a:ext cx="11359415" cy="5285499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ru-RU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dirty="0"/>
              <a:t>дефицит учителей-предметников;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dirty="0"/>
              <a:t>высокая потребность в педагогах, осуществляющих психолого-педагогическое сопровождение обучающихся;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dirty="0"/>
              <a:t>высокая потребность в педагогах дополнительного образования;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dirty="0"/>
              <a:t>43% учителей пенсионного и предпенсионного возраста.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dirty="0"/>
          </a:p>
          <a:p>
            <a:pPr algn="just"/>
            <a:r>
              <a:rPr lang="ru-RU" sz="2400" i="1" dirty="0"/>
              <a:t>«Сведения об организации, осуществляющей образовательную деятельность по образовательным программам начального общего, основного общего, среднего общего образования» на начало 2022/23 учебного года данные Министерства просвещения РФ  </a:t>
            </a:r>
            <a:r>
              <a:rPr lang="ru-RU" sz="2400" i="1" dirty="0">
                <a:hlinkClick r:id="rId2"/>
              </a:rPr>
              <a:t>https://docs.edu.gov.ru/document/70ecc3b178e0b8397d234697c42e0ad8/</a:t>
            </a:r>
            <a:endParaRPr lang="ru-RU" sz="2400" i="1" dirty="0"/>
          </a:p>
          <a:p>
            <a:pPr algn="just"/>
            <a:endParaRPr lang="ru-RU" sz="2400" i="1" dirty="0"/>
          </a:p>
        </p:txBody>
      </p:sp>
    </p:spTree>
    <p:extLst>
      <p:ext uri="{BB962C8B-B14F-4D97-AF65-F5344CB8AC3E}">
        <p14:creationId xmlns:p14="http://schemas.microsoft.com/office/powerpoint/2010/main" val="20569949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>
          <a:xfrm>
            <a:off x="990600" y="245532"/>
            <a:ext cx="10871200" cy="711201"/>
          </a:xfrm>
        </p:spPr>
        <p:txBody>
          <a:bodyPr/>
          <a:lstStyle/>
          <a:p>
            <a:pPr algn="ctr"/>
            <a:r>
              <a:rPr lang="ru-RU" sz="3200" dirty="0">
                <a:solidFill>
                  <a:schemeClr val="tx1"/>
                </a:solidFill>
              </a:rPr>
              <a:t>Последние изменения в подготовке педагогических кадров 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>
          <a:xfrm>
            <a:off x="326314" y="1727625"/>
            <a:ext cx="11359415" cy="4038175"/>
          </a:xfrm>
        </p:spPr>
        <p:txBody>
          <a:bodyPr>
            <a:no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dirty="0"/>
              <a:t>Концепция подготовки педагогических кадров для системы образования до 2030 года, утв. Правительством РФ 24.06.2022 г. № 1688-р;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ru-RU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dirty="0"/>
              <a:t>Методические рекомендации по подготовке кадров по программам педагогического бакалавриата на основе единых подходов к их структуре и содержанию («Ядро высшего педагогического образования»), одобрены на заседании Коллегии Министерства просвещения Российской Федерации 25.11.2021 г.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40954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>
          <a:xfrm>
            <a:off x="990600" y="245532"/>
            <a:ext cx="10871200" cy="711201"/>
          </a:xfrm>
        </p:spPr>
        <p:txBody>
          <a:bodyPr/>
          <a:lstStyle/>
          <a:p>
            <a:pPr algn="ctr"/>
            <a:r>
              <a:rPr lang="ru-RU" sz="3200" dirty="0">
                <a:solidFill>
                  <a:schemeClr val="tx1"/>
                </a:solidFill>
              </a:rPr>
              <a:t>Основополагающие принципы концепции: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>
          <a:xfrm>
            <a:off x="326314" y="1727625"/>
            <a:ext cx="11359415" cy="4038175"/>
          </a:xfrm>
        </p:spPr>
        <p:txBody>
          <a:bodyPr>
            <a:no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ru-RU" dirty="0"/>
              <a:t>формирование образовательных результатов на основе задач профессиональной деятельности педагога;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ru-RU" dirty="0"/>
              <a:t>модульное построение образовательных программ с ориентацией на решение задач профессиональной деятельности;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ru-RU" dirty="0"/>
              <a:t>усиление практико-ориентированности подготовки;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ru-RU" dirty="0"/>
              <a:t>обеспечение вариативности в рамках модулей и программы в целом.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61398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>
          <a:xfrm>
            <a:off x="990600" y="245532"/>
            <a:ext cx="10871200" cy="711201"/>
          </a:xfrm>
        </p:spPr>
        <p:txBody>
          <a:bodyPr/>
          <a:lstStyle/>
          <a:p>
            <a:pPr algn="ctr"/>
            <a:r>
              <a:rPr lang="ru-RU" sz="3000" dirty="0">
                <a:solidFill>
                  <a:schemeClr val="tx1"/>
                </a:solidFill>
              </a:rPr>
              <a:t>УК-9 в структуре «Ядра высшего педагогического образования»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014DB09-568D-4FBB-82B7-A3EA9790F0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190" y="1617134"/>
            <a:ext cx="10948277" cy="3158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5430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>
          <a:xfrm>
            <a:off x="990600" y="245532"/>
            <a:ext cx="10871200" cy="711201"/>
          </a:xfrm>
        </p:spPr>
        <p:txBody>
          <a:bodyPr/>
          <a:lstStyle/>
          <a:p>
            <a:pPr algn="ctr"/>
            <a:r>
              <a:rPr lang="ru-RU" sz="3200" dirty="0">
                <a:solidFill>
                  <a:schemeClr val="tx1"/>
                </a:solidFill>
              </a:rPr>
              <a:t>Варианты профессиональных квалификаций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93F5E34-E767-4F31-B9EA-0DB7A3D667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0756"/>
          <a:stretch/>
        </p:blipFill>
        <p:spPr>
          <a:xfrm>
            <a:off x="95594" y="1049458"/>
            <a:ext cx="7776776" cy="151559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34D9AD7-C94C-428A-86BB-28C2EB2ED5E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1727"/>
          <a:stretch/>
        </p:blipFill>
        <p:spPr>
          <a:xfrm>
            <a:off x="1227757" y="2565055"/>
            <a:ext cx="7418310" cy="143933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71466EC-9D28-4AD2-AA66-32419A07D57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26401"/>
          <a:stretch/>
        </p:blipFill>
        <p:spPr>
          <a:xfrm>
            <a:off x="2377894" y="4004389"/>
            <a:ext cx="7121536" cy="1668278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93033496-EA67-4D5A-B92C-2AA38E490061}"/>
              </a:ext>
            </a:extLst>
          </p:cNvPr>
          <p:cNvSpPr/>
          <p:nvPr/>
        </p:nvSpPr>
        <p:spPr>
          <a:xfrm>
            <a:off x="9317124" y="6106067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u="sng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hlinkClick r:id="rId5"/>
              </a:rPr>
              <a:t> </a:t>
            </a:r>
            <a:endParaRPr lang="ru-RU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9FA9A5AA-DE27-4BB4-B471-3DE96AEB50E5}"/>
              </a:ext>
            </a:extLst>
          </p:cNvPr>
          <p:cNvSpPr/>
          <p:nvPr/>
        </p:nvSpPr>
        <p:spPr>
          <a:xfrm>
            <a:off x="4006600" y="6259955"/>
            <a:ext cx="773154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200" i="1" dirty="0">
                <a:latin typeface="Times New Roman" panose="02020603050405020304" pitchFamily="18" charset="0"/>
                <a:ea typeface="Calibri" panose="020F0502020204030204" pitchFamily="34" charset="0"/>
              </a:rPr>
              <a:t>Реестр независимой оценки квалификаций   </a:t>
            </a:r>
            <a:r>
              <a:rPr lang="ru-RU" sz="2200" i="1" u="sng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hlinkClick r:id="rId5"/>
              </a:rPr>
              <a:t>https://nok-nark.ru/</a:t>
            </a:r>
            <a:endParaRPr lang="ru-RU" sz="2200" i="1" dirty="0"/>
          </a:p>
        </p:txBody>
      </p:sp>
    </p:spTree>
    <p:extLst>
      <p:ext uri="{BB962C8B-B14F-4D97-AF65-F5344CB8AC3E}">
        <p14:creationId xmlns:p14="http://schemas.microsoft.com/office/powerpoint/2010/main" val="30403973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>
          <a:xfrm>
            <a:off x="296779" y="1403167"/>
            <a:ext cx="11359415" cy="4582766"/>
          </a:xfrm>
        </p:spPr>
        <p:txBody>
          <a:bodyPr/>
          <a:lstStyle/>
          <a:p>
            <a:pPr marL="457200" indent="-457200">
              <a:buFont typeface="Wingdings" panose="05000000000000000000" pitchFamily="2" charset="2"/>
              <a:buChar char="ü"/>
            </a:pPr>
            <a:endParaRPr lang="ru-RU" dirty="0"/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ru-RU" dirty="0"/>
          </a:p>
        </p:txBody>
      </p:sp>
      <p:sp>
        <p:nvSpPr>
          <p:cNvPr id="4" name="Текст 2">
            <a:extLst>
              <a:ext uri="{FF2B5EF4-FFF2-40B4-BE49-F238E27FC236}">
                <a16:creationId xmlns:a16="http://schemas.microsoft.com/office/drawing/2014/main" id="{251B4A73-863F-4DCC-9BD0-8CBB3230B8AA}"/>
              </a:ext>
            </a:extLst>
          </p:cNvPr>
          <p:cNvSpPr txBox="1">
            <a:spLocks/>
          </p:cNvSpPr>
          <p:nvPr/>
        </p:nvSpPr>
        <p:spPr>
          <a:xfrm>
            <a:off x="302490" y="3790767"/>
            <a:ext cx="7373041" cy="11114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dirty="0"/>
              <a:t>Благодарю за внимание!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99142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>
          <a:xfrm>
            <a:off x="1032282" y="169334"/>
            <a:ext cx="11074523" cy="795866"/>
          </a:xfrm>
        </p:spPr>
        <p:txBody>
          <a:bodyPr/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sz="3200" dirty="0">
                <a:solidFill>
                  <a:schemeClr val="tx1"/>
                </a:solidFill>
                <a:ea typeface="Calibri" panose="020F0502020204030204" pitchFamily="34" charset="0"/>
              </a:rPr>
              <a:t>Направления и меры по улучшению ситуации: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>
          <a:xfrm>
            <a:off x="296779" y="1176868"/>
            <a:ext cx="11359415" cy="5511798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dirty="0"/>
              <a:t>формирование единого образовательного пространства с учетом единых содержательных и технологических условий подготовки педагогов;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dirty="0"/>
              <a:t>развитие системы непрерывного педагогического образования от профильных классов до учреждений повышения квалификации;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dirty="0"/>
              <a:t>совершенствование системы целевого обучения;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dirty="0"/>
              <a:t>индивидуальные маршруты постдипломного сопровождения выпускников;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dirty="0"/>
              <a:t>разработка и внедрение системы независимой оценки качества подготовки педагогических кадров</a:t>
            </a:r>
          </a:p>
          <a:p>
            <a:r>
              <a:rPr lang="ru-RU" dirty="0"/>
              <a:t>                                                                                   и другие меры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dirty="0"/>
          </a:p>
          <a:p>
            <a:pPr algn="just"/>
            <a:endParaRPr lang="ru-RU" sz="2400" i="1" dirty="0"/>
          </a:p>
        </p:txBody>
      </p:sp>
    </p:spTree>
    <p:extLst>
      <p:ext uri="{BB962C8B-B14F-4D97-AF65-F5344CB8AC3E}">
        <p14:creationId xmlns:p14="http://schemas.microsoft.com/office/powerpoint/2010/main" val="34212298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>
          <a:xfrm>
            <a:off x="1387882" y="0"/>
            <a:ext cx="9022210" cy="973666"/>
          </a:xfrm>
        </p:spPr>
        <p:txBody>
          <a:bodyPr/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sz="3200" dirty="0">
                <a:solidFill>
                  <a:schemeClr val="tx1"/>
                </a:solidFill>
                <a:ea typeface="Calibri" panose="020F0502020204030204" pitchFamily="34" charset="0"/>
              </a:rPr>
              <a:t>Внедрение финансовой грамотности в 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sz="3200" dirty="0">
                <a:solidFill>
                  <a:schemeClr val="tx1"/>
                </a:solidFill>
                <a:ea typeface="Calibri" panose="020F0502020204030204" pitchFamily="34" charset="0"/>
              </a:rPr>
              <a:t>образовательный процесс РГПУ им. А. И. Герцена </a:t>
            </a:r>
            <a:endParaRPr lang="ru-RU"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835067605"/>
              </p:ext>
            </p:extLst>
          </p:nvPr>
        </p:nvGraphicFramePr>
        <p:xfrm>
          <a:off x="1781907" y="2096504"/>
          <a:ext cx="8628185" cy="46214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A85CDB5-3ECB-472F-AC07-3F2C9906C1A1}"/>
              </a:ext>
            </a:extLst>
          </p:cNvPr>
          <p:cNvSpPr/>
          <p:nvPr/>
        </p:nvSpPr>
        <p:spPr>
          <a:xfrm>
            <a:off x="2772941" y="1660009"/>
            <a:ext cx="66461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ea typeface="Calibri" panose="020F0502020204030204" pitchFamily="34" charset="0"/>
              </a:rPr>
              <a:t>на основе корректировки учебных планов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5254790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>
          <a:xfrm>
            <a:off x="1312985" y="0"/>
            <a:ext cx="9998483" cy="928918"/>
          </a:xfrm>
        </p:spPr>
        <p:txBody>
          <a:bodyPr/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sz="3200" dirty="0">
                <a:solidFill>
                  <a:schemeClr val="tx1"/>
                </a:solidFill>
              </a:rPr>
              <a:t>Общеуниверситетский курс 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sz="3200" dirty="0">
                <a:solidFill>
                  <a:schemeClr val="tx1"/>
                </a:solidFill>
              </a:rPr>
              <a:t>«Управление личными финансами» </a:t>
            </a:r>
            <a:endParaRPr lang="en-US" sz="3200" dirty="0">
              <a:solidFill>
                <a:schemeClr val="tx1"/>
              </a:solidFill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4" name="Рисунок 3" descr="https://sun9-46.userapi.com/impf/c604330/v604330918/3408c/D-QAepVZwr0.jpg?size=1296x972&amp;quality=96&amp;sign=bde2a7781c202db9bb72f5f7ac753ba7&amp;type=album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732" y="1227666"/>
            <a:ext cx="3937170" cy="281933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5463807" y="1613118"/>
            <a:ext cx="433212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К реализации курса были приглашены специалисты- ПАО «Сбербанк» </a:t>
            </a:r>
          </a:p>
          <a:p>
            <a:endParaRPr lang="ru-RU" sz="280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F37E067-2ADC-46FA-8F90-1703432705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8094" y="2961222"/>
            <a:ext cx="3720649" cy="248284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11495DB-F734-495E-BC0D-B7D6B27560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17519" y="4038081"/>
            <a:ext cx="3869741" cy="258986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86B019A-3DCF-4FC2-AEC5-B33E09AFAB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86039" y="2670124"/>
            <a:ext cx="2973675" cy="3671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7529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/>
              <a:t>С 2016 г. проводились совместные мероприятия образовательного и просветительского характера по проблемам финансового просвещения и в целом тенденций развития финансовой сферы</a:t>
            </a:r>
          </a:p>
          <a:p>
            <a:endParaRPr lang="ru-RU" dirty="0"/>
          </a:p>
        </p:txBody>
      </p:sp>
      <p:sp>
        <p:nvSpPr>
          <p:cNvPr id="4" name="Текст 1"/>
          <p:cNvSpPr txBox="1">
            <a:spLocks/>
          </p:cNvSpPr>
          <p:nvPr/>
        </p:nvSpPr>
        <p:spPr>
          <a:xfrm>
            <a:off x="930684" y="-10897"/>
            <a:ext cx="10847876" cy="1045806"/>
          </a:xfrm>
          <a:prstGeom prst="rect">
            <a:avLst/>
          </a:prstGeom>
        </p:spPr>
        <p:txBody>
          <a:bodyPr vert="horz" wrap="square" lIns="108000" tIns="45720" rIns="91440" bIns="4572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kern="1200" baseline="0">
                <a:noFill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sz="3200" dirty="0">
                <a:solidFill>
                  <a:schemeClr val="tx1"/>
                </a:solidFill>
              </a:rPr>
              <a:t>Сотрудничество с ПАО «Сбербанк» 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sz="3200" dirty="0">
                <a:solidFill>
                  <a:schemeClr val="tx1"/>
                </a:solidFill>
                <a:ea typeface="Calibri" panose="020F0502020204030204" pitchFamily="34" charset="0"/>
              </a:rPr>
              <a:t>совместные мероприятия</a:t>
            </a:r>
            <a:endParaRPr lang="ru-RU" sz="3200" dirty="0">
              <a:solidFill>
                <a:schemeClr val="tx1"/>
              </a:solidFill>
            </a:endParaRPr>
          </a:p>
          <a:p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77743" y="3031066"/>
            <a:ext cx="5048738" cy="29014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/>
              <a:t>Лекции и мастер-классы по: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000" dirty="0"/>
              <a:t>технике краудсорсинга,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000" dirty="0"/>
              <a:t>возможностям повышения финансовой эффективности бизнеса на основе совершенствования бизнес-процессов,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000" dirty="0"/>
              <a:t>использованию бизнес-философии «Кайдзен». </a:t>
            </a:r>
          </a:p>
        </p:txBody>
      </p:sp>
      <p:pic>
        <p:nvPicPr>
          <p:cNvPr id="6" name="Рисунок 5" descr="https://www.herzen.spb.ru/uploads/vtimchenko/images/123_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2537" y="2287588"/>
            <a:ext cx="3134621" cy="208967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C78E6E6-ED44-4C09-B95B-46B7484D1A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5226" y="3399325"/>
            <a:ext cx="3134621" cy="210040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2777109-2C45-49E4-8A0A-788AB3B535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9667" y="4377267"/>
            <a:ext cx="1684208" cy="2084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9347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>
          <a:xfrm>
            <a:off x="991251" y="222901"/>
            <a:ext cx="10996369" cy="648494"/>
          </a:xfrm>
        </p:spPr>
        <p:txBody>
          <a:bodyPr/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sz="3000" dirty="0">
                <a:solidFill>
                  <a:schemeClr val="tx1"/>
                </a:solidFill>
              </a:rPr>
              <a:t>Сотрудничество с ПАО «Сбербанк»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>
          <a:xfrm>
            <a:off x="5994400" y="1309476"/>
            <a:ext cx="5881927" cy="5325623"/>
          </a:xfrm>
        </p:spPr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dirty="0"/>
              <a:t>мероприятия образовательного и просветительского характера по проблемам финансового просвещения и в целом тенденций развития финансовой сферы</a:t>
            </a:r>
            <a:endParaRPr lang="en-US" dirty="0"/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en-US" dirty="0"/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dirty="0"/>
              <a:t>мониторинг уровня финансовой грамотности по методике ПАО «Сбербанк».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ru-RU" dirty="0"/>
          </a:p>
        </p:txBody>
      </p:sp>
      <p:pic>
        <p:nvPicPr>
          <p:cNvPr id="5" name="Рисунок 4" descr="https://www.herzen.spb.ru/uploads/vtimchenko/images/222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492" y="1098529"/>
            <a:ext cx="4520742" cy="2804603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A3BF932-75F0-47D8-A54B-47FF1747AB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492" y="4004733"/>
            <a:ext cx="4520742" cy="2572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8313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>
          <a:xfrm>
            <a:off x="976272" y="325791"/>
            <a:ext cx="10988554" cy="498451"/>
          </a:xfrm>
        </p:spPr>
        <p:txBody>
          <a:bodyPr/>
          <a:lstStyle/>
          <a:p>
            <a:r>
              <a:rPr lang="ru-RU" sz="3200" dirty="0">
                <a:solidFill>
                  <a:schemeClr val="tx1"/>
                </a:solidFill>
              </a:rPr>
              <a:t>Финансовая грамотность в проекте «Педагогические сезоны»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>
          <a:xfrm>
            <a:off x="178247" y="1072967"/>
            <a:ext cx="6078620" cy="5253220"/>
          </a:xfrm>
        </p:spPr>
        <p:txBody>
          <a:bodyPr/>
          <a:lstStyle/>
          <a:p>
            <a:r>
              <a:rPr lang="en-US" dirty="0"/>
              <a:t>C </a:t>
            </a:r>
            <a:r>
              <a:rPr lang="ru-RU" dirty="0"/>
              <a:t>2019г.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dirty="0"/>
              <a:t>Городской проект на базе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dirty="0"/>
              <a:t>РГПУ им. А.И. Герцена</a:t>
            </a:r>
          </a:p>
          <a:p>
            <a:endParaRPr lang="ru-RU" dirty="0"/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dirty="0"/>
              <a:t>семинары для представителей серебряного возраста по темам «Финансовое мошенничество» и «Программа государственной пожизненной ренты».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7" name="Рисунок 6" descr="https://www.herzen.spb.ru/uploads/vtimchenko/images/1%2877%2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6200" y="1148796"/>
            <a:ext cx="4851399" cy="3118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Текст 2">
            <a:extLst>
              <a:ext uri="{FF2B5EF4-FFF2-40B4-BE49-F238E27FC236}">
                <a16:creationId xmlns:a16="http://schemas.microsoft.com/office/drawing/2014/main" id="{530AAC7C-9C27-4DCD-9E7F-C9A09819FE5E}"/>
              </a:ext>
            </a:extLst>
          </p:cNvPr>
          <p:cNvSpPr txBox="1">
            <a:spLocks/>
          </p:cNvSpPr>
          <p:nvPr/>
        </p:nvSpPr>
        <p:spPr>
          <a:xfrm>
            <a:off x="4936513" y="4954057"/>
            <a:ext cx="6925288" cy="38078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dirty="0"/>
              <a:t>всероссийский экспертный круглый стол «Финансовая грамотность для детей и подростков (дистанционный формат)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46590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>
          <a:xfrm>
            <a:off x="1748043" y="293853"/>
            <a:ext cx="9216290" cy="591260"/>
          </a:xfrm>
        </p:spPr>
        <p:txBody>
          <a:bodyPr/>
          <a:lstStyle/>
          <a:p>
            <a:r>
              <a:rPr lang="ru-RU" sz="3200" dirty="0">
                <a:solidFill>
                  <a:schemeClr val="tx1"/>
                </a:solidFill>
              </a:rPr>
              <a:t> «Инклюзивная школа финансовой грамотности»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>
          <a:xfrm>
            <a:off x="296779" y="1168400"/>
            <a:ext cx="11359415" cy="5487987"/>
          </a:xfrm>
        </p:spPr>
        <p:txBody>
          <a:bodyPr/>
          <a:lstStyle/>
          <a:p>
            <a:r>
              <a:rPr lang="ru-RU" sz="2400" dirty="0"/>
              <a:t>2019г.</a:t>
            </a:r>
          </a:p>
          <a:p>
            <a:r>
              <a:rPr lang="ru-RU" sz="2400" dirty="0"/>
              <a:t>В рамках проекта «Обучение граждан по программам непрерывного образования в образовательных организациях, реализующих дополнительные образовательные программы и программы профессионального обучения»</a:t>
            </a:r>
          </a:p>
          <a:p>
            <a:endParaRPr lang="ru-RU" dirty="0"/>
          </a:p>
          <a:p>
            <a:endParaRPr lang="ru-RU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430076155"/>
              </p:ext>
            </p:extLst>
          </p:nvPr>
        </p:nvGraphicFramePr>
        <p:xfrm>
          <a:off x="2531533" y="2775113"/>
          <a:ext cx="6041292" cy="40828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7713644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Презентация1" id="{669E4B3F-DD90-4A30-85C3-4BAB86A5DCC5}" vid="{42240ABB-BF4E-4A2C-BB4E-63E1D1EB487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(4)</Template>
  <TotalTime>5000</TotalTime>
  <Words>1000</Words>
  <Application>Microsoft Office PowerPoint</Application>
  <PresentationFormat>Широкоэкранный</PresentationFormat>
  <Paragraphs>136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0" baseType="lpstr">
      <vt:lpstr>Arial</vt:lpstr>
      <vt:lpstr>Calibri</vt:lpstr>
      <vt:lpstr>Calibri Light</vt:lpstr>
      <vt:lpstr>Times New Roman</vt:lpstr>
      <vt:lpstr>Wingdings</vt:lpstr>
      <vt:lpstr>Тема Office</vt:lpstr>
      <vt:lpstr>ОРИЕНТИРЫ РАЗВИТИЯ ВЫСШЕГО ЭКОНОМИЧЕСКОГО И ФИНАНСОВОГО ОБРАЗОВАНИЯ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Финансовая грамотность в «Продлёнке на удалёнке»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Финансовая грамотность в РГПУ им. А.И. Герцена</dc:title>
  <dc:creator>1K</dc:creator>
  <cp:lastModifiedBy>Кольцова Анна Александровна</cp:lastModifiedBy>
  <cp:revision>88</cp:revision>
  <cp:lastPrinted>2021-12-15T17:40:33Z</cp:lastPrinted>
  <dcterms:created xsi:type="dcterms:W3CDTF">2021-12-10T08:40:59Z</dcterms:created>
  <dcterms:modified xsi:type="dcterms:W3CDTF">2023-03-17T07:38:09Z</dcterms:modified>
</cp:coreProperties>
</file>