
<file path=[Content_Types].xml><?xml version="1.0" encoding="utf-8"?>
<Types xmlns="http://schemas.openxmlformats.org/package/2006/content-types">
  <Default Extension="(null)" ContentType="image/x-emf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65" r:id="rId4"/>
    <p:sldId id="263" r:id="rId5"/>
    <p:sldId id="264" r:id="rId6"/>
    <p:sldId id="291" r:id="rId7"/>
    <p:sldId id="266" r:id="rId8"/>
    <p:sldId id="276" r:id="rId9"/>
    <p:sldId id="278" r:id="rId10"/>
    <p:sldId id="279" r:id="rId11"/>
    <p:sldId id="281" r:id="rId12"/>
    <p:sldId id="289" r:id="rId13"/>
    <p:sldId id="271" r:id="rId14"/>
    <p:sldId id="262" r:id="rId15"/>
    <p:sldId id="293" r:id="rId16"/>
    <p:sldId id="280" r:id="rId17"/>
    <p:sldId id="290" r:id="rId18"/>
    <p:sldId id="292" r:id="rId19"/>
    <p:sldId id="275" r:id="rId20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73A1"/>
    <a:srgbClr val="8DB1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62" autoAdjust="0"/>
    <p:restoredTop sz="74730"/>
  </p:normalViewPr>
  <p:slideViewPr>
    <p:cSldViewPr snapToGrid="0">
      <p:cViewPr>
        <p:scale>
          <a:sx n="76" d="100"/>
          <a:sy n="76" d="100"/>
        </p:scale>
        <p:origin x="808" y="2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E1A46EA-9A7D-4D7C-8950-D3CFCC2B91D9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280E4D1-5AA1-4E59-95AF-D36A0ED5A5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80E4D1-5AA1-4E59-95AF-D36A0ED5A592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240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80E4D1-5AA1-4E59-95AF-D36A0ED5A592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782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80E4D1-5AA1-4E59-95AF-D36A0ED5A592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253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80E4D1-5AA1-4E59-95AF-D36A0ED5A592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80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80E4D1-5AA1-4E59-95AF-D36A0ED5A592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435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80E4D1-5AA1-4E59-95AF-D36A0ED5A592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88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80E4D1-5AA1-4E59-95AF-D36A0ED5A592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033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 </a:t>
            </a:r>
            <a:r>
              <a:rPr lang="ru-RU" dirty="0" err="1"/>
              <a:t>квесты</a:t>
            </a:r>
            <a:r>
              <a:rPr lang="ru-RU" dirty="0"/>
              <a:t> точно нужно типы указать… городские, музейные и </a:t>
            </a:r>
            <a:r>
              <a:rPr lang="ru-RU" dirty="0" err="1"/>
              <a:t>тд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80E4D1-5AA1-4E59-95AF-D36A0ED5A592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720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80E4D1-5AA1-4E59-95AF-D36A0ED5A592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802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80E4D1-5AA1-4E59-95AF-D36A0ED5A592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798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3323E-2F31-421F-A786-C8D148D5D5A6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A2AAE-2D05-436C-A6EA-15E2399DD1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448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3B606-E478-4EC2-9199-2BD003E3DA78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5B1FD-E781-4C9E-96D3-C8C4E8FA9E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660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5A167-6342-4D50-AD85-EDD2B3B1A16C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7F077-89C9-4D47-8D61-887DF59207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855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398C0-997D-424B-9523-529B4C789AC3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B9C70-922F-47B0-805F-F186182CA8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481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80076-6569-4F7C-8072-5A28AA2EA819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DA70D-9BBC-4201-B627-27DF2E37F1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981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384D1-7063-4F22-8F8F-06C78437408A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F5725-E847-46E9-B064-6685483945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059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DF257-E3B1-4B9E-A140-7F5105E59CE4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2FB4B-4D4C-4F26-86DE-F4DE378AA8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571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529E2-93AA-467A-BB91-635FF198D1D6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A42DE-70C3-4C29-8F62-755AF815A8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591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461B9-D953-4AB8-B5F2-5D6748834855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6B17A-BC09-46EC-AED8-6A855E3449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065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C1A0B-C9CF-4C03-8C79-13EEC607EC7A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E0416-A909-424F-AE68-38D96F1E36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561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CA0A2-FD98-41F3-A354-DC34E57502BF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95E37-80A4-4965-957B-573981D584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07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7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76520B7-0C7F-448A-B57D-A0A8B5BF1403}" type="datetimeFigureOut">
              <a:rPr lang="ru-RU"/>
              <a:pPr>
                <a:defRPr/>
              </a:pPr>
              <a:t>17.11.2020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0BFD5D8-6588-474D-95E2-5EAA4BF21A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://www.finuch.ru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://www.finuch.ru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hyperlink" Target="https://fingramota.econ.msu.ru/finrazoom/" TargetMode="External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hyperlink" Target="https://fingramota.econ.msu.ru/Dekameron2020/" TargetMode="External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7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8.gif"/><Relationship Id="rId4" Type="http://schemas.openxmlformats.org/officeDocument/2006/relationships/hyperlink" Target="http://www.fingramota.econ.msu.ru/competition" TargetMode="External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jp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hyperlink" Target="http://finquest.tilda.ws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sochisirius.ru/" TargetMode="External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hyperlink" Target="https://fin-camp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ingramota.econ.msu.ru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fingramota.econ.msu.ru/competition/" TargetMode="External"/><Relationship Id="rId2" Type="http://schemas.openxmlformats.org/officeDocument/2006/relationships/hyperlink" Target="https://fingramota.econ.msu.ru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hyperlink" Target="https://finuch.ru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gif"/><Relationship Id="rId7" Type="http://schemas.openxmlformats.org/officeDocument/2006/relationships/hyperlink" Target="http://www.finuch.r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(null)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hyperlink" Target="http://www.umm.finuch.ru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inuch.ru/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nuch.ru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Прямоугольник 1"/>
          <p:cNvSpPr>
            <a:spLocks noChangeArrowheads="1"/>
          </p:cNvSpPr>
          <p:nvPr/>
        </p:nvSpPr>
        <p:spPr bwMode="auto">
          <a:xfrm>
            <a:off x="700088" y="2132013"/>
            <a:ext cx="108553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3000" b="1" dirty="0">
                <a:latin typeface="Century Gothic" panose="020B0502020202020204" pitchFamily="34" charset="0"/>
              </a:rPr>
              <a:t>Федеральный сетевой методический центр:</a:t>
            </a:r>
            <a:br>
              <a:rPr lang="ru-RU" altLang="ru-RU" sz="3000" b="1" dirty="0">
                <a:latin typeface="Century Gothic" panose="020B0502020202020204" pitchFamily="34" charset="0"/>
              </a:rPr>
            </a:br>
            <a:r>
              <a:rPr lang="ru-RU" altLang="ru-RU" sz="3000" b="1" dirty="0">
                <a:latin typeface="Century Gothic" panose="020B0502020202020204" pitchFamily="34" charset="0"/>
              </a:rPr>
              <a:t>прошлое (2016-2020) и будущее (2021-2023)</a:t>
            </a:r>
          </a:p>
        </p:txBody>
      </p:sp>
      <p:sp>
        <p:nvSpPr>
          <p:cNvPr id="3076" name="Прямоугольник 2"/>
          <p:cNvSpPr>
            <a:spLocks noChangeArrowheads="1"/>
          </p:cNvSpPr>
          <p:nvPr/>
        </p:nvSpPr>
        <p:spPr bwMode="auto">
          <a:xfrm>
            <a:off x="1816100" y="4037013"/>
            <a:ext cx="10010775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Aft>
                <a:spcPts val="600"/>
              </a:spcAft>
            </a:pPr>
            <a:r>
              <a:rPr lang="ru-RU" altLang="ru-RU" sz="2400" b="1" dirty="0" err="1">
                <a:latin typeface="Century Gothic" panose="020B0502020202020204" pitchFamily="34" charset="0"/>
              </a:rPr>
              <a:t>Трухачев</a:t>
            </a:r>
            <a:r>
              <a:rPr lang="ru-RU" altLang="ru-RU" sz="2400" b="1" dirty="0">
                <a:latin typeface="Century Gothic" panose="020B0502020202020204" pitchFamily="34" charset="0"/>
              </a:rPr>
              <a:t> Сергей Анатольевич</a:t>
            </a:r>
          </a:p>
          <a:p>
            <a:pPr algn="r" eaLnBrk="1" hangingPunct="1">
              <a:spcAft>
                <a:spcPts val="600"/>
              </a:spcAft>
            </a:pPr>
            <a:r>
              <a:rPr lang="ru-RU" altLang="ru-RU" dirty="0">
                <a:latin typeface="Century Gothic" panose="020B0502020202020204" pitchFamily="34" charset="0"/>
              </a:rPr>
              <a:t>заместитель декана по развитию</a:t>
            </a:r>
            <a:br>
              <a:rPr lang="en-US" altLang="ru-RU" dirty="0">
                <a:latin typeface="Century Gothic" panose="020B0502020202020204" pitchFamily="34" charset="0"/>
              </a:rPr>
            </a:br>
            <a:r>
              <a:rPr lang="ru-RU" altLang="ru-RU" dirty="0">
                <a:latin typeface="Century Gothic" panose="020B0502020202020204" pitchFamily="34" charset="0"/>
              </a:rPr>
              <a:t>экономического факультета МГУ имени М. В. Ломоносова</a:t>
            </a:r>
          </a:p>
        </p:txBody>
      </p:sp>
      <p:sp>
        <p:nvSpPr>
          <p:cNvPr id="3077" name="Прямоугольник 4"/>
          <p:cNvSpPr>
            <a:spLocks noChangeArrowheads="1"/>
          </p:cNvSpPr>
          <p:nvPr/>
        </p:nvSpPr>
        <p:spPr bwMode="auto">
          <a:xfrm>
            <a:off x="6003925" y="3244850"/>
            <a:ext cx="249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078" name="Прямоугольник 6"/>
          <p:cNvSpPr>
            <a:spLocks noChangeArrowheads="1"/>
          </p:cNvSpPr>
          <p:nvPr/>
        </p:nvSpPr>
        <p:spPr bwMode="auto">
          <a:xfrm>
            <a:off x="0" y="6234113"/>
            <a:ext cx="121920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latin typeface="Century Gothic" panose="020B0502020202020204" pitchFamily="34" charset="0"/>
              </a:rPr>
              <a:t>Москва</a:t>
            </a:r>
            <a:r>
              <a:rPr lang="en-US" altLang="ru-RU" sz="1600" b="1" dirty="0">
                <a:latin typeface="Century Gothic" panose="020B0502020202020204" pitchFamily="34" charset="0"/>
              </a:rPr>
              <a:t>-</a:t>
            </a:r>
            <a:r>
              <a:rPr lang="ru-RU" altLang="ru-RU" sz="1600" b="1" dirty="0">
                <a:latin typeface="Century Gothic" panose="020B0502020202020204" pitchFamily="34" charset="0"/>
              </a:rPr>
              <a:t>Сургут</a:t>
            </a:r>
            <a:endParaRPr lang="en-US" altLang="ru-RU" sz="1600" b="1" dirty="0">
              <a:latin typeface="Century Gothic" panose="020B0502020202020204" pitchFamily="34" charset="0"/>
            </a:endParaRPr>
          </a:p>
          <a:p>
            <a:pPr algn="ctr" eaLnBrk="1" hangingPunct="1"/>
            <a:r>
              <a:rPr lang="ru-RU" altLang="ru-RU" sz="1600" b="1" dirty="0">
                <a:latin typeface="Century Gothic" panose="020B0502020202020204" pitchFamily="34" charset="0"/>
              </a:rPr>
              <a:t>18 ноября 2020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4F5BA5-DFAB-9E4F-923C-69193A4CC5E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569" y="280222"/>
            <a:ext cx="2049885" cy="11635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5BAC71-0664-C443-A101-7CD7CE8B9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65" y="322019"/>
            <a:ext cx="4310359" cy="1080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5" y="2594979"/>
            <a:ext cx="8299622" cy="410819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2344" y="4815369"/>
            <a:ext cx="3643184" cy="881095"/>
          </a:xfrm>
        </p:spPr>
        <p:txBody>
          <a:bodyPr>
            <a:normAutofit/>
          </a:bodyPr>
          <a:lstStyle/>
          <a:p>
            <a:r>
              <a:rPr lang="ru-RU" sz="2000" i="1" dirty="0">
                <a:latin typeface="Century Gothic" panose="020B0502020202020204" pitchFamily="34" charset="0"/>
                <a:ea typeface="Gotham Pro" charset="0"/>
                <a:cs typeface="Gotham Pro" charset="0"/>
              </a:rPr>
              <a:t>Сайт ФСМЦ как способ актуализации материалов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6472" y="233014"/>
            <a:ext cx="86733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2400" b="1" dirty="0">
                <a:latin typeface="Century Gothic" panose="020B0502020202020204" pitchFamily="34" charset="0"/>
                <a:ea typeface="Gotham Pro" charset="0"/>
                <a:cs typeface="Gotham Pro" charset="0"/>
              </a:rPr>
              <a:t>…</a:t>
            </a:r>
            <a:r>
              <a:rPr lang="ru-RU" sz="2400" b="1" dirty="0">
                <a:latin typeface="Century Gothic" panose="020B0502020202020204" pitchFamily="34" charset="0"/>
                <a:ea typeface="Gotham Pro" charset="0"/>
                <a:cs typeface="Gotham Pro" charset="0"/>
              </a:rPr>
              <a:t>. связь с главами учебника</a:t>
            </a:r>
          </a:p>
          <a:p>
            <a:pPr algn="r"/>
            <a:r>
              <a:rPr lang="ru-RU" sz="2400" b="1" dirty="0">
                <a:latin typeface="Century Gothic" panose="020B0502020202020204" pitchFamily="34" charset="0"/>
                <a:ea typeface="Gotham Pro" charset="0"/>
                <a:cs typeface="Gotham Pro" charset="0"/>
              </a:rPr>
              <a:t>и актуальными публикациями СМИ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140" y="1064011"/>
            <a:ext cx="8673388" cy="2183098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7E71DB23-C52D-F74A-AE19-BA35B17AC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5941" y="5984188"/>
            <a:ext cx="38678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ru-RU" sz="2000" b="1" dirty="0">
                <a:solidFill>
                  <a:srgbClr val="38729E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hlinkClick r:id="rId4"/>
              </a:rPr>
              <a:t>fingramota.econ.msu.ru</a:t>
            </a:r>
            <a:endParaRPr lang="ru-RU" altLang="ru-RU" sz="2000" b="1" dirty="0">
              <a:solidFill>
                <a:srgbClr val="38729E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0E5A6925-870A-4344-8807-E7A8F8E54B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9" t="-40593" r="-3938" b="-37711"/>
          <a:stretch/>
        </p:blipFill>
        <p:spPr>
          <a:xfrm>
            <a:off x="9245006" y="-330942"/>
            <a:ext cx="3128210" cy="1383630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BC17F58C-1174-584B-AA83-24AAFAB95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688" y="6489700"/>
            <a:ext cx="2743200" cy="365125"/>
          </a:xfrm>
        </p:spPr>
        <p:txBody>
          <a:bodyPr/>
          <a:lstStyle/>
          <a:p>
            <a:pPr>
              <a:defRPr/>
            </a:pPr>
            <a:fld id="{BB5E4AD7-02B9-409B-BF96-40D8816B32D2}" type="slidenum">
              <a:rPr lang="ru-RU">
                <a:latin typeface="Century Gothic" panose="020B0502020202020204" pitchFamily="34" charset="0"/>
              </a:rPr>
              <a:pPr>
                <a:defRPr/>
              </a:pPr>
              <a:t>10</a:t>
            </a:fld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438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9708" y="6259299"/>
            <a:ext cx="7016578" cy="413351"/>
          </a:xfrm>
        </p:spPr>
        <p:txBody>
          <a:bodyPr>
            <a:normAutofit/>
          </a:bodyPr>
          <a:lstStyle/>
          <a:p>
            <a:r>
              <a:rPr lang="ru-RU" sz="2000" i="1" dirty="0">
                <a:latin typeface="Century Gothic" panose="020B0502020202020204" pitchFamily="34" charset="0"/>
                <a:ea typeface="Gotham Pro" charset="0"/>
                <a:cs typeface="Gotham Pro" charset="0"/>
              </a:rPr>
              <a:t>Сайт ФСМЦ как способ актуализации материалов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2994" y="303427"/>
            <a:ext cx="84156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Century Gothic" panose="020B0502020202020204" pitchFamily="34" charset="0"/>
                <a:ea typeface="Gotham Pro" charset="0"/>
                <a:cs typeface="Gotham Pro" charset="0"/>
              </a:rPr>
              <a:t>Аннотированные структурированные публикации </a:t>
            </a:r>
            <a:br>
              <a:rPr lang="ru-RU" sz="2400" b="1" dirty="0">
                <a:latin typeface="Century Gothic" panose="020B0502020202020204" pitchFamily="34" charset="0"/>
                <a:ea typeface="Gotham Pro" charset="0"/>
                <a:cs typeface="Gotham Pro" charset="0"/>
              </a:rPr>
            </a:br>
            <a:r>
              <a:rPr lang="ru-RU" sz="2400" b="1" dirty="0">
                <a:latin typeface="Century Gothic" panose="020B0502020202020204" pitchFamily="34" charset="0"/>
                <a:ea typeface="Gotham Pro" charset="0"/>
                <a:cs typeface="Gotham Pro" charset="0"/>
              </a:rPr>
              <a:t>в академических журналах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676" y="1134424"/>
            <a:ext cx="8670324" cy="434998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02692"/>
            <a:ext cx="7376984" cy="3079071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7E71DB23-C52D-F74A-AE19-BA35B17AC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1090" y="5620814"/>
            <a:ext cx="417519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ru-RU" sz="2600" b="1">
                <a:solidFill>
                  <a:srgbClr val="38729E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hlinkClick r:id="rId4"/>
              </a:rPr>
              <a:t>fingramota.econ.msu.ru</a:t>
            </a:r>
            <a:endParaRPr lang="ru-RU" altLang="ru-RU" sz="2600" b="1" dirty="0">
              <a:solidFill>
                <a:srgbClr val="38729E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9" name="Рисунок 3">
            <a:extLst>
              <a:ext uri="{FF2B5EF4-FFF2-40B4-BE49-F238E27FC236}">
                <a16:creationId xmlns:a16="http://schemas.microsoft.com/office/drawing/2014/main" id="{53ABD3A3-AA3B-2449-BED2-B14EE01C47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9" t="-40593" r="-3938" b="-37711"/>
          <a:stretch/>
        </p:blipFill>
        <p:spPr>
          <a:xfrm>
            <a:off x="9245006" y="-330942"/>
            <a:ext cx="3128210" cy="1383630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EDDC642E-18AF-5848-B4ED-334BD35D4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688" y="6489700"/>
            <a:ext cx="2743200" cy="365125"/>
          </a:xfrm>
        </p:spPr>
        <p:txBody>
          <a:bodyPr/>
          <a:lstStyle/>
          <a:p>
            <a:pPr>
              <a:defRPr/>
            </a:pPr>
            <a:fld id="{BB5E4AD7-02B9-409B-BF96-40D8816B32D2}" type="slidenum">
              <a:rPr lang="ru-RU">
                <a:latin typeface="Century Gothic" panose="020B0502020202020204" pitchFamily="34" charset="0"/>
              </a:rPr>
              <a:pPr>
                <a:defRPr/>
              </a:pPr>
              <a:t>11</a:t>
            </a:fld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905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Изображение выглядит как фотография, сидит, стол,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43166420-CA2C-F946-B00E-534F77C30F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71" t="9217" r="9478" b="16791"/>
          <a:stretch/>
        </p:blipFill>
        <p:spPr>
          <a:xfrm>
            <a:off x="5110217" y="6190493"/>
            <a:ext cx="543529" cy="540000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8C9952-115C-7346-A026-033087688880}"/>
              </a:ext>
            </a:extLst>
          </p:cNvPr>
          <p:cNvSpPr txBox="1"/>
          <p:nvPr/>
        </p:nvSpPr>
        <p:spPr>
          <a:xfrm rot="10800000" flipV="1">
            <a:off x="-182557" y="4685442"/>
            <a:ext cx="5802437" cy="40011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Century Gothic" panose="020B0502020202020204" pitchFamily="34" charset="0"/>
                <a:hlinkClick r:id="rId4"/>
              </a:rPr>
              <a:t>fingramota.econ.msu.ru/Dekameron2020/</a:t>
            </a:r>
            <a:endParaRPr lang="ru-RU" sz="20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Рисунок 9" descr="Изображение выглядит как часы, игр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A99E5CA6-100E-C24C-B7C8-9BB38325C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5800" l="10000" r="90000">
                        <a14:foregroundMark x1="52000" y1="7000" x2="52000" y2="7000"/>
                        <a14:foregroundMark x1="48667" y1="48600" x2="48667" y2="48600"/>
                        <a14:foregroundMark x1="53667" y1="44200" x2="53667" y2="44200"/>
                        <a14:foregroundMark x1="56000" y1="40000" x2="51778" y2="46800"/>
                        <a14:foregroundMark x1="51778" y1="46800" x2="41889" y2="53600"/>
                        <a14:foregroundMark x1="41889" y1="53600" x2="41889" y2="53600"/>
                        <a14:foregroundMark x1="39444" y1="39200" x2="54222" y2="61800"/>
                        <a14:foregroundMark x1="54222" y1="61800" x2="62556" y2="72000"/>
                        <a14:foregroundMark x1="62556" y1="72000" x2="64000" y2="53000"/>
                        <a14:foregroundMark x1="64000" y1="53000" x2="60333" y2="45800"/>
                        <a14:foregroundMark x1="60333" y1="45800" x2="52889" y2="38200"/>
                        <a14:foregroundMark x1="52889" y1="38200" x2="49667" y2="44800"/>
                        <a14:foregroundMark x1="49667" y1="44800" x2="47444" y2="67000"/>
                        <a14:foregroundMark x1="47444" y1="67000" x2="47000" y2="95800"/>
                        <a14:foregroundMark x1="47000" y1="95800" x2="46778" y2="95000"/>
                        <a14:foregroundMark x1="50556" y1="2000" x2="50556" y2="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2540" y="6190496"/>
            <a:ext cx="971999" cy="5400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0E7F3B2B-1E55-514C-80CB-04E26DA2C6B5}"/>
              </a:ext>
            </a:extLst>
          </p:cNvPr>
          <p:cNvSpPr txBox="1">
            <a:spLocks/>
          </p:cNvSpPr>
          <p:nvPr/>
        </p:nvSpPr>
        <p:spPr>
          <a:xfrm>
            <a:off x="4335059" y="6209169"/>
            <a:ext cx="2377255" cy="505796"/>
          </a:xfrm>
          <a:prstGeom prst="rect">
            <a:avLst/>
          </a:prstGeom>
        </p:spPr>
        <p:txBody>
          <a:bodyPr vert="horz" lIns="68580" tIns="34291" rIns="68580" bIns="34291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>
                <a:latin typeface="Century Gothic" panose="020B0502020202020204" pitchFamily="34" charset="0"/>
              </a:rPr>
              <a:t>EFMSU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ru-RU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391A2DA1-EF77-4C48-8BF7-3A3EDA2B9B63}"/>
              </a:ext>
            </a:extLst>
          </p:cNvPr>
          <p:cNvSpPr/>
          <p:nvPr/>
        </p:nvSpPr>
        <p:spPr>
          <a:xfrm>
            <a:off x="2284884" y="667507"/>
            <a:ext cx="7622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gradFill flip="none" rotWithShape="1">
                  <a:gsLst>
                    <a:gs pos="7000">
                      <a:srgbClr val="396495"/>
                    </a:gs>
                    <a:gs pos="34000">
                      <a:srgbClr val="5699D9"/>
                    </a:gs>
                    <a:gs pos="65000">
                      <a:srgbClr val="7AA84F"/>
                    </a:gs>
                    <a:gs pos="99000">
                      <a:srgbClr val="F23D23"/>
                    </a:gs>
                    <a:gs pos="90000">
                      <a:srgbClr val="F2B608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entury Gothic" panose="020B0502020202020204" pitchFamily="34" charset="0"/>
              </a:rPr>
              <a:t>Банк лекций и </a:t>
            </a:r>
            <a:r>
              <a:rPr lang="ru-RU" sz="3200" b="1" dirty="0" err="1">
                <a:gradFill flip="none" rotWithShape="1">
                  <a:gsLst>
                    <a:gs pos="7000">
                      <a:srgbClr val="396495"/>
                    </a:gs>
                    <a:gs pos="34000">
                      <a:srgbClr val="5699D9"/>
                    </a:gs>
                    <a:gs pos="65000">
                      <a:srgbClr val="7AA84F"/>
                    </a:gs>
                    <a:gs pos="99000">
                      <a:srgbClr val="F23D23"/>
                    </a:gs>
                    <a:gs pos="90000">
                      <a:srgbClr val="F2B608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entury Gothic" panose="020B0502020202020204" pitchFamily="34" charset="0"/>
              </a:rPr>
              <a:t>вебинаров</a:t>
            </a:r>
            <a:endParaRPr lang="ru-RU" sz="3200" b="1" dirty="0">
              <a:gradFill flip="none" rotWithShape="1">
                <a:gsLst>
                  <a:gs pos="7000">
                    <a:srgbClr val="396495"/>
                  </a:gs>
                  <a:gs pos="34000">
                    <a:srgbClr val="5699D9"/>
                  </a:gs>
                  <a:gs pos="65000">
                    <a:srgbClr val="7AA84F"/>
                  </a:gs>
                  <a:gs pos="99000">
                    <a:srgbClr val="F23D23"/>
                  </a:gs>
                  <a:gs pos="90000">
                    <a:srgbClr val="F2B608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Century Gothic" panose="020B0502020202020204" pitchFamily="34" charset="0"/>
            </a:endParaRP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F7D9188C-51CC-3447-894C-82DA1CA76A8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4" y="6145967"/>
            <a:ext cx="1225316" cy="695537"/>
          </a:xfrm>
          <a:prstGeom prst="rect">
            <a:avLst/>
          </a:prstGeom>
        </p:spPr>
      </p:pic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6338FFB4-4CDC-D545-8205-BD8053A856C6}"/>
              </a:ext>
            </a:extLst>
          </p:cNvPr>
          <p:cNvSpPr txBox="1">
            <a:spLocks/>
          </p:cNvSpPr>
          <p:nvPr/>
        </p:nvSpPr>
        <p:spPr>
          <a:xfrm>
            <a:off x="0" y="77546"/>
            <a:ext cx="9397603" cy="405301"/>
          </a:xfrm>
          <a:prstGeom prst="rect">
            <a:avLst/>
          </a:prstGeom>
        </p:spPr>
        <p:txBody>
          <a:bodyPr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/>
            <a:r>
              <a:rPr lang="ru-RU" sz="1800" i="1" dirty="0">
                <a:latin typeface="Century Gothic" panose="020B0502020202020204" pitchFamily="34" charset="0"/>
                <a:ea typeface="Gotham Pro" charset="0"/>
                <a:cs typeface="Gotham Pro" charset="0"/>
              </a:rPr>
              <a:t>Сайт ФСМЦ как способ актуализации материалов</a:t>
            </a:r>
          </a:p>
          <a:p>
            <a:pPr eaLnBrk="1" hangingPunct="1"/>
            <a:endParaRPr lang="ru-RU" sz="1800" i="1" dirty="0">
              <a:latin typeface="Century Gothic" panose="020B0502020202020204" pitchFamily="34" charset="0"/>
              <a:ea typeface="Gotham Pro" charset="0"/>
              <a:cs typeface="Gotham Pro" charset="0"/>
            </a:endParaRPr>
          </a:p>
        </p:txBody>
      </p:sp>
      <p:pic>
        <p:nvPicPr>
          <p:cNvPr id="30" name="Рисунок 3">
            <a:extLst>
              <a:ext uri="{FF2B5EF4-FFF2-40B4-BE49-F238E27FC236}">
                <a16:creationId xmlns:a16="http://schemas.microsoft.com/office/drawing/2014/main" id="{678AC84A-4446-D243-BD1E-E69C4EBC697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9" t="-40593" r="-3938" b="-37711"/>
          <a:stretch/>
        </p:blipFill>
        <p:spPr>
          <a:xfrm>
            <a:off x="9245006" y="-330942"/>
            <a:ext cx="3128210" cy="138363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31" name="Рисунок 30" descr="Изображение выглядит как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C34A5585-7F62-BE44-836E-D5A13EC95F7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t="13729" r="3373" b="4696"/>
          <a:stretch/>
        </p:blipFill>
        <p:spPr>
          <a:xfrm>
            <a:off x="-4" y="1423556"/>
            <a:ext cx="7622231" cy="26705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 descr="Изображение выглядит как стоит, смотрит, женщина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F701EDC9-E66A-D14F-9B34-B11F3DAD458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" r="1731"/>
          <a:stretch/>
        </p:blipFill>
        <p:spPr>
          <a:xfrm>
            <a:off x="5312873" y="3524818"/>
            <a:ext cx="6865126" cy="243571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35A5539-D9BF-9940-83FA-07CBD724532E}"/>
              </a:ext>
            </a:extLst>
          </p:cNvPr>
          <p:cNvSpPr/>
          <p:nvPr/>
        </p:nvSpPr>
        <p:spPr>
          <a:xfrm>
            <a:off x="7452731" y="2434853"/>
            <a:ext cx="4809933" cy="40011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Century Gothic" panose="020B0502020202020204" pitchFamily="34" charset="0"/>
                <a:hlinkClick r:id="rId11"/>
              </a:rPr>
              <a:t>fingramota.econ.msu.ru/finrazoom/</a:t>
            </a:r>
            <a:endParaRPr lang="ru-RU" sz="20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Номер слайда 9">
            <a:extLst>
              <a:ext uri="{FF2B5EF4-FFF2-40B4-BE49-F238E27FC236}">
                <a16:creationId xmlns:a16="http://schemas.microsoft.com/office/drawing/2014/main" id="{79066BFC-BE20-074D-A21B-3B2250B09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688" y="6489700"/>
            <a:ext cx="2743200" cy="365125"/>
          </a:xfrm>
        </p:spPr>
        <p:txBody>
          <a:bodyPr/>
          <a:lstStyle/>
          <a:p>
            <a:pPr>
              <a:defRPr/>
            </a:pPr>
            <a:fld id="{BB5E4AD7-02B9-409B-BF96-40D8816B32D2}" type="slidenum">
              <a:rPr lang="ru-RU">
                <a:latin typeface="Century Gothic" panose="020B0502020202020204" pitchFamily="34" charset="0"/>
              </a:rPr>
              <a:pPr>
                <a:defRPr/>
              </a:pPr>
              <a:t>12</a:t>
            </a:fld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597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 descr="Изображение выглядит как текст&#10;&#10;Описание создано с высокой степенью достоверности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064" y="-88667"/>
            <a:ext cx="3675870" cy="168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Прямоугольник 1"/>
          <p:cNvSpPr>
            <a:spLocks noChangeArrowheads="1"/>
          </p:cNvSpPr>
          <p:nvPr/>
        </p:nvSpPr>
        <p:spPr bwMode="auto">
          <a:xfrm>
            <a:off x="3255316" y="6430201"/>
            <a:ext cx="56813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sz="2400" b="1" dirty="0">
                <a:solidFill>
                  <a:srgbClr val="54B194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/>
              </a:rPr>
              <a:t>fingramota.econ.msu.ru/competition</a:t>
            </a:r>
            <a:endParaRPr lang="ru-RU" altLang="ru-RU" sz="2400" b="1" dirty="0">
              <a:solidFill>
                <a:srgbClr val="54B194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Рисунок 8" descr="Изображение выглядит как внутренний, текст, кроссворд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3B69BE0E-A687-4072-B711-DEC86DB8ED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31" y="45776"/>
            <a:ext cx="1419859" cy="1368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2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855200" y="6584950"/>
            <a:ext cx="2336800" cy="273050"/>
          </a:xfrm>
        </p:spPr>
        <p:txBody>
          <a:bodyPr/>
          <a:lstStyle/>
          <a:p>
            <a:pPr>
              <a:defRPr/>
            </a:pPr>
            <a:fld id="{D47D7BE2-3807-4B1D-85AC-B25B5DFFDE02}" type="slidenum">
              <a:rPr lang="ru-RU">
                <a:latin typeface="Century Gothic" panose="020B0502020202020204" pitchFamily="34" charset="0"/>
              </a:rPr>
              <a:pPr>
                <a:defRPr/>
              </a:pPr>
              <a:t>13</a:t>
            </a:fld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13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9" t="-40593" r="-3938" b="-37711"/>
          <a:stretch/>
        </p:blipFill>
        <p:spPr>
          <a:xfrm>
            <a:off x="8487067" y="-245451"/>
            <a:ext cx="3806531" cy="1683656"/>
          </a:xfrm>
          <a:prstGeom prst="rect">
            <a:avLst/>
          </a:prstGeom>
          <a:effectLst>
            <a:softEdge rad="76200"/>
          </a:effectLst>
        </p:spPr>
      </p:pic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C24F2B78-938C-FD49-B90A-8A80693995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652536"/>
              </p:ext>
            </p:extLst>
          </p:nvPr>
        </p:nvGraphicFramePr>
        <p:xfrm>
          <a:off x="0" y="1471323"/>
          <a:ext cx="12192000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1036346167"/>
                    </a:ext>
                  </a:extLst>
                </a:gridCol>
                <a:gridCol w="1862666">
                  <a:extLst>
                    <a:ext uri="{9D8B030D-6E8A-4147-A177-3AD203B41FA5}">
                      <a16:colId xmlns:a16="http://schemas.microsoft.com/office/drawing/2014/main" val="2085195512"/>
                    </a:ext>
                  </a:extLst>
                </a:gridCol>
                <a:gridCol w="1710267">
                  <a:extLst>
                    <a:ext uri="{9D8B030D-6E8A-4147-A177-3AD203B41FA5}">
                      <a16:colId xmlns:a16="http://schemas.microsoft.com/office/drawing/2014/main" val="3785245646"/>
                    </a:ext>
                  </a:extLst>
                </a:gridCol>
                <a:gridCol w="3894668">
                  <a:extLst>
                    <a:ext uri="{9D8B030D-6E8A-4147-A177-3AD203B41FA5}">
                      <a16:colId xmlns:a16="http://schemas.microsoft.com/office/drawing/2014/main" val="4101917055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1800246460"/>
                    </a:ext>
                  </a:extLst>
                </a:gridCol>
              </a:tblGrid>
              <a:tr h="29227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Год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Тема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Количество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Победители и призеры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05069191"/>
                  </a:ext>
                </a:extLst>
              </a:tr>
              <a:tr h="504834">
                <a:tc rowSpan="2"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2017/2018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Вопросы финансового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обмудсмена</a:t>
                      </a:r>
                      <a:endParaRPr lang="ru-RU"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105 команд,</a:t>
                      </a:r>
                      <a:b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600 участников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Команда Института управления, экономики и 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финансов»</a:t>
                      </a:r>
                      <a:br>
                        <a:rPr lang="ru-RU" sz="16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(ПФО, Казанский (Приволжский) федеральный университет)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26512364"/>
                  </a:ext>
                </a:extLst>
              </a:tr>
              <a:tr h="478264">
                <a:tc vMerge="1">
                  <a:txBody>
                    <a:bodyPr/>
                    <a:lstStyle/>
                    <a:p>
                      <a:endParaRPr lang="ru-RU" sz="17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7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7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Финотдел (СКФО, Северо-Кавказский федеральный университет)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sz="15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Big5</a:t>
                      </a:r>
                      <a:r>
                        <a:rPr lang="ru-RU" sz="15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(ЦФО, МГУ имени </a:t>
                      </a:r>
                      <a:r>
                        <a:rPr lang="ru-RU" sz="150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М.В.Ломоносова</a:t>
                      </a:r>
                      <a:r>
                        <a:rPr lang="ru-RU" sz="15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0205772"/>
                  </a:ext>
                </a:extLst>
              </a:tr>
              <a:tr h="292272">
                <a:tc rowSpan="2"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2018/2010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Цифровое финансовое мошенничество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137 команд,</a:t>
                      </a:r>
                      <a:b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692 участника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" sz="16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FixStavochka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(ДФО,</a:t>
                      </a:r>
                      <a:r>
                        <a:rPr lang="en"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Дальневосточный федеральный университет)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81779926"/>
                  </a:ext>
                </a:extLst>
              </a:tr>
              <a:tr h="677540">
                <a:tc v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sz="15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FinVector</a:t>
                      </a:r>
                      <a:r>
                        <a:rPr lang="en" sz="15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(ЦФО, Воронежский государственный университет)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Золотой Запас (СКФО, Северо-Кавказский федеральный университет)</a:t>
                      </a:r>
                      <a:endParaRPr lang="ru-RU" sz="15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2889977"/>
                  </a:ext>
                </a:extLst>
              </a:tr>
              <a:tr h="292272">
                <a:tc rowSpan="2"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2019/2020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Свобода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vs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безопасность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96 команд,</a:t>
                      </a:r>
                      <a:b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484 участника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ФинАкулы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(ЦФО, Воронежский государственный университет)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8117049"/>
                  </a:ext>
                </a:extLst>
              </a:tr>
              <a:tr h="677540">
                <a:tc v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Инвесторы в законе (СЗФО, Калининградский государственный технический университет)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Золотой Запас (СКФО, Северо-Кавказский федеральный университет)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888703"/>
                  </a:ext>
                </a:extLst>
              </a:tr>
            </a:tbl>
          </a:graphicData>
        </a:graphic>
      </p:graphicFrame>
      <p:pic>
        <p:nvPicPr>
          <p:cNvPr id="14" name="Picture 2" descr="https://fingramota.econ.msu.ru/sys/raw.php?o=6760&amp;p=attachment">
            <a:extLst>
              <a:ext uri="{FF2B5EF4-FFF2-40B4-BE49-F238E27FC236}">
                <a16:creationId xmlns:a16="http://schemas.microsoft.com/office/drawing/2014/main" id="{993352A4-0125-8349-99B1-FB12190496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r="5010" b="6077"/>
          <a:stretch/>
        </p:blipFill>
        <p:spPr bwMode="auto">
          <a:xfrm>
            <a:off x="8919746" y="5075050"/>
            <a:ext cx="2952307" cy="1943696"/>
          </a:xfrm>
          <a:prstGeom prst="rect">
            <a:avLst/>
          </a:prstGeom>
          <a:noFill/>
          <a:effectLst>
            <a:softEdge rad="342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Изображение выглядит как внутренний, сидит, окно, стол&#10;&#10;Автоматически созданное описание">
            <a:extLst>
              <a:ext uri="{FF2B5EF4-FFF2-40B4-BE49-F238E27FC236}">
                <a16:creationId xmlns:a16="http://schemas.microsoft.com/office/drawing/2014/main" id="{5DF325C2-D38C-414A-B65C-556779AA5F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0" b="13123"/>
          <a:stretch/>
        </p:blipFill>
        <p:spPr>
          <a:xfrm>
            <a:off x="4765778" y="5148303"/>
            <a:ext cx="2660444" cy="1436647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6" name="Рисунок 5" descr="Изображение выглядит как внутренний, группа, люди, стол&#10;&#10;Автоматически созданное описание">
            <a:extLst>
              <a:ext uri="{FF2B5EF4-FFF2-40B4-BE49-F238E27FC236}">
                <a16:creationId xmlns:a16="http://schemas.microsoft.com/office/drawing/2014/main" id="{4BB8C4B7-5C21-BB4D-86A8-76FEBCD3E90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" b="17842"/>
          <a:stretch/>
        </p:blipFill>
        <p:spPr>
          <a:xfrm>
            <a:off x="-36183" y="5075050"/>
            <a:ext cx="3325365" cy="1816816"/>
          </a:xfrm>
          <a:prstGeom prst="rect">
            <a:avLst/>
          </a:prstGeom>
          <a:effectLst>
            <a:softEdge rad="266700"/>
          </a:effectLst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43" r="33696"/>
          <a:stretch/>
        </p:blipFill>
        <p:spPr>
          <a:xfrm>
            <a:off x="1060088" y="1815565"/>
            <a:ext cx="5436540" cy="245453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6" r="11428"/>
          <a:stretch/>
        </p:blipFill>
        <p:spPr>
          <a:xfrm>
            <a:off x="5145080" y="3475481"/>
            <a:ext cx="5391196" cy="283331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10303" t="12676" r="10720" b="10752"/>
          <a:stretch/>
        </p:blipFill>
        <p:spPr>
          <a:xfrm>
            <a:off x="374117" y="4189853"/>
            <a:ext cx="4529362" cy="247016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5" name="Рисунок 14" descr="C:\Users\Igor\Downloads\ДР стенд-0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268" y="1826566"/>
            <a:ext cx="2571567" cy="4785913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14344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623" y="1483517"/>
            <a:ext cx="1888400" cy="364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033BE87E-D42B-BB4F-919C-8AA7CE9D6F57}"/>
              </a:ext>
            </a:extLst>
          </p:cNvPr>
          <p:cNvSpPr txBox="1">
            <a:spLocks/>
          </p:cNvSpPr>
          <p:nvPr/>
        </p:nvSpPr>
        <p:spPr>
          <a:xfrm>
            <a:off x="752475" y="123346"/>
            <a:ext cx="109728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3413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3413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413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413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413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413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413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413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41313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700" b="1" dirty="0" err="1">
                <a:solidFill>
                  <a:srgbClr val="0073A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Квесты</a:t>
            </a:r>
            <a:r>
              <a:rPr lang="ru-RU" altLang="ru-RU" sz="2700" b="1" dirty="0">
                <a:solidFill>
                  <a:srgbClr val="0073A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700" b="1" dirty="0">
                <a:solidFill>
                  <a:srgbClr val="0073A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по финансовой грамотности</a:t>
            </a:r>
            <a:br>
              <a:rPr lang="en-US" altLang="ru-RU" sz="2700" b="1" dirty="0">
                <a:solidFill>
                  <a:srgbClr val="0073A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</a:br>
            <a:r>
              <a:rPr lang="ru-RU" altLang="ru-RU" sz="2700" b="1" dirty="0">
                <a:solidFill>
                  <a:srgbClr val="0073A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очно и онлайн</a:t>
            </a:r>
            <a:endParaRPr lang="ru-RU" altLang="ru-RU" sz="2700" b="1" dirty="0">
              <a:solidFill>
                <a:srgbClr val="0073A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/>
          <a:srcRect l="39475" t="50666" r="32650" b="40623"/>
          <a:stretch/>
        </p:blipFill>
        <p:spPr>
          <a:xfrm>
            <a:off x="2192377" y="917539"/>
            <a:ext cx="2880712" cy="720178"/>
          </a:xfrm>
          <a:prstGeom prst="rect">
            <a:avLst/>
          </a:prstGeom>
          <a:blipFill>
            <a:blip r:embed="rId9">
              <a:alphaModFix amt="94000"/>
            </a:blip>
            <a:tile tx="0" ty="0" sx="100000" sy="100000" flip="none" algn="tl"/>
          </a:blipFill>
          <a:effectLst>
            <a:softEdge rad="63500"/>
          </a:effectLst>
        </p:spPr>
      </p:pic>
      <p:pic>
        <p:nvPicPr>
          <p:cNvPr id="14348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641" y="1127288"/>
            <a:ext cx="20161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" descr="http://spncomms.com/data/image/portfolio/1bg3.jpg">
            <a:extLst>
              <a:ext uri="{FF2B5EF4-FFF2-40B4-BE49-F238E27FC236}">
                <a16:creationId xmlns:a16="http://schemas.microsoft.com/office/drawing/2014/main" id="{C35DB571-AB02-4F11-8921-D9BE2597AC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2" b="21886"/>
          <a:stretch/>
        </p:blipFill>
        <p:spPr bwMode="auto">
          <a:xfrm>
            <a:off x="60140" y="123347"/>
            <a:ext cx="3443133" cy="108284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F4F5BA5-DFAB-9E4F-923C-69193A4CC5E0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94089"/>
            <a:ext cx="2049885" cy="1163594"/>
          </a:xfrm>
          <a:prstGeom prst="rect">
            <a:avLst/>
          </a:prstGeom>
        </p:spPr>
      </p:pic>
      <p:sp>
        <p:nvSpPr>
          <p:cNvPr id="25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855200" y="6584950"/>
            <a:ext cx="2336800" cy="273050"/>
          </a:xfrm>
        </p:spPr>
        <p:txBody>
          <a:bodyPr/>
          <a:lstStyle/>
          <a:p>
            <a:pPr>
              <a:defRPr/>
            </a:pPr>
            <a:fld id="{881863C0-ACCB-4974-8A3D-B75CEABE8911}" type="slidenum">
              <a:rPr lang="ru-RU">
                <a:latin typeface="Century Gothic" panose="020B0502020202020204" pitchFamily="34" charset="0"/>
              </a:rPr>
              <a:pPr>
                <a:defRPr/>
              </a:pPr>
              <a:t>14</a:t>
            </a:fld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4" name="Рисунок 3" descr="Изображение выглядит как человек, внутренний, женщина, передний&#10;&#10;Автоматически созданное описание">
            <a:extLst>
              <a:ext uri="{FF2B5EF4-FFF2-40B4-BE49-F238E27FC236}">
                <a16:creationId xmlns:a16="http://schemas.microsoft.com/office/drawing/2014/main" id="{8D15D006-A3CC-FE41-94B4-21155EA36A6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8" t="24277" b="15708"/>
          <a:stretch/>
        </p:blipFill>
        <p:spPr>
          <a:xfrm>
            <a:off x="5586814" y="1349537"/>
            <a:ext cx="4508378" cy="2920557"/>
          </a:xfrm>
          <a:prstGeom prst="rect">
            <a:avLst/>
          </a:prstGeom>
          <a:effectLst>
            <a:softEdge rad="6731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05A581-34C7-1C41-9295-DF7A2794C9F5}"/>
              </a:ext>
            </a:extLst>
          </p:cNvPr>
          <p:cNvSpPr txBox="1"/>
          <p:nvPr/>
        </p:nvSpPr>
        <p:spPr>
          <a:xfrm>
            <a:off x="6278610" y="6219586"/>
            <a:ext cx="3331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3200" b="1" dirty="0">
                <a:latin typeface="Century Gothic" panose="020B0502020202020204" pitchFamily="34" charset="0"/>
                <a:hlinkClick r:id="rId14"/>
              </a:rPr>
              <a:t>finquest.tilda.ws</a:t>
            </a:r>
            <a:endParaRPr lang="ru-RU" sz="3200" b="1" dirty="0">
              <a:latin typeface="Century Gothic" panose="020B0502020202020204" pitchFamily="34" charset="0"/>
            </a:endParaRP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46E5705C-B35A-5149-9C82-87733E596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40" y="1586889"/>
            <a:ext cx="4042534" cy="170816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63500"/>
          </a:effectLst>
        </p:spPr>
        <p:txBody>
          <a:bodyPr wrap="square">
            <a:spAutoFit/>
          </a:bodyPr>
          <a:lstStyle>
            <a:lvl1pPr marL="284163" indent="-28416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Aft>
                <a:spcPts val="600"/>
              </a:spcAft>
            </a:pPr>
            <a:r>
              <a:rPr lang="ru-RU" altLang="ru-RU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Игры-</a:t>
            </a:r>
            <a:r>
              <a:rPr lang="ru-RU" altLang="ru-RU" sz="2000" b="1" dirty="0" err="1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квесты</a:t>
            </a:r>
            <a:r>
              <a:rPr lang="ru-RU" altLang="ru-RU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«по станциям»:</a:t>
            </a:r>
          </a:p>
          <a:p>
            <a:pPr marL="342900" indent="-342900" eaLnBrk="1" hangingPunct="1">
              <a:buFont typeface="Wingdings" pitchFamily="2" charset="2"/>
              <a:buChar char="Ø"/>
            </a:pPr>
            <a:r>
              <a:rPr lang="ru-RU" altLang="ru-RU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Городские</a:t>
            </a:r>
          </a:p>
          <a:p>
            <a:pPr marL="342900" indent="-342900" eaLnBrk="1" hangingPunct="1">
              <a:buFont typeface="Wingdings" pitchFamily="2" charset="2"/>
              <a:buChar char="Ø"/>
            </a:pPr>
            <a:r>
              <a:rPr lang="ru-RU" altLang="ru-RU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Музейные</a:t>
            </a:r>
          </a:p>
          <a:p>
            <a:pPr marL="342900" indent="-342900" eaLnBrk="1" hangingPunct="1">
              <a:buFont typeface="Wingdings" pitchFamily="2" charset="2"/>
              <a:buChar char="Ø"/>
            </a:pPr>
            <a:r>
              <a:rPr lang="ru-RU" altLang="ru-RU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В помещении</a:t>
            </a:r>
          </a:p>
          <a:p>
            <a:pPr marL="342900" indent="-342900" eaLnBrk="1" hangingPunct="1">
              <a:buFont typeface="Wingdings" pitchFamily="2" charset="2"/>
              <a:buChar char="Ø"/>
            </a:pPr>
            <a:r>
              <a:rPr lang="ru-RU" altLang="ru-RU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Онлайн</a:t>
            </a:r>
          </a:p>
        </p:txBody>
      </p:sp>
      <p:sp>
        <p:nvSpPr>
          <p:cNvPr id="14345" name="TextBox 21"/>
          <p:cNvSpPr txBox="1">
            <a:spLocks noChangeArrowheads="1"/>
          </p:cNvSpPr>
          <p:nvPr/>
        </p:nvSpPr>
        <p:spPr bwMode="auto">
          <a:xfrm>
            <a:off x="2381646" y="2254699"/>
            <a:ext cx="2771775" cy="3170238"/>
          </a:xfrm>
          <a:prstGeom prst="rect">
            <a:avLst/>
          </a:prstGeom>
          <a:solidFill>
            <a:srgbClr val="FFFFFF">
              <a:alpha val="85882"/>
            </a:srgbClr>
          </a:solidFill>
          <a:ln>
            <a:noFill/>
          </a:ln>
          <a:effectLst>
            <a:softEdge rad="50800"/>
          </a:effectLst>
        </p:spPr>
        <p:txBody>
          <a:bodyPr>
            <a:spAutoFit/>
          </a:bodyPr>
          <a:lstStyle>
            <a:lvl1pPr marL="284163" indent="-28416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Москва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Санкт-Петербург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Калининград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Волгоград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Казань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Владивосток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Ярославль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Красноярск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Ставрополь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Екатеринбург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6C3EB35C-8C3C-9845-89E7-FB1D5B98F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8498" y="2920477"/>
            <a:ext cx="2771775" cy="3477875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  <a:effectLst>
            <a:softEdge rad="63500"/>
          </a:effectLst>
        </p:spPr>
        <p:txBody>
          <a:bodyPr>
            <a:spAutoFit/>
          </a:bodyPr>
          <a:lstStyle>
            <a:lvl1pPr marL="284163" indent="-28416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Архангельск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Рязань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Нижний Новгород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Новосибирск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Владивосток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Тула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Самара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Челябинск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Ростов-на-Дону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Хабаровск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ru-RU" altLang="ru-RU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Иркутск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9">
            <a:extLst>
              <a:ext uri="{FF2B5EF4-FFF2-40B4-BE49-F238E27FC236}">
                <a16:creationId xmlns:a16="http://schemas.microsoft.com/office/drawing/2014/main" id="{AA6FAE1D-BD69-CF45-9D43-C5587ADB5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5200" y="6584950"/>
            <a:ext cx="2336800" cy="273050"/>
          </a:xfrm>
        </p:spPr>
        <p:txBody>
          <a:bodyPr/>
          <a:lstStyle/>
          <a:p>
            <a:pPr>
              <a:defRPr/>
            </a:pPr>
            <a:fld id="{881863C0-ACCB-4974-8A3D-B75CEABE8911}" type="slidenum">
              <a:rPr lang="ru-RU">
                <a:latin typeface="Century Gothic" panose="020B0502020202020204" pitchFamily="34" charset="0"/>
              </a:rPr>
              <a:pPr>
                <a:defRPr/>
              </a:pPr>
              <a:t>15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E57148-C06B-2842-B558-08087DEF4EAF}"/>
              </a:ext>
            </a:extLst>
          </p:cNvPr>
          <p:cNvSpPr txBox="1"/>
          <p:nvPr/>
        </p:nvSpPr>
        <p:spPr>
          <a:xfrm>
            <a:off x="1629706" y="3303926"/>
            <a:ext cx="2191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2800" b="1" dirty="0">
                <a:latin typeface="Century Gothic" panose="020B0502020202020204" pitchFamily="34" charset="0"/>
                <a:hlinkClick r:id="rId2"/>
              </a:rPr>
              <a:t>fin-camp.ru</a:t>
            </a:r>
            <a:endParaRPr lang="ru-RU" sz="2800" b="1" dirty="0">
              <a:latin typeface="Century Gothic" panose="020B0502020202020204" pitchFamily="34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905802E-D24B-BE4C-90CD-B5DD37251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35" y="1197597"/>
            <a:ext cx="4656554" cy="1873855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8" name="Прямоугольник 16">
            <a:extLst>
              <a:ext uri="{FF2B5EF4-FFF2-40B4-BE49-F238E27FC236}">
                <a16:creationId xmlns:a16="http://schemas.microsoft.com/office/drawing/2014/main" id="{F3420D4A-39AE-C642-BB13-8DBDA009E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37" y="233457"/>
            <a:ext cx="1090612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0073A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Финансовая грамотность школьникам</a:t>
            </a:r>
            <a:br>
              <a:rPr lang="ru-RU" altLang="ru-RU" sz="3200" b="1" dirty="0">
                <a:solidFill>
                  <a:srgbClr val="0073A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</a:br>
            <a:r>
              <a:rPr lang="ru-RU" altLang="ru-RU" sz="2000" dirty="0">
                <a:solidFill>
                  <a:srgbClr val="0073A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(летний лагерь и дополнительные курсы)</a:t>
            </a:r>
            <a:endParaRPr lang="ru-RU" altLang="ru-RU" sz="3200" dirty="0">
              <a:solidFill>
                <a:srgbClr val="0073A1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671ADC-1E92-E34F-9D64-6F39ECECA4A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182" y="27178"/>
            <a:ext cx="1558818" cy="8848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769641-41E0-B04E-B1A8-87B55695E866}"/>
              </a:ext>
            </a:extLst>
          </p:cNvPr>
          <p:cNvSpPr txBox="1"/>
          <p:nvPr/>
        </p:nvSpPr>
        <p:spPr>
          <a:xfrm>
            <a:off x="38341" y="3849301"/>
            <a:ext cx="5309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5 </a:t>
            </a:r>
            <a:r>
              <a:rPr lang="ru-RU" b="1" dirty="0">
                <a:latin typeface="Century Gothic" panose="020B0502020202020204" pitchFamily="34" charset="0"/>
              </a:rPr>
              <a:t>смен в 2020 г.</a:t>
            </a:r>
          </a:p>
          <a:p>
            <a:pPr algn="ctr"/>
            <a:r>
              <a:rPr lang="ru-RU" b="1" dirty="0">
                <a:latin typeface="Century Gothic" panose="020B0502020202020204" pitchFamily="34" charset="0"/>
              </a:rPr>
              <a:t>180 «чемпионов финансовой грамотности»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103BF3-E84A-B14E-99C7-DB0421A24AB6}"/>
              </a:ext>
            </a:extLst>
          </p:cNvPr>
          <p:cNvSpPr txBox="1"/>
          <p:nvPr/>
        </p:nvSpPr>
        <p:spPr>
          <a:xfrm>
            <a:off x="1068567" y="2994530"/>
            <a:ext cx="3203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</a:rPr>
              <a:t>для школьников 6–11 классов</a:t>
            </a:r>
          </a:p>
        </p:txBody>
      </p:sp>
      <p:pic>
        <p:nvPicPr>
          <p:cNvPr id="13" name="Рисунок 12" descr="Изображение выглядит как внутренний, стол, потолок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F581FF4A-C211-BF4A-9BB8-DA85BA3EA0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34"/>
          <a:stretch/>
        </p:blipFill>
        <p:spPr>
          <a:xfrm>
            <a:off x="6669218" y="3517750"/>
            <a:ext cx="5206472" cy="3466209"/>
          </a:xfrm>
          <a:prstGeom prst="rect">
            <a:avLst/>
          </a:prstGeom>
          <a:effectLst>
            <a:softEdge rad="342900"/>
          </a:effectLst>
        </p:spPr>
      </p:pic>
      <p:pic>
        <p:nvPicPr>
          <p:cNvPr id="15" name="Рисунок 14" descr="Изображение выглядит как электроника, компьютер, монитор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082D7D58-55B1-1342-9FEB-F4880AF015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r="5664"/>
          <a:stretch/>
        </p:blipFill>
        <p:spPr>
          <a:xfrm>
            <a:off x="826537" y="4529613"/>
            <a:ext cx="3797965" cy="2413055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75C7F5D-B747-4C4C-9ADB-CAE1F13EB2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79" y="1368728"/>
            <a:ext cx="4112950" cy="10282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5357335-C0B2-564D-BB72-9AE7EA48FEBE}"/>
              </a:ext>
            </a:extLst>
          </p:cNvPr>
          <p:cNvSpPr txBox="1"/>
          <p:nvPr/>
        </p:nvSpPr>
        <p:spPr>
          <a:xfrm>
            <a:off x="8175837" y="2405018"/>
            <a:ext cx="2385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3 </a:t>
            </a:r>
            <a:r>
              <a:rPr lang="ru-RU" sz="2000" b="1" dirty="0">
                <a:latin typeface="Century Gothic" panose="020B0502020202020204" pitchFamily="34" charset="0"/>
              </a:rPr>
              <a:t>смены в 2020 г.</a:t>
            </a:r>
          </a:p>
          <a:p>
            <a:pPr algn="ctr"/>
            <a:r>
              <a:rPr lang="ru-RU" sz="2000" b="1" dirty="0">
                <a:latin typeface="Century Gothic" panose="020B0502020202020204" pitchFamily="34" charset="0"/>
              </a:rPr>
              <a:t>62 человека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7ECC3AC-62E1-1642-9B62-E9C53DCC95CE}"/>
              </a:ext>
            </a:extLst>
          </p:cNvPr>
          <p:cNvSpPr/>
          <p:nvPr/>
        </p:nvSpPr>
        <p:spPr>
          <a:xfrm>
            <a:off x="8191065" y="2994530"/>
            <a:ext cx="2355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entury Gothic" panose="020B0502020202020204" pitchFamily="34" charset="0"/>
                <a:hlinkClick r:id="rId8"/>
              </a:rPr>
              <a:t>sochisirius.ru</a:t>
            </a:r>
            <a:endParaRPr lang="ru-RU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818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37688" y="6489700"/>
            <a:ext cx="2743200" cy="365125"/>
          </a:xfrm>
        </p:spPr>
        <p:txBody>
          <a:bodyPr/>
          <a:lstStyle/>
          <a:p>
            <a:pPr>
              <a:defRPr/>
            </a:pPr>
            <a:fld id="{BBCE8767-5570-4D8F-9C8C-4BCDEA73DA68}" type="slidenum">
              <a:rPr lang="ru-RU" smtClean="0">
                <a:latin typeface="Century Gothic" panose="020B0502020202020204" pitchFamily="34" charset="0"/>
              </a:rPr>
              <a:pPr>
                <a:defRPr/>
              </a:pPr>
              <a:t>16</a:t>
            </a:fld>
            <a:endParaRPr lang="ru-RU">
              <a:latin typeface="Century Gothic" panose="020B0502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B51472-4011-A44C-9D23-9E793A50B35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048" y="11687"/>
            <a:ext cx="2049885" cy="1163595"/>
          </a:xfrm>
          <a:prstGeom prst="rect">
            <a:avLst/>
          </a:prstGeom>
        </p:spPr>
      </p:pic>
      <p:sp>
        <p:nvSpPr>
          <p:cNvPr id="11" name="AutoShape 8" descr="Картинки по запросу россия">
            <a:extLst>
              <a:ext uri="{FF2B5EF4-FFF2-40B4-BE49-F238E27FC236}">
                <a16:creationId xmlns:a16="http://schemas.microsoft.com/office/drawing/2014/main" id="{A1F290FC-BB60-684A-AF7F-EBFA0F4A7A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15143" y="1249967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>
              <a:latin typeface="Century Gothic" panose="020B0502020202020204" pitchFamily="34" charset="0"/>
            </a:endParaRPr>
          </a:p>
        </p:txBody>
      </p:sp>
      <p:sp>
        <p:nvSpPr>
          <p:cNvPr id="13" name="AutoShape 10" descr="Картинки по запросу россия">
            <a:extLst>
              <a:ext uri="{FF2B5EF4-FFF2-40B4-BE49-F238E27FC236}">
                <a16:creationId xmlns:a16="http://schemas.microsoft.com/office/drawing/2014/main" id="{D7251786-1E04-9F42-806F-88705098CB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67543" y="1364267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>
              <a:latin typeface="Century Gothic" panose="020B0502020202020204" pitchFamily="34" charset="0"/>
            </a:endParaRPr>
          </a:p>
        </p:txBody>
      </p:sp>
      <p:sp>
        <p:nvSpPr>
          <p:cNvPr id="16" name="AutoShape 8" descr="Картинки по запросу россия">
            <a:extLst>
              <a:ext uri="{FF2B5EF4-FFF2-40B4-BE49-F238E27FC236}">
                <a16:creationId xmlns:a16="http://schemas.microsoft.com/office/drawing/2014/main" id="{4BAFEA23-1754-324C-8620-989A38D3B7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02320" y="1276571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>
              <a:latin typeface="Century Gothic" panose="020B0502020202020204" pitchFamily="34" charset="0"/>
            </a:endParaRPr>
          </a:p>
        </p:txBody>
      </p:sp>
      <p:sp>
        <p:nvSpPr>
          <p:cNvPr id="17" name="AutoShape 10" descr="Картинки по запросу россия">
            <a:extLst>
              <a:ext uri="{FF2B5EF4-FFF2-40B4-BE49-F238E27FC236}">
                <a16:creationId xmlns:a16="http://schemas.microsoft.com/office/drawing/2014/main" id="{480FE2B7-7978-1E4B-A23C-0B097D9B0E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54720" y="1390871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>
              <a:latin typeface="Century Gothic" panose="020B0502020202020204" pitchFamily="34" charset="0"/>
            </a:endParaRPr>
          </a:p>
        </p:txBody>
      </p:sp>
      <p:sp>
        <p:nvSpPr>
          <p:cNvPr id="15" name="AutoShape 8" descr="Картинки по запросу россия">
            <a:extLst>
              <a:ext uri="{FF2B5EF4-FFF2-40B4-BE49-F238E27FC236}">
                <a16:creationId xmlns:a16="http://schemas.microsoft.com/office/drawing/2014/main" id="{34C61F67-A523-C849-9A3F-3093BED7C0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9471" y="1284247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>
              <a:latin typeface="Century Gothic" panose="020B0502020202020204" pitchFamily="34" charset="0"/>
            </a:endParaRPr>
          </a:p>
        </p:txBody>
      </p:sp>
      <p:sp>
        <p:nvSpPr>
          <p:cNvPr id="18" name="AutoShape 10" descr="Картинки по запросу россия">
            <a:extLst>
              <a:ext uri="{FF2B5EF4-FFF2-40B4-BE49-F238E27FC236}">
                <a16:creationId xmlns:a16="http://schemas.microsoft.com/office/drawing/2014/main" id="{76F4E8CA-D666-724E-A361-02758ED70B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11871" y="1398547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5C4E79-F9E0-AE4C-B9BB-9A7D7A5A03BF}"/>
              </a:ext>
            </a:extLst>
          </p:cNvPr>
          <p:cNvSpPr txBox="1"/>
          <p:nvPr/>
        </p:nvSpPr>
        <p:spPr>
          <a:xfrm>
            <a:off x="6090558" y="1469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">
            <a:extLst>
              <a:ext uri="{FF2B5EF4-FFF2-40B4-BE49-F238E27FC236}">
                <a16:creationId xmlns:a16="http://schemas.microsoft.com/office/drawing/2014/main" id="{6D60304F-5CCA-5D46-97F9-29C31A24A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121" y="112769"/>
            <a:ext cx="113109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73A1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>
                <a:solidFill>
                  <a:srgbClr val="0073A1"/>
                </a:solidFill>
                <a:latin typeface="Century Gothic" panose="020B0502020202020204" pitchFamily="34" charset="0"/>
              </a:rPr>
              <a:t>ФГОС 3++… УК «Финансовая культура»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12D78A-847E-7941-B797-0B99F6E1697A}"/>
              </a:ext>
            </a:extLst>
          </p:cNvPr>
          <p:cNvSpPr txBox="1"/>
          <p:nvPr/>
        </p:nvSpPr>
        <p:spPr>
          <a:xfrm>
            <a:off x="202121" y="1237416"/>
            <a:ext cx="8488221" cy="400110"/>
          </a:xfrm>
          <a:prstGeom prst="rect">
            <a:avLst/>
          </a:prstGeom>
          <a:noFill/>
          <a:ln>
            <a:solidFill>
              <a:srgbClr val="83A651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Century Gothic" panose="020B0502020202020204" pitchFamily="34" charset="0"/>
              </a:rPr>
              <a:t>Национальная стратегия повышения финансовой грамотности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B7CB0F-F247-B64C-A738-65109DB19492}"/>
              </a:ext>
            </a:extLst>
          </p:cNvPr>
          <p:cNvSpPr txBox="1"/>
          <p:nvPr/>
        </p:nvSpPr>
        <p:spPr>
          <a:xfrm>
            <a:off x="202121" y="2191014"/>
            <a:ext cx="10183657" cy="707886"/>
          </a:xfrm>
          <a:prstGeom prst="rect">
            <a:avLst/>
          </a:prstGeom>
          <a:noFill/>
          <a:ln>
            <a:solidFill>
              <a:srgbClr val="83A65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entury Gothic" panose="020B0502020202020204" pitchFamily="34" charset="0"/>
              </a:rPr>
              <a:t>Пункт 1.11 Плана мероприятий («дорожной карты») по реализации Стратегии повышения финансовой грамотности в Российской Федерации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C83B32-FD94-6446-8FC4-3902E9F5198D}"/>
              </a:ext>
            </a:extLst>
          </p:cNvPr>
          <p:cNvSpPr txBox="1"/>
          <p:nvPr/>
        </p:nvSpPr>
        <p:spPr>
          <a:xfrm>
            <a:off x="202120" y="3556950"/>
            <a:ext cx="11490003" cy="1015663"/>
          </a:xfrm>
          <a:prstGeom prst="rect">
            <a:avLst/>
          </a:prstGeom>
          <a:noFill/>
          <a:ln>
            <a:solidFill>
              <a:srgbClr val="83A65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entury Gothic" panose="020B0502020202020204" pitchFamily="34" charset="0"/>
              </a:rPr>
              <a:t>Протокол заседания Совета Министерства науки и высшего образования Российской Федерации по федеральным государственным образовательным стандартам высшего образования от 27 сентября 2019 г. </a:t>
            </a:r>
            <a:r>
              <a:rPr lang="en-US" sz="2000" dirty="0">
                <a:latin typeface="Century Gothic" panose="020B0502020202020204" pitchFamily="34" charset="0"/>
              </a:rPr>
              <a:t>(</a:t>
            </a:r>
            <a:r>
              <a:rPr lang="ru-RU" sz="2000" dirty="0">
                <a:latin typeface="Century Gothic" panose="020B0502020202020204" pitchFamily="34" charset="0"/>
              </a:rPr>
              <a:t>п.3)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862609-FB24-9B43-B5BE-A10DE7951162}"/>
              </a:ext>
            </a:extLst>
          </p:cNvPr>
          <p:cNvSpPr txBox="1"/>
          <p:nvPr/>
        </p:nvSpPr>
        <p:spPr>
          <a:xfrm>
            <a:off x="205327" y="5755285"/>
            <a:ext cx="117704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latin typeface="Century Gothic" panose="020B0502020202020204" pitchFamily="34" charset="0"/>
              </a:defRPr>
            </a:lvl1pPr>
          </a:lstStyle>
          <a:p>
            <a:r>
              <a:rPr lang="ru-RU" sz="2500" b="1" dirty="0">
                <a:solidFill>
                  <a:srgbClr val="0073A1"/>
                </a:solidFill>
              </a:rPr>
              <a:t>Появления во </a:t>
            </a:r>
            <a:r>
              <a:rPr lang="ru-RU" sz="2500" b="1" dirty="0" err="1">
                <a:solidFill>
                  <a:srgbClr val="0073A1"/>
                </a:solidFill>
              </a:rPr>
              <a:t>ФГОСах</a:t>
            </a:r>
            <a:r>
              <a:rPr lang="ru-RU" sz="2500" b="1" dirty="0">
                <a:solidFill>
                  <a:srgbClr val="0073A1"/>
                </a:solidFill>
              </a:rPr>
              <a:t> ВО универсальной компетенции (УК) в области экономической культуры, в том числе финансовой грамотности</a:t>
            </a:r>
          </a:p>
        </p:txBody>
      </p:sp>
      <p:pic>
        <p:nvPicPr>
          <p:cNvPr id="12" name="Рисунок 11" descr="Изображение выглядит как часы&#10;&#10;Автоматически созданное описание">
            <a:extLst>
              <a:ext uri="{FF2B5EF4-FFF2-40B4-BE49-F238E27FC236}">
                <a16:creationId xmlns:a16="http://schemas.microsoft.com/office/drawing/2014/main" id="{BA15962F-19B8-4D4D-A13B-4BB87546CF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67" b="99333" l="10000" r="90000">
                        <a14:foregroundMark x1="50556" y1="3667" x2="50556" y2="3667"/>
                        <a14:foregroundMark x1="48778" y1="93667" x2="48778" y2="93667"/>
                        <a14:foregroundMark x1="43667" y1="99333" x2="43667" y2="9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855" y="1352227"/>
            <a:ext cx="1165923" cy="77728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часы&#10;&#10;Автоматически созданное описание">
            <a:extLst>
              <a:ext uri="{FF2B5EF4-FFF2-40B4-BE49-F238E27FC236}">
                <a16:creationId xmlns:a16="http://schemas.microsoft.com/office/drawing/2014/main" id="{B6DF9259-AA55-EA49-B669-3745A10ECA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67" b="99333" l="10000" r="90000">
                        <a14:foregroundMark x1="50556" y1="3667" x2="50556" y2="3667"/>
                        <a14:foregroundMark x1="48778" y1="93667" x2="48778" y2="93667"/>
                        <a14:foregroundMark x1="43667" y1="99333" x2="43667" y2="9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048" y="2728341"/>
            <a:ext cx="1165923" cy="77728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88BD26B-7454-1649-B94E-AB7927CAC4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6609" y="4382193"/>
            <a:ext cx="1847895" cy="174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18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8F4DF5F-C3D7-B348-9D9A-76CC89F6A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7"/>
          <a:stretch/>
        </p:blipFill>
        <p:spPr>
          <a:xfrm>
            <a:off x="7224257" y="725424"/>
            <a:ext cx="4886464" cy="6325616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4" name="Прямоугольник 16">
            <a:extLst>
              <a:ext uri="{FF2B5EF4-FFF2-40B4-BE49-F238E27FC236}">
                <a16:creationId xmlns:a16="http://schemas.microsoft.com/office/drawing/2014/main" id="{87666FD4-12B6-F445-A8B2-20D93E625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37" y="209389"/>
            <a:ext cx="109061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3600" b="1" dirty="0">
                <a:solidFill>
                  <a:srgbClr val="0073A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Распространение результатов работы</a:t>
            </a:r>
          </a:p>
        </p:txBody>
      </p:sp>
      <p:sp>
        <p:nvSpPr>
          <p:cNvPr id="5" name="Номер слайда 9">
            <a:extLst>
              <a:ext uri="{FF2B5EF4-FFF2-40B4-BE49-F238E27FC236}">
                <a16:creationId xmlns:a16="http://schemas.microsoft.com/office/drawing/2014/main" id="{4D4C0BB7-3339-BD4C-AB1B-F79DBBD6E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5200" y="6584950"/>
            <a:ext cx="2336800" cy="273050"/>
          </a:xfrm>
        </p:spPr>
        <p:txBody>
          <a:bodyPr/>
          <a:lstStyle/>
          <a:p>
            <a:pPr>
              <a:defRPr/>
            </a:pPr>
            <a:fld id="{881863C0-ACCB-4974-8A3D-B75CEABE8911}" type="slidenum">
              <a:rPr lang="ru-RU">
                <a:latin typeface="Century Gothic" panose="020B0502020202020204" pitchFamily="34" charset="0"/>
              </a:rPr>
              <a:pPr>
                <a:defRPr/>
              </a:pPr>
              <a:t>17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B2F0B8-E749-D14E-9A38-4B45F5F71970}"/>
              </a:ext>
            </a:extLst>
          </p:cNvPr>
          <p:cNvSpPr txBox="1"/>
          <p:nvPr/>
        </p:nvSpPr>
        <p:spPr>
          <a:xfrm>
            <a:off x="-162560" y="964047"/>
            <a:ext cx="7640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Century Gothic" panose="020B0502020202020204" pitchFamily="34" charset="0"/>
              </a:rPr>
              <a:t>Универсальная компетенция в области экономической культуры,</a:t>
            </a:r>
            <a:endParaRPr lang="en-US" sz="2400" b="1" dirty="0">
              <a:latin typeface="Century Gothic" panose="020B0502020202020204" pitchFamily="34" charset="0"/>
            </a:endParaRPr>
          </a:p>
          <a:p>
            <a:pPr algn="ctr"/>
            <a:r>
              <a:rPr lang="ru-RU" sz="2400" b="1" dirty="0">
                <a:latin typeface="Century Gothic" panose="020B0502020202020204" pitchFamily="34" charset="0"/>
              </a:rPr>
              <a:t>в том числе финансовой грамотности,</a:t>
            </a:r>
            <a:endParaRPr lang="en-US" sz="2400" b="1" dirty="0">
              <a:latin typeface="Century Gothic" panose="020B0502020202020204" pitchFamily="34" charset="0"/>
            </a:endParaRPr>
          </a:p>
          <a:p>
            <a:pPr algn="ctr"/>
            <a:r>
              <a:rPr lang="ru-RU" sz="2400" b="1" dirty="0">
                <a:latin typeface="Century Gothic" panose="020B0502020202020204" pitchFamily="34" charset="0"/>
              </a:rPr>
              <a:t>в настоящее время представлена</a:t>
            </a:r>
            <a:endParaRPr lang="en-US" sz="2400" b="1" dirty="0">
              <a:latin typeface="Century Gothic" panose="020B0502020202020204" pitchFamily="34" charset="0"/>
            </a:endParaRPr>
          </a:p>
          <a:p>
            <a:pPr algn="ctr"/>
            <a:r>
              <a:rPr lang="ru-RU" sz="2400" b="1" dirty="0">
                <a:latin typeface="Century Gothic" panose="020B0502020202020204" pitchFamily="34" charset="0"/>
              </a:rPr>
              <a:t>в большинстве ФГОС ВО («3++»)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FDF846-3309-6E46-800F-D098763E4449}"/>
              </a:ext>
            </a:extLst>
          </p:cNvPr>
          <p:cNvSpPr txBox="1"/>
          <p:nvPr/>
        </p:nvSpPr>
        <p:spPr>
          <a:xfrm>
            <a:off x="64346" y="2977500"/>
            <a:ext cx="727533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dirty="0">
                <a:latin typeface="Century Gothic" panose="020B0502020202020204" pitchFamily="34" charset="0"/>
              </a:rPr>
              <a:t>Единый подход к формулированию результатов обучения согласован с Минфином России,</a:t>
            </a:r>
            <a:br>
              <a:rPr lang="ru-RU" sz="2200" dirty="0">
                <a:latin typeface="Century Gothic" panose="020B0502020202020204" pitchFamily="34" charset="0"/>
              </a:rPr>
            </a:br>
            <a:r>
              <a:rPr lang="ru-RU" sz="2200" dirty="0">
                <a:latin typeface="Century Gothic" panose="020B0502020202020204" pitchFamily="34" charset="0"/>
              </a:rPr>
              <a:t>ЦБ РФ, Министерством науки и высшего образования РФ</a:t>
            </a:r>
            <a:r>
              <a:rPr lang="en-US" sz="2200" dirty="0">
                <a:latin typeface="Century Gothic" panose="020B0502020202020204" pitchFamily="34" charset="0"/>
              </a:rPr>
              <a:t>,</a:t>
            </a:r>
            <a:r>
              <a:rPr lang="ru-RU" sz="2200" dirty="0">
                <a:latin typeface="Century Gothic" panose="020B0502020202020204" pitchFamily="34" charset="0"/>
              </a:rPr>
              <a:t> письмо с рекомендациями было направлено во все российские вузы в апреле 2020 г.</a:t>
            </a:r>
            <a:endParaRPr lang="en-US" sz="2200" dirty="0">
              <a:latin typeface="Century Gothic" panose="020B0502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dirty="0">
                <a:latin typeface="Century Gothic" panose="020B0502020202020204" pitchFamily="34" charset="0"/>
              </a:rPr>
              <a:t>Распространение результатов на заседаниях Федерального методического объединения российских вузов в области экономики.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B864712-4F8C-E447-BF26-39BB82A5D321}"/>
              </a:ext>
            </a:extLst>
          </p:cNvPr>
          <p:cNvSpPr/>
          <p:nvPr/>
        </p:nvSpPr>
        <p:spPr>
          <a:xfrm>
            <a:off x="1759555" y="6276085"/>
            <a:ext cx="43364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Century Gothic" panose="020B0502020202020204" pitchFamily="34" charset="0"/>
                <a:hlinkClick r:id="rId4"/>
              </a:rPr>
              <a:t>fingramota.econ.msu.ru</a:t>
            </a:r>
            <a:endParaRPr lang="ru-RU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909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6">
            <a:extLst>
              <a:ext uri="{FF2B5EF4-FFF2-40B4-BE49-F238E27FC236}">
                <a16:creationId xmlns:a16="http://schemas.microsoft.com/office/drawing/2014/main" id="{5F246B58-A40B-1B4B-8CC8-50A0E993F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37" y="209389"/>
            <a:ext cx="109061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0073A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Задачи ФСМЦ на 2021-2023 гг.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A5B1A8-D811-4C4F-A7A6-DA2A02EA2680}"/>
              </a:ext>
            </a:extLst>
          </p:cNvPr>
          <p:cNvSpPr txBox="1"/>
          <p:nvPr/>
        </p:nvSpPr>
        <p:spPr>
          <a:xfrm>
            <a:off x="160468" y="957318"/>
            <a:ext cx="11879132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100" dirty="0">
                <a:latin typeface="Century Gothic" panose="020B0502020202020204" pitchFamily="34" charset="0"/>
              </a:rPr>
              <a:t>Реализация </a:t>
            </a:r>
            <a:r>
              <a:rPr lang="ru-RU" sz="2100" b="1" dirty="0">
                <a:latin typeface="Century Gothic" panose="020B0502020202020204" pitchFamily="34" charset="0"/>
              </a:rPr>
              <a:t>программы повышения квалификации </a:t>
            </a:r>
            <a:r>
              <a:rPr lang="ru-RU" sz="2100" dirty="0">
                <a:latin typeface="Century Gothic" panose="020B0502020202020204" pitchFamily="34" charset="0"/>
              </a:rPr>
              <a:t>«Разработка и реализация рабочих программ дисциплин (модулей) по финансовой грамотности для студентов образовательных организаций высшего образования», расширение охвата регионов – </a:t>
            </a:r>
            <a:r>
              <a:rPr lang="ru-RU" sz="21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обучение не менее 500 преподавателей ежегодно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100" dirty="0">
                <a:latin typeface="Century Gothic" panose="020B0502020202020204" pitchFamily="34" charset="0"/>
              </a:rPr>
              <a:t>Разработка и реализация </a:t>
            </a:r>
            <a:r>
              <a:rPr lang="ru-RU" sz="2100" b="1" dirty="0">
                <a:latin typeface="Century Gothic" panose="020B0502020202020204" pitchFamily="34" charset="0"/>
              </a:rPr>
              <a:t>программы подготовки администраторов вузов</a:t>
            </a:r>
            <a:r>
              <a:rPr lang="ru-RU" sz="2100" dirty="0">
                <a:latin typeface="Century Gothic" panose="020B0502020202020204" pitchFamily="34" charset="0"/>
              </a:rPr>
              <a:t> (руководителей учебно-методических управлений) – </a:t>
            </a:r>
            <a:r>
              <a:rPr lang="ru-RU" sz="21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обучение не менее 100 человек ежегодно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100" dirty="0">
                <a:latin typeface="Century Gothic" panose="020B0502020202020204" pitchFamily="34" charset="0"/>
              </a:rPr>
              <a:t>Проведение </a:t>
            </a:r>
            <a:r>
              <a:rPr lang="ru-RU" sz="2100" b="1" dirty="0">
                <a:latin typeface="Century Gothic" panose="020B0502020202020204" pitchFamily="34" charset="0"/>
              </a:rPr>
              <a:t>Олимпиады по финансовой грамотности </a:t>
            </a:r>
            <a:r>
              <a:rPr lang="ru-RU" sz="2100" dirty="0">
                <a:latin typeface="Century Gothic" panose="020B0502020202020204" pitchFamily="34" charset="0"/>
              </a:rPr>
              <a:t>– </a:t>
            </a:r>
            <a:r>
              <a:rPr lang="ru-RU" sz="21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ежегодно</a:t>
            </a:r>
            <a:br>
              <a:rPr lang="en-US" sz="2100" b="1" dirty="0">
                <a:solidFill>
                  <a:srgbClr val="0073A1"/>
                </a:solidFill>
                <a:latin typeface="Century Gothic" panose="020B0502020202020204" pitchFamily="34" charset="0"/>
              </a:rPr>
            </a:br>
            <a:endParaRPr lang="ru-RU" sz="2100" b="1" dirty="0">
              <a:solidFill>
                <a:srgbClr val="0073A1"/>
              </a:solidFill>
              <a:latin typeface="Century Gothic" panose="020B0502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100" b="1" dirty="0">
                <a:latin typeface="Century Gothic" panose="020B0502020202020204" pitchFamily="34" charset="0"/>
              </a:rPr>
              <a:t>Методическая поддержка</a:t>
            </a:r>
            <a:r>
              <a:rPr lang="ru-RU" sz="2100" dirty="0">
                <a:latin typeface="Century Gothic" panose="020B0502020202020204" pitchFamily="34" charset="0"/>
              </a:rPr>
              <a:t> по вопросам преподавания финансовой грамотности (включая проведение семинаров, </a:t>
            </a:r>
            <a:r>
              <a:rPr lang="ru-RU" sz="2100" dirty="0" err="1">
                <a:latin typeface="Century Gothic" panose="020B0502020202020204" pitchFamily="34" charset="0"/>
              </a:rPr>
              <a:t>вебинаров</a:t>
            </a:r>
            <a:r>
              <a:rPr lang="ru-RU" sz="2100" dirty="0">
                <a:latin typeface="Century Gothic" panose="020B0502020202020204" pitchFamily="34" charset="0"/>
              </a:rPr>
              <a:t> и конференций для обученных преподавателей вузов, информационно-правовую поддержку электронного учебника по финансовой грамотности для студентов и сайта ФСМЦ)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100" b="1" dirty="0">
                <a:latin typeface="Century Gothic" panose="020B0502020202020204" pitchFamily="34" charset="0"/>
              </a:rPr>
              <a:t>Обновление учебно-методических</a:t>
            </a:r>
            <a:r>
              <a:rPr lang="en-US" sz="2100" b="1" dirty="0">
                <a:latin typeface="Century Gothic" panose="020B0502020202020204" pitchFamily="34" charset="0"/>
              </a:rPr>
              <a:t> </a:t>
            </a:r>
            <a:r>
              <a:rPr lang="ru-RU" sz="2100" b="1" dirty="0">
                <a:latin typeface="Century Gothic" panose="020B0502020202020204" pitchFamily="34" charset="0"/>
              </a:rPr>
              <a:t>материалов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F42A0D1-00A2-074F-8D3D-20D4CD762403}"/>
              </a:ext>
            </a:extLst>
          </p:cNvPr>
          <p:cNvSpPr/>
          <p:nvPr/>
        </p:nvSpPr>
        <p:spPr>
          <a:xfrm>
            <a:off x="6793955" y="6183154"/>
            <a:ext cx="49359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Century Gothic" panose="020B0502020202020204" pitchFamily="34" charset="0"/>
                <a:hlinkClick r:id="rId2"/>
              </a:rPr>
              <a:t>fingramota.econ.msu.ru</a:t>
            </a:r>
            <a:endParaRPr lang="ru-RU" sz="3200" b="1" dirty="0"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ED79C0B-8B18-6046-81A1-619DC86EECB5}"/>
              </a:ext>
            </a:extLst>
          </p:cNvPr>
          <p:cNvSpPr/>
          <p:nvPr/>
        </p:nvSpPr>
        <p:spPr>
          <a:xfrm>
            <a:off x="2286000" y="3847759"/>
            <a:ext cx="5655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Century Gothic" panose="020B0502020202020204" pitchFamily="34" charset="0"/>
                <a:hlinkClick r:id="rId3"/>
              </a:rPr>
              <a:t>fingramota.econ.msu.ru/competition/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17B3C7E-1421-9045-975F-F8D62E3AF149}"/>
              </a:ext>
            </a:extLst>
          </p:cNvPr>
          <p:cNvSpPr/>
          <p:nvPr/>
        </p:nvSpPr>
        <p:spPr>
          <a:xfrm>
            <a:off x="642937" y="5934378"/>
            <a:ext cx="64521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Century Gothic" panose="020B0502020202020204" pitchFamily="34" charset="0"/>
                <a:hlinkClick r:id="rId4"/>
              </a:rPr>
              <a:t>finuch.ru</a:t>
            </a:r>
            <a:endParaRPr lang="ru-RU" b="1" dirty="0">
              <a:latin typeface="Century Gothic" panose="020B0502020202020204" pitchFamily="34" charset="0"/>
            </a:endParaRPr>
          </a:p>
          <a:p>
            <a:pPr algn="ctr"/>
            <a:endParaRPr lang="ru-RU" b="1" dirty="0">
              <a:latin typeface="Century Gothic" panose="020B0502020202020204" pitchFamily="34" charset="0"/>
            </a:endParaRPr>
          </a:p>
        </p:txBody>
      </p:sp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94AF645D-B306-CF4C-B628-58E6F37417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9" t="-40593" r="-3938" b="-37711"/>
          <a:stretch/>
        </p:blipFill>
        <p:spPr>
          <a:xfrm>
            <a:off x="9261939" y="-314009"/>
            <a:ext cx="3128210" cy="1383630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8" name="Номер слайда 9">
            <a:extLst>
              <a:ext uri="{FF2B5EF4-FFF2-40B4-BE49-F238E27FC236}">
                <a16:creationId xmlns:a16="http://schemas.microsoft.com/office/drawing/2014/main" id="{5748A102-0BD9-154B-BE96-1CEDC7D18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55200" y="6584950"/>
            <a:ext cx="2336800" cy="273050"/>
          </a:xfrm>
        </p:spPr>
        <p:txBody>
          <a:bodyPr/>
          <a:lstStyle/>
          <a:p>
            <a:pPr>
              <a:defRPr/>
            </a:pPr>
            <a:fld id="{881863C0-ACCB-4974-8A3D-B75CEABE8911}" type="slidenum">
              <a:rPr lang="ru-RU">
                <a:latin typeface="Century Gothic" panose="020B0502020202020204" pitchFamily="34" charset="0"/>
              </a:rPr>
              <a:pPr>
                <a:defRPr/>
              </a:pPr>
              <a:t>18</a:t>
            </a:fld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678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Прямоугольник 1"/>
          <p:cNvSpPr>
            <a:spLocks noChangeArrowheads="1"/>
          </p:cNvSpPr>
          <p:nvPr/>
        </p:nvSpPr>
        <p:spPr bwMode="auto">
          <a:xfrm>
            <a:off x="1" y="2415585"/>
            <a:ext cx="12192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3000" b="1" dirty="0">
                <a:latin typeface="Century Gothic" panose="020B0502020202020204" pitchFamily="34" charset="0"/>
              </a:rPr>
              <a:t>Спасибо</a:t>
            </a:r>
          </a:p>
        </p:txBody>
      </p:sp>
      <p:sp>
        <p:nvSpPr>
          <p:cNvPr id="15364" name="Прямоугольник 2"/>
          <p:cNvSpPr>
            <a:spLocks noChangeArrowheads="1"/>
          </p:cNvSpPr>
          <p:nvPr/>
        </p:nvSpPr>
        <p:spPr bwMode="auto">
          <a:xfrm>
            <a:off x="1816100" y="4037013"/>
            <a:ext cx="10010775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Aft>
                <a:spcPts val="600"/>
              </a:spcAft>
            </a:pPr>
            <a:r>
              <a:rPr lang="ru-RU" altLang="ru-RU" sz="2400" b="1" dirty="0" err="1">
                <a:latin typeface="Century Gothic" panose="020B0502020202020204" pitchFamily="34" charset="0"/>
              </a:rPr>
              <a:t>Трухачев</a:t>
            </a:r>
            <a:r>
              <a:rPr lang="ru-RU" altLang="ru-RU" sz="2400" b="1" dirty="0">
                <a:latin typeface="Century Gothic" panose="020B0502020202020204" pitchFamily="34" charset="0"/>
              </a:rPr>
              <a:t> Сергей Анатольевич</a:t>
            </a:r>
          </a:p>
          <a:p>
            <a:pPr algn="r" eaLnBrk="1" hangingPunct="1">
              <a:spcAft>
                <a:spcPts val="600"/>
              </a:spcAft>
            </a:pPr>
            <a:r>
              <a:rPr lang="ru-RU" altLang="ru-RU" dirty="0">
                <a:latin typeface="Century Gothic" panose="020B0502020202020204" pitchFamily="34" charset="0"/>
              </a:rPr>
              <a:t>заместитель декана по развитию</a:t>
            </a:r>
            <a:br>
              <a:rPr lang="en-US" altLang="ru-RU" dirty="0">
                <a:latin typeface="Century Gothic" panose="020B0502020202020204" pitchFamily="34" charset="0"/>
              </a:rPr>
            </a:br>
            <a:r>
              <a:rPr lang="ru-RU" altLang="ru-RU" dirty="0">
                <a:latin typeface="Century Gothic" panose="020B0502020202020204" pitchFamily="34" charset="0"/>
              </a:rPr>
              <a:t>экономического факультета МГУ имени М. В. Ломоносова</a:t>
            </a:r>
          </a:p>
        </p:txBody>
      </p:sp>
      <p:sp>
        <p:nvSpPr>
          <p:cNvPr id="15365" name="Прямоугольник 4"/>
          <p:cNvSpPr>
            <a:spLocks noChangeArrowheads="1"/>
          </p:cNvSpPr>
          <p:nvPr/>
        </p:nvSpPr>
        <p:spPr bwMode="auto">
          <a:xfrm>
            <a:off x="6003925" y="3244850"/>
            <a:ext cx="249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4F5BA5-DFAB-9E4F-923C-69193A4CC5E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569" y="280222"/>
            <a:ext cx="2049885" cy="1163594"/>
          </a:xfrm>
          <a:prstGeom prst="rect">
            <a:avLst/>
          </a:prstGeom>
        </p:spPr>
      </p:pic>
      <p:sp>
        <p:nvSpPr>
          <p:cNvPr id="8" name="Прямоугольник 6">
            <a:extLst>
              <a:ext uri="{FF2B5EF4-FFF2-40B4-BE49-F238E27FC236}">
                <a16:creationId xmlns:a16="http://schemas.microsoft.com/office/drawing/2014/main" id="{AC91BA5E-B83E-0E4A-8B00-C7EAFA795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34113"/>
            <a:ext cx="121920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latin typeface="Century Gothic" panose="020B0502020202020204" pitchFamily="34" charset="0"/>
              </a:rPr>
              <a:t>Москва</a:t>
            </a:r>
            <a:r>
              <a:rPr lang="en-US" altLang="ru-RU" sz="1600" b="1" dirty="0">
                <a:latin typeface="Century Gothic" panose="020B0502020202020204" pitchFamily="34" charset="0"/>
              </a:rPr>
              <a:t>-</a:t>
            </a:r>
            <a:r>
              <a:rPr lang="ru-RU" altLang="ru-RU" sz="1600" b="1" dirty="0">
                <a:latin typeface="Century Gothic" panose="020B0502020202020204" pitchFamily="34" charset="0"/>
              </a:rPr>
              <a:t>Сургут</a:t>
            </a:r>
            <a:endParaRPr lang="en-US" altLang="ru-RU" sz="1600" b="1" dirty="0">
              <a:latin typeface="Century Gothic" panose="020B0502020202020204" pitchFamily="34" charset="0"/>
            </a:endParaRPr>
          </a:p>
          <a:p>
            <a:pPr algn="ctr" eaLnBrk="1" hangingPunct="1"/>
            <a:r>
              <a:rPr lang="ru-RU" altLang="ru-RU" sz="1600" b="1" dirty="0">
                <a:latin typeface="Century Gothic" panose="020B0502020202020204" pitchFamily="34" charset="0"/>
              </a:rPr>
              <a:t>18 ноября 2020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7F29C98-B690-2341-9018-683F3D61E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65" y="322019"/>
            <a:ext cx="4310359" cy="1080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933" y="5136772"/>
            <a:ext cx="3189399" cy="2015425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1764" y="2461155"/>
            <a:ext cx="4372503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altLang="ru-RU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ЗАДАЧИ</a:t>
            </a:r>
          </a:p>
          <a:p>
            <a:pPr marL="322263" indent="-322263" eaLnBrk="1" hangingPunct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altLang="ru-RU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30 регионов</a:t>
            </a:r>
          </a:p>
          <a:p>
            <a:pPr marL="322263" indent="-322263" eaLnBrk="1" hangingPunct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altLang="ru-RU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Повышение квалификации преподавателей (2000 чел.)</a:t>
            </a:r>
          </a:p>
          <a:p>
            <a:pPr marL="322263" indent="-322263" eaLnBrk="1" hangingPunct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altLang="ru-RU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Электронная среда взаимодействия</a:t>
            </a:r>
          </a:p>
          <a:p>
            <a:pPr marL="322263" indent="-322263" eaLnBrk="1" hangingPunct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altLang="ru-RU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Электронный учебник</a:t>
            </a:r>
          </a:p>
          <a:p>
            <a:pPr marL="322263" indent="-322263" eaLnBrk="1" hangingPunct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altLang="ru-RU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Олимпиады по финансовой грамотности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38332" y="2461155"/>
            <a:ext cx="6953668" cy="47859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17500" indent="-317500" eaLnBrk="1" hangingPunct="1">
              <a:spcAft>
                <a:spcPts val="600"/>
              </a:spcAft>
            </a:pPr>
            <a:r>
              <a:rPr lang="ru-RU" altLang="ru-RU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ИТОГИ</a:t>
            </a:r>
          </a:p>
          <a:p>
            <a:pPr marL="317500" indent="-317500" eaLnBrk="1" hangingPunct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30 регионов</a:t>
            </a:r>
          </a:p>
          <a:p>
            <a:pPr marL="317500" indent="-317500" eaLnBrk="1" hangingPunct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2150+ преподавателей</a:t>
            </a:r>
          </a:p>
          <a:p>
            <a:pPr marL="317500" indent="-317500" eaLnBrk="1" hangingPunct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280+ вузов</a:t>
            </a:r>
          </a:p>
          <a:p>
            <a:pPr marL="317500" indent="-317500" eaLnBrk="1" hangingPunct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100+ направлений подготовки</a:t>
            </a:r>
          </a:p>
          <a:p>
            <a:pPr marL="317500" indent="-317500" eaLnBrk="1" hangingPunct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1 млн+ студентов</a:t>
            </a:r>
          </a:p>
          <a:p>
            <a:pPr marL="317500" indent="-317500" eaLnBrk="1" hangingPunct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110 тыс. посещений сайта и</a:t>
            </a:r>
            <a:br>
              <a:rPr lang="ru-RU" altLang="ru-RU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</a:br>
            <a:r>
              <a:rPr lang="ru-RU" altLang="ru-RU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99 тыс. скачиваний электронного учебника</a:t>
            </a:r>
            <a:endParaRPr lang="en-US" altLang="ru-RU" sz="2000" dirty="0"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317500" indent="-317500" eaLnBrk="1" hangingPunct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ru-RU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1800+ </a:t>
            </a:r>
            <a:r>
              <a:rPr lang="ru-RU" altLang="ru-RU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участников Олимпиад</a:t>
            </a:r>
          </a:p>
          <a:p>
            <a:pPr marL="317500" indent="-317500" eaLnBrk="1" hangingPunct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Дистанционное обучение, электронные ресурсы и материалы, онлайн</a:t>
            </a:r>
            <a:r>
              <a:rPr lang="en-US" altLang="ru-RU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ru-RU" altLang="ru-RU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трансформация образовательных</a:t>
            </a:r>
            <a:r>
              <a:rPr lang="en-US" altLang="ru-RU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ru-RU" altLang="ru-RU" sz="2000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активностей</a:t>
            </a:r>
            <a:endParaRPr lang="en-US" altLang="ru-RU" sz="2000" dirty="0"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317500" indent="-317500" eaLnBrk="1" hangingPunct="1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ru-RU" altLang="ru-RU" sz="2000" dirty="0"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5125" name="Прямоугольник 15"/>
          <p:cNvSpPr>
            <a:spLocks noChangeArrowheads="1"/>
          </p:cNvSpPr>
          <p:nvPr/>
        </p:nvSpPr>
        <p:spPr bwMode="auto">
          <a:xfrm>
            <a:off x="576263" y="755650"/>
            <a:ext cx="1090453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0073A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Проект «Создание и обеспечение функционирования федерального сетевого методического центра для повышения квалификации преподавателей вузов и развития программ повышения финансовой грамотности студентов»</a:t>
            </a:r>
          </a:p>
        </p:txBody>
      </p:sp>
      <p:sp>
        <p:nvSpPr>
          <p:cNvPr id="17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37688" y="6489700"/>
            <a:ext cx="2743200" cy="365125"/>
          </a:xfrm>
        </p:spPr>
        <p:txBody>
          <a:bodyPr/>
          <a:lstStyle/>
          <a:p>
            <a:pPr>
              <a:defRPr/>
            </a:pPr>
            <a:fld id="{5A7712FE-5A54-4DFE-9F44-D874642A1996}" type="slidenum">
              <a:rPr lang="ru-RU">
                <a:latin typeface="Century Gothic" panose="020B0502020202020204" pitchFamily="34" charset="0"/>
              </a:rPr>
              <a:pPr>
                <a:defRPr/>
              </a:pPr>
              <a:t>2</a:t>
            </a:fld>
            <a:endParaRPr lang="ru-RU">
              <a:latin typeface="Century Gothic" panose="020B0502020202020204" pitchFamily="34" charset="0"/>
            </a:endParaRPr>
          </a:p>
        </p:txBody>
      </p:sp>
      <p:pic>
        <p:nvPicPr>
          <p:cNvPr id="8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9" t="-40593" r="-3938" b="-37711"/>
          <a:stretch/>
        </p:blipFill>
        <p:spPr>
          <a:xfrm>
            <a:off x="9245006" y="-330942"/>
            <a:ext cx="3128210" cy="1383630"/>
          </a:xfrm>
          <a:prstGeom prst="rect">
            <a:avLst/>
          </a:prstGeom>
          <a:effectLst>
            <a:softEdge rad="76200"/>
          </a:effec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986838" y="3094038"/>
            <a:ext cx="2930525" cy="34163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214F87"/>
                </a:solidFill>
                <a:latin typeface="Century Gothic" panose="020B0502020202020204" pitchFamily="34" charset="0"/>
              </a:rPr>
              <a:t>2019-2020 гг.</a:t>
            </a:r>
          </a:p>
          <a:p>
            <a:pPr algn="ctr" eaLnBrk="1" hangingPunct="1"/>
            <a:r>
              <a:rPr lang="ru-RU" alt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7 регионов</a:t>
            </a:r>
          </a:p>
          <a:p>
            <a:pPr eaLnBrk="1" hangingPunct="1"/>
            <a:r>
              <a:rPr lang="ru-RU" altLang="ru-RU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Астраханская область</a:t>
            </a:r>
          </a:p>
          <a:p>
            <a:pPr eaLnBrk="1" hangingPunct="1"/>
            <a:r>
              <a:rPr lang="ru-RU" altLang="ru-RU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Республика Башкортостан</a:t>
            </a:r>
          </a:p>
          <a:p>
            <a:pPr eaLnBrk="1" hangingPunct="1"/>
            <a:r>
              <a:rPr lang="ru-RU" altLang="ru-RU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г. Москва и Московская область</a:t>
            </a:r>
          </a:p>
          <a:p>
            <a:pPr eaLnBrk="1" hangingPunct="1"/>
            <a:r>
              <a:rPr lang="ru-RU" altLang="ru-RU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Нижегородская область</a:t>
            </a:r>
          </a:p>
          <a:p>
            <a:pPr eaLnBrk="1" hangingPunct="1"/>
            <a:r>
              <a:rPr lang="ru-RU" altLang="ru-RU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Омская область </a:t>
            </a:r>
          </a:p>
          <a:p>
            <a:pPr eaLnBrk="1" hangingPunct="1"/>
            <a:r>
              <a:rPr lang="ru-RU" altLang="ru-RU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Республика Удмуртия </a:t>
            </a:r>
          </a:p>
          <a:p>
            <a:pPr eaLnBrk="1" hangingPunct="1"/>
            <a:r>
              <a:rPr lang="ru-RU" altLang="ru-RU" dirty="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Челябинская область</a:t>
            </a:r>
            <a:endParaRPr lang="ru-RU" altLang="ru-RU" dirty="0"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57888" y="2322513"/>
            <a:ext cx="2970212" cy="31400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214F87"/>
                </a:solidFill>
                <a:latin typeface="Century Gothic" panose="020B0502020202020204" pitchFamily="34" charset="0"/>
              </a:rPr>
              <a:t>2018-2019 гг.</a:t>
            </a:r>
          </a:p>
          <a:p>
            <a:pPr algn="ctr" eaLnBrk="1" hangingPunct="1"/>
            <a:r>
              <a:rPr lang="ru-RU" altLang="ru-RU" sz="1600">
                <a:latin typeface="Century Gothic" panose="020B0502020202020204" pitchFamily="34" charset="0"/>
              </a:rPr>
              <a:t>8 регионов</a:t>
            </a:r>
          </a:p>
          <a:p>
            <a:pPr eaLnBrk="1" hangingPunct="1"/>
            <a:r>
              <a:rPr lang="ru-RU" altLang="ru-RU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Орловская область</a:t>
            </a:r>
          </a:p>
          <a:p>
            <a:pPr eaLnBrk="1" hangingPunct="1"/>
            <a:r>
              <a:rPr lang="ru-RU" altLang="ru-RU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Пермский край</a:t>
            </a:r>
          </a:p>
          <a:p>
            <a:pPr eaLnBrk="1" hangingPunct="1"/>
            <a:r>
              <a:rPr lang="ru-RU" altLang="ru-RU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Тюменская область</a:t>
            </a:r>
          </a:p>
          <a:p>
            <a:pPr eaLnBrk="1" hangingPunct="1"/>
            <a:r>
              <a:rPr lang="ru-RU" altLang="ru-RU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Ростовская область</a:t>
            </a:r>
          </a:p>
          <a:p>
            <a:pPr eaLnBrk="1" hangingPunct="1"/>
            <a:r>
              <a:rPr lang="ru-RU" altLang="ru-RU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Смоленская область</a:t>
            </a:r>
          </a:p>
          <a:p>
            <a:pPr eaLnBrk="1" hangingPunct="1"/>
            <a:r>
              <a:rPr lang="ru-RU" altLang="ru-RU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Иркутская область</a:t>
            </a:r>
          </a:p>
          <a:p>
            <a:pPr eaLnBrk="1" hangingPunct="1"/>
            <a:r>
              <a:rPr lang="ru-RU" altLang="ru-RU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Хабаровский край</a:t>
            </a:r>
          </a:p>
          <a:p>
            <a:pPr eaLnBrk="1" hangingPunct="1"/>
            <a:r>
              <a:rPr lang="ru-RU" altLang="ru-RU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Кабардино-Балкарская республика</a:t>
            </a:r>
            <a:endParaRPr lang="ru-RU" altLang="ru-RU"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688" y="1001713"/>
            <a:ext cx="2930525" cy="3416300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214F87"/>
                </a:solidFill>
                <a:latin typeface="Century Gothic" panose="020B0502020202020204" pitchFamily="34" charset="0"/>
              </a:rPr>
              <a:t>2016-2017 гг.</a:t>
            </a:r>
            <a:r>
              <a:rPr lang="en-US" altLang="ru-RU" b="1">
                <a:solidFill>
                  <a:srgbClr val="214F87"/>
                </a:solidFill>
                <a:latin typeface="Century Gothic" panose="020B0502020202020204" pitchFamily="34" charset="0"/>
              </a:rPr>
              <a:t> </a:t>
            </a:r>
            <a:endParaRPr lang="ru-RU" altLang="ru-RU" b="1">
              <a:solidFill>
                <a:srgbClr val="214F87"/>
              </a:solidFill>
              <a:latin typeface="Century Gothic" panose="020B0502020202020204" pitchFamily="34" charset="0"/>
            </a:endParaRPr>
          </a:p>
          <a:p>
            <a:pPr algn="ctr" eaLnBrk="1" hangingPunct="1"/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</a:rPr>
              <a:t>9 </a:t>
            </a:r>
            <a:r>
              <a:rPr lang="ru-RU" altLang="ru-RU" sz="1600">
                <a:latin typeface="Century Gothic" panose="020B0502020202020204" pitchFamily="34" charset="0"/>
              </a:rPr>
              <a:t>регионов</a:t>
            </a:r>
          </a:p>
          <a:p>
            <a:pPr eaLnBrk="1" hangingPunct="1"/>
            <a:r>
              <a:rPr lang="ru-RU" altLang="ru-RU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Алтайский край</a:t>
            </a:r>
          </a:p>
          <a:p>
            <a:pPr eaLnBrk="1" hangingPunct="1"/>
            <a:r>
              <a:rPr lang="ru-RU" altLang="ru-RU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Архангельская область</a:t>
            </a:r>
          </a:p>
          <a:p>
            <a:pPr eaLnBrk="1" hangingPunct="1"/>
            <a:r>
              <a:rPr lang="ru-RU" altLang="ru-RU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Волгоградская область</a:t>
            </a:r>
          </a:p>
          <a:p>
            <a:pPr eaLnBrk="1" hangingPunct="1"/>
            <a:r>
              <a:rPr lang="ru-RU" altLang="ru-RU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Калининградская область</a:t>
            </a:r>
          </a:p>
          <a:p>
            <a:pPr eaLnBrk="1" hangingPunct="1"/>
            <a:r>
              <a:rPr lang="ru-RU" altLang="ru-RU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Краснодарский край</a:t>
            </a:r>
          </a:p>
          <a:p>
            <a:pPr eaLnBrk="1" hangingPunct="1"/>
            <a:r>
              <a:rPr lang="ru-RU" altLang="ru-RU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Республика Татарстан</a:t>
            </a:r>
          </a:p>
          <a:p>
            <a:pPr eaLnBrk="1" hangingPunct="1"/>
            <a:r>
              <a:rPr lang="ru-RU" altLang="ru-RU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Ставропольский край</a:t>
            </a:r>
          </a:p>
          <a:p>
            <a:pPr eaLnBrk="1" hangingPunct="1"/>
            <a:r>
              <a:rPr lang="ru-RU" altLang="ru-RU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Саратовская область</a:t>
            </a:r>
          </a:p>
          <a:p>
            <a:pPr eaLnBrk="1" hangingPunct="1"/>
            <a:r>
              <a:rPr lang="ru-RU" altLang="ru-RU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Томская область </a:t>
            </a:r>
            <a:endParaRPr lang="ru-RU" altLang="ru-RU"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59100" y="1725613"/>
            <a:ext cx="2930525" cy="313848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214F87"/>
                </a:solidFill>
                <a:latin typeface="Century Gothic" panose="020B0502020202020204" pitchFamily="34" charset="0"/>
              </a:rPr>
              <a:t>2017-2018 гг.</a:t>
            </a:r>
          </a:p>
          <a:p>
            <a:pPr algn="ctr" eaLnBrk="1" hangingPunct="1"/>
            <a:r>
              <a:rPr lang="ru-RU" altLang="ru-RU" sz="1600">
                <a:latin typeface="Century Gothic" panose="020B0502020202020204" pitchFamily="34" charset="0"/>
              </a:rPr>
              <a:t>6 регионов</a:t>
            </a:r>
          </a:p>
          <a:p>
            <a:pPr eaLnBrk="1" hangingPunct="1"/>
            <a:r>
              <a:rPr lang="ru-RU" altLang="ru-RU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Воронежская область</a:t>
            </a:r>
          </a:p>
          <a:p>
            <a:pPr eaLnBrk="1" hangingPunct="1"/>
            <a:r>
              <a:rPr lang="ru-RU" altLang="ru-RU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Красноярский край</a:t>
            </a:r>
          </a:p>
          <a:p>
            <a:pPr eaLnBrk="1" hangingPunct="1"/>
            <a:r>
              <a:rPr lang="ru-RU" altLang="ru-RU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Новосибирская область</a:t>
            </a:r>
          </a:p>
          <a:p>
            <a:pPr eaLnBrk="1" hangingPunct="1"/>
            <a:r>
              <a:rPr lang="ru-RU" altLang="ru-RU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Приморский край</a:t>
            </a:r>
          </a:p>
          <a:p>
            <a:pPr eaLnBrk="1" hangingPunct="1"/>
            <a:r>
              <a:rPr lang="ru-RU" altLang="ru-RU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Свердловская область</a:t>
            </a:r>
          </a:p>
          <a:p>
            <a:pPr eaLnBrk="1" hangingPunct="1"/>
            <a:r>
              <a:rPr lang="ru-RU" altLang="ru-RU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Санкт-Петербург и Ленинградская область</a:t>
            </a:r>
            <a:endParaRPr lang="ru-RU" altLang="ru-RU">
              <a:latin typeface="Century Gothic" panose="020B0502020202020204" pitchFamily="34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H="1">
            <a:off x="39688" y="949325"/>
            <a:ext cx="14287" cy="3317875"/>
          </a:xfrm>
          <a:prstGeom prst="line">
            <a:avLst/>
          </a:prstGeom>
          <a:ln w="63500" cmpd="thinThick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5992813" y="2205038"/>
            <a:ext cx="0" cy="3152775"/>
          </a:xfrm>
          <a:prstGeom prst="line">
            <a:avLst/>
          </a:prstGeom>
          <a:ln w="63500" cmpd="thinThick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2976563" y="1612900"/>
            <a:ext cx="0" cy="3154363"/>
          </a:xfrm>
          <a:prstGeom prst="line">
            <a:avLst/>
          </a:prstGeom>
          <a:ln w="63500" cmpd="thinThick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8986838" y="3079750"/>
            <a:ext cx="31750" cy="3276600"/>
          </a:xfrm>
          <a:prstGeom prst="line">
            <a:avLst/>
          </a:prstGeom>
          <a:ln w="63500" cmpd="thinThick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4529138"/>
            <a:ext cx="4157663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5" name="Прямоугольник 16"/>
          <p:cNvSpPr>
            <a:spLocks noChangeArrowheads="1"/>
          </p:cNvSpPr>
          <p:nvPr/>
        </p:nvSpPr>
        <p:spPr bwMode="auto">
          <a:xfrm>
            <a:off x="636588" y="469900"/>
            <a:ext cx="10906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3600" b="1">
                <a:solidFill>
                  <a:srgbClr val="0073A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Регионы проекта</a:t>
            </a:r>
          </a:p>
        </p:txBody>
      </p:sp>
      <p:sp>
        <p:nvSpPr>
          <p:cNvPr id="19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37688" y="6489700"/>
            <a:ext cx="2743200" cy="365125"/>
          </a:xfrm>
        </p:spPr>
        <p:txBody>
          <a:bodyPr/>
          <a:lstStyle/>
          <a:p>
            <a:pPr>
              <a:defRPr/>
            </a:pPr>
            <a:fld id="{827BAC92-AECB-4BB4-9335-01DB74C3F253}" type="slidenum">
              <a:rPr lang="ru-RU">
                <a:latin typeface="Century Gothic" panose="020B0502020202020204" pitchFamily="34" charset="0"/>
              </a:rPr>
              <a:pPr>
                <a:defRPr/>
              </a:pPr>
              <a:t>3</a:t>
            </a:fld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16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9" t="-40593" r="-3938" b="-37711"/>
          <a:stretch/>
        </p:blipFill>
        <p:spPr>
          <a:xfrm>
            <a:off x="9245006" y="-330942"/>
            <a:ext cx="3128210" cy="1383630"/>
          </a:xfrm>
          <a:prstGeom prst="rect">
            <a:avLst/>
          </a:prstGeom>
          <a:effectLst>
            <a:softEdge rad="76200"/>
          </a:effec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3"/>
          <p:cNvSpPr>
            <a:spLocks noChangeArrowheads="1"/>
          </p:cNvSpPr>
          <p:nvPr/>
        </p:nvSpPr>
        <p:spPr bwMode="auto">
          <a:xfrm>
            <a:off x="4030663" y="11414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 b="1">
              <a:latin typeface="Century Gothic" panose="020B0502020202020204" pitchFamily="34" charset="0"/>
            </a:endParaRPr>
          </a:p>
        </p:txBody>
      </p:sp>
      <p:pic>
        <p:nvPicPr>
          <p:cNvPr id="8" name="Изображение 1"/>
          <p:cNvPicPr>
            <a:picLocks noChangeAspect="1"/>
          </p:cNvPicPr>
          <p:nvPr/>
        </p:nvPicPr>
        <p:blipFill rotWithShape="1">
          <a:blip r:embed="rId2"/>
          <a:srcRect l="1513" t="18495" r="-1439" b="-2701"/>
          <a:stretch/>
        </p:blipFill>
        <p:spPr>
          <a:xfrm>
            <a:off x="4123478" y="2567561"/>
            <a:ext cx="8184444" cy="3879987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7172" name="Прямоугольник 10"/>
          <p:cNvSpPr>
            <a:spLocks noChangeArrowheads="1"/>
          </p:cNvSpPr>
          <p:nvPr/>
        </p:nvSpPr>
        <p:spPr bwMode="auto">
          <a:xfrm>
            <a:off x="688975" y="338138"/>
            <a:ext cx="109045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br>
              <a:rPr lang="ru-RU" altLang="ru-RU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</a:br>
            <a:r>
              <a:rPr lang="ru-RU" altLang="ru-RU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Проблемы со </a:t>
            </a:r>
            <a:r>
              <a:rPr lang="ru-RU" altLang="ru-RU" sz="2800" b="1" dirty="0">
                <a:solidFill>
                  <a:srgbClr val="0073A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стандартами</a:t>
            </a:r>
            <a:r>
              <a:rPr lang="ru-RU" altLang="ru-RU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 ФГОС 3++…</a:t>
            </a:r>
            <a:br>
              <a:rPr lang="ru-RU" altLang="ru-RU" sz="2800" b="1" dirty="0">
                <a:solidFill>
                  <a:srgbClr val="0073A1"/>
                </a:solidFill>
                <a:latin typeface="Century Gothic" panose="020B0502020202020204" pitchFamily="34" charset="0"/>
              </a:rPr>
            </a:br>
            <a:endParaRPr lang="ru-RU" altLang="ru-RU" sz="2800" b="1" dirty="0">
              <a:solidFill>
                <a:srgbClr val="0073A1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7173" name="Прямоугольник 6"/>
          <p:cNvSpPr>
            <a:spLocks noChangeArrowheads="1"/>
          </p:cNvSpPr>
          <p:nvPr/>
        </p:nvSpPr>
        <p:spPr bwMode="auto">
          <a:xfrm>
            <a:off x="123825" y="1468438"/>
            <a:ext cx="8266113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entury Gothic" panose="020B0502020202020204" pitchFamily="34" charset="0"/>
              </a:rPr>
              <a:t>ФГОС ВО 3++: 110 направлений утверждены</a:t>
            </a: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entury Gothic" panose="020B0502020202020204" pitchFamily="34" charset="0"/>
              </a:rPr>
              <a:t>ФГОС ВО 3+: 62 направления подготовки бакалавров</a:t>
            </a:r>
          </a:p>
        </p:txBody>
      </p:sp>
      <p:sp>
        <p:nvSpPr>
          <p:cNvPr id="7174" name="Прямоугольник 11"/>
          <p:cNvSpPr>
            <a:spLocks noChangeArrowheads="1"/>
          </p:cNvSpPr>
          <p:nvPr/>
        </p:nvSpPr>
        <p:spPr bwMode="auto">
          <a:xfrm>
            <a:off x="123825" y="2384425"/>
            <a:ext cx="4092575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entury Gothic" panose="020B0502020202020204" pitchFamily="34" charset="0"/>
              </a:rPr>
              <a:t>66% направлений: универсальной компетенции в области экономической культуры/финансовой грамотности ОТСУТСТВУЕТ</a:t>
            </a:r>
            <a:endParaRPr lang="en-US" altLang="ru-RU" sz="2000" dirty="0">
              <a:latin typeface="Century Gothic" panose="020B0502020202020204" pitchFamily="34" charset="0"/>
            </a:endParaRP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entury Gothic" panose="020B0502020202020204" pitchFamily="34" charset="0"/>
              </a:rPr>
              <a:t>34% направлений: обязательная компетенция «способность использовать основы экономических знаний в различных сферах жизнедеятельности» (ОК-3) (НЕТ ЧЕТКИХ ИНДИКАТОРОВ)</a:t>
            </a:r>
          </a:p>
        </p:txBody>
      </p:sp>
      <p:sp>
        <p:nvSpPr>
          <p:cNvPr id="13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37688" y="6489700"/>
            <a:ext cx="2743200" cy="365125"/>
          </a:xfrm>
        </p:spPr>
        <p:txBody>
          <a:bodyPr/>
          <a:lstStyle/>
          <a:p>
            <a:pPr>
              <a:defRPr/>
            </a:pPr>
            <a:fld id="{20752A89-55F4-4AC0-8E46-3062C6C4C265}" type="slidenum">
              <a:rPr lang="ru-RU">
                <a:latin typeface="Century Gothic" panose="020B0502020202020204" pitchFamily="34" charset="0"/>
              </a:rPr>
              <a:pPr>
                <a:defRPr/>
              </a:pPr>
              <a:t>4</a:t>
            </a:fld>
            <a:endParaRPr lang="ru-RU">
              <a:latin typeface="Century Gothic" panose="020B0502020202020204" pitchFamily="34" charset="0"/>
            </a:endParaRPr>
          </a:p>
        </p:txBody>
      </p:sp>
      <p:pic>
        <p:nvPicPr>
          <p:cNvPr id="9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9" t="-40593" r="-3938" b="-37711"/>
          <a:stretch/>
        </p:blipFill>
        <p:spPr>
          <a:xfrm>
            <a:off x="9245006" y="-330942"/>
            <a:ext cx="3128210" cy="1383630"/>
          </a:xfrm>
          <a:prstGeom prst="rect">
            <a:avLst/>
          </a:prstGeom>
          <a:effectLst>
            <a:softEdge rad="76200"/>
          </a:effectLst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291" y="4119532"/>
            <a:ext cx="1753056" cy="1753056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b="3197"/>
          <a:stretch/>
        </p:blipFill>
        <p:spPr>
          <a:xfrm>
            <a:off x="92885" y="1545315"/>
            <a:ext cx="5313833" cy="459408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9F2700-F3E3-A640-B100-07C6322E8D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96" t="77247" r="78690" b="13769"/>
          <a:stretch/>
        </p:blipFill>
        <p:spPr>
          <a:xfrm>
            <a:off x="9931929" y="1882347"/>
            <a:ext cx="1561780" cy="1575891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9221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8" t="77216" r="36191" b="13785"/>
          <a:stretch>
            <a:fillRect/>
          </a:stretch>
        </p:blipFill>
        <p:spPr bwMode="auto">
          <a:xfrm>
            <a:off x="2749550" y="2573338"/>
            <a:ext cx="855663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2654300"/>
            <a:ext cx="71437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87" t="77321" r="8577" b="13373"/>
          <a:stretch>
            <a:fillRect/>
          </a:stretch>
        </p:blipFill>
        <p:spPr bwMode="auto">
          <a:xfrm>
            <a:off x="4222750" y="2616200"/>
            <a:ext cx="8382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Прямоугольник 20"/>
          <p:cNvSpPr>
            <a:spLocks noChangeArrowheads="1"/>
          </p:cNvSpPr>
          <p:nvPr/>
        </p:nvSpPr>
        <p:spPr bwMode="auto">
          <a:xfrm>
            <a:off x="0" y="6165850"/>
            <a:ext cx="1219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000">
                <a:solidFill>
                  <a:srgbClr val="0073A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Каждая глава содержит входное и выходное тестирование,</a:t>
            </a:r>
            <a:br>
              <a:rPr lang="en-US" altLang="ru-RU" sz="2000">
                <a:solidFill>
                  <a:srgbClr val="0073A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</a:br>
            <a:r>
              <a:rPr lang="ru-RU" altLang="ru-RU" sz="2000">
                <a:solidFill>
                  <a:srgbClr val="0073A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статистическую информацию, дополнительные материалы, полезные советы</a:t>
            </a:r>
            <a:endParaRPr lang="en-US" altLang="ru-RU" sz="2000">
              <a:solidFill>
                <a:srgbClr val="0073A1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6699250" y="2740025"/>
            <a:ext cx="3109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ru-RU" sz="2800" b="1">
                <a:solidFill>
                  <a:srgbClr val="38729E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hlinkClick r:id="rId7"/>
              </a:rPr>
              <a:t>www.finuch.ru</a:t>
            </a:r>
            <a:endParaRPr lang="ru-RU" altLang="ru-RU" sz="2800" b="1">
              <a:solidFill>
                <a:srgbClr val="38729E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9226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2747963"/>
            <a:ext cx="5016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7" name="Прямоугольник 3"/>
          <p:cNvSpPr>
            <a:spLocks noChangeArrowheads="1"/>
          </p:cNvSpPr>
          <p:nvPr/>
        </p:nvSpPr>
        <p:spPr bwMode="auto">
          <a:xfrm>
            <a:off x="2895600" y="1976438"/>
            <a:ext cx="1746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ru-RU">
                <a:solidFill>
                  <a:srgbClr val="000000"/>
                </a:solidFill>
                <a:latin typeface="Century Gothic" panose="020B0502020202020204" pitchFamily="34" charset="0"/>
                <a:ea typeface="Gotham Pro Narrow Medium"/>
                <a:cs typeface="Gotham Pro Narrow Medium"/>
              </a:rPr>
              <a:t>iOS &amp; Аndroid</a:t>
            </a:r>
          </a:p>
        </p:txBody>
      </p:sp>
      <p:sp>
        <p:nvSpPr>
          <p:cNvPr id="9228" name="TextBox 24"/>
          <p:cNvSpPr txBox="1">
            <a:spLocks noChangeArrowheads="1"/>
          </p:cNvSpPr>
          <p:nvPr/>
        </p:nvSpPr>
        <p:spPr bwMode="auto">
          <a:xfrm>
            <a:off x="1847850" y="1720850"/>
            <a:ext cx="2940050" cy="892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br>
              <a:rPr lang="en-US" altLang="ru-RU" sz="2400">
                <a:solidFill>
                  <a:srgbClr val="000000"/>
                </a:solidFill>
                <a:latin typeface="Century Gothic" panose="020B0502020202020204" pitchFamily="34" charset="0"/>
                <a:ea typeface="Gotham Pro Narrow Medium"/>
                <a:cs typeface="Gotham Pro Narrow Medium"/>
              </a:rPr>
            </a:br>
            <a:endParaRPr lang="ru-RU" altLang="ru-RU" sz="2800">
              <a:solidFill>
                <a:srgbClr val="000000"/>
              </a:solidFill>
              <a:latin typeface="Century Gothic" panose="020B0502020202020204" pitchFamily="34" charset="0"/>
              <a:ea typeface="Gotham Pro Narrow Medium"/>
              <a:cs typeface="Gotham Pro Narrow Medium"/>
            </a:endParaRPr>
          </a:p>
        </p:txBody>
      </p:sp>
      <p:sp>
        <p:nvSpPr>
          <p:cNvPr id="9229" name="TextBox 13"/>
          <p:cNvSpPr txBox="1">
            <a:spLocks noChangeArrowheads="1"/>
          </p:cNvSpPr>
          <p:nvPr/>
        </p:nvSpPr>
        <p:spPr bwMode="auto">
          <a:xfrm>
            <a:off x="1847850" y="1895475"/>
            <a:ext cx="3571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000">
                <a:solidFill>
                  <a:srgbClr val="000000"/>
                </a:solidFill>
                <a:latin typeface="Century Gothic" panose="020B0502020202020204" pitchFamily="34" charset="0"/>
                <a:ea typeface="Gotham Pro Narrow Medium"/>
                <a:cs typeface="Gotham Pro Narrow Medium"/>
              </a:rPr>
              <a:t>Бесплатно для телефона</a:t>
            </a:r>
            <a:br>
              <a:rPr lang="ru-RU" altLang="ru-RU" sz="2000">
                <a:solidFill>
                  <a:srgbClr val="000000"/>
                </a:solidFill>
                <a:latin typeface="Century Gothic" panose="020B0502020202020204" pitchFamily="34" charset="0"/>
                <a:ea typeface="Gotham Pro Narrow Medium"/>
                <a:cs typeface="Gotham Pro Narrow Medium"/>
              </a:rPr>
            </a:br>
            <a:r>
              <a:rPr lang="ru-RU" altLang="ru-RU" sz="2000">
                <a:solidFill>
                  <a:srgbClr val="000000"/>
                </a:solidFill>
                <a:latin typeface="Century Gothic" panose="020B0502020202020204" pitchFamily="34" charset="0"/>
                <a:ea typeface="Gotham Pro Narrow Medium"/>
                <a:cs typeface="Gotham Pro Narrow Medium"/>
              </a:rPr>
              <a:t>и компьютера</a:t>
            </a:r>
            <a:endParaRPr lang="ru-RU" altLang="ru-RU" sz="2400">
              <a:solidFill>
                <a:srgbClr val="000000"/>
              </a:solidFill>
              <a:latin typeface="Century Gothic" panose="020B0502020202020204" pitchFamily="34" charset="0"/>
              <a:ea typeface="Gotham Pro Narrow Medium"/>
              <a:cs typeface="Gotham Pro Narrow Medium"/>
            </a:endParaRPr>
          </a:p>
        </p:txBody>
      </p:sp>
      <p:sp>
        <p:nvSpPr>
          <p:cNvPr id="9230" name="Прямоугольник 17"/>
          <p:cNvSpPr>
            <a:spLocks noChangeArrowheads="1"/>
          </p:cNvSpPr>
          <p:nvPr/>
        </p:nvSpPr>
        <p:spPr bwMode="auto">
          <a:xfrm>
            <a:off x="4656138" y="2136775"/>
            <a:ext cx="6751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3200" b="1">
                <a:solidFill>
                  <a:srgbClr val="8DB153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Учебное пособие</a:t>
            </a:r>
            <a:endParaRPr lang="en-US" altLang="ru-RU" sz="3200" b="1">
              <a:solidFill>
                <a:srgbClr val="8DB153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9231" name="Прямоугольник 18"/>
          <p:cNvSpPr>
            <a:spLocks noChangeArrowheads="1"/>
          </p:cNvSpPr>
          <p:nvPr/>
        </p:nvSpPr>
        <p:spPr bwMode="auto">
          <a:xfrm>
            <a:off x="4962525" y="3833813"/>
            <a:ext cx="6140450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700" b="1">
                <a:solidFill>
                  <a:srgbClr val="8DB153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Учебно-методические материалы</a:t>
            </a:r>
            <a:br>
              <a:rPr lang="ru-RU" altLang="ru-RU" sz="2700" b="1">
                <a:solidFill>
                  <a:srgbClr val="8DB153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</a:br>
            <a:r>
              <a:rPr lang="ru-RU" altLang="ru-RU" sz="2700" b="1">
                <a:solidFill>
                  <a:srgbClr val="8DB153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для преподавателей</a:t>
            </a:r>
            <a:endParaRPr lang="en-US" altLang="ru-RU" sz="2700" b="1">
              <a:solidFill>
                <a:srgbClr val="8DB153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9232" name="TextBox 19"/>
          <p:cNvSpPr txBox="1">
            <a:spLocks noChangeArrowheads="1"/>
          </p:cNvSpPr>
          <p:nvPr/>
        </p:nvSpPr>
        <p:spPr bwMode="auto">
          <a:xfrm>
            <a:off x="6254750" y="5205413"/>
            <a:ext cx="4000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sz="2800" b="1">
                <a:solidFill>
                  <a:srgbClr val="38729E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hlinkClick r:id="rId9"/>
              </a:rPr>
              <a:t>www.umm.finuch.ru</a:t>
            </a:r>
            <a:endParaRPr lang="ru-RU" altLang="ru-RU" sz="2800" b="1">
              <a:solidFill>
                <a:srgbClr val="38729E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9233" name="TextBox 7"/>
          <p:cNvSpPr txBox="1">
            <a:spLocks noChangeArrowheads="1"/>
          </p:cNvSpPr>
          <p:nvPr/>
        </p:nvSpPr>
        <p:spPr bwMode="auto">
          <a:xfrm>
            <a:off x="0" y="693738"/>
            <a:ext cx="12192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0073A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Электронные учебно-методические материалы</a:t>
            </a:r>
            <a:endParaRPr lang="en-US" altLang="ru-RU" sz="3200" b="1" dirty="0">
              <a:solidFill>
                <a:srgbClr val="0073A1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algn="ctr" eaLnBrk="1" hangingPunct="1"/>
            <a:r>
              <a:rPr lang="ru-RU" altLang="ru-RU" sz="3200" b="1" dirty="0">
                <a:solidFill>
                  <a:srgbClr val="0073A1"/>
                </a:solidFill>
                <a:latin typeface="Century Gothic" panose="020B0502020202020204" pitchFamily="34" charset="0"/>
                <a:ea typeface="Gotham Pro Narrow Medium"/>
                <a:cs typeface="Gotham Pro Narrow Medium"/>
              </a:rPr>
              <a:t>для студентов и преподавателей</a:t>
            </a:r>
            <a:endParaRPr lang="en-US" altLang="ru-RU" sz="3200" b="1" dirty="0">
              <a:solidFill>
                <a:srgbClr val="0073A1"/>
              </a:solidFill>
              <a:latin typeface="Century Gothic" panose="020B0502020202020204" pitchFamily="34" charset="0"/>
              <a:ea typeface="Gotham Pro Narrow Medium"/>
              <a:cs typeface="Gotham Pro Narrow Medium"/>
            </a:endParaRPr>
          </a:p>
        </p:txBody>
      </p:sp>
      <p:pic>
        <p:nvPicPr>
          <p:cNvPr id="22" name="Рисунок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9" t="-40593" r="-3938" b="-37711"/>
          <a:stretch/>
        </p:blipFill>
        <p:spPr>
          <a:xfrm>
            <a:off x="9245006" y="-330942"/>
            <a:ext cx="3128210" cy="1383630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26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37688" y="6489700"/>
            <a:ext cx="2743200" cy="365125"/>
          </a:xfrm>
        </p:spPr>
        <p:txBody>
          <a:bodyPr/>
          <a:lstStyle/>
          <a:p>
            <a:pPr>
              <a:defRPr/>
            </a:pPr>
            <a:fld id="{3D45A37D-CC84-4B11-B2C1-F5D60D5080BA}" type="slidenum">
              <a:rPr lang="ru-RU">
                <a:latin typeface="Century Gothic" panose="020B0502020202020204" pitchFamily="34" charset="0"/>
              </a:rPr>
              <a:pPr>
                <a:defRPr/>
              </a:pPr>
              <a:t>5</a:t>
            </a:fld>
            <a:endParaRPr lang="ru-RU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6FD8BB-C5DA-FE4C-833D-93EB3792EEC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592" y="0"/>
            <a:ext cx="1541408" cy="8749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D3033D-AE63-4E47-95C0-E454F5D68806}"/>
              </a:ext>
            </a:extLst>
          </p:cNvPr>
          <p:cNvSpPr txBox="1"/>
          <p:nvPr/>
        </p:nvSpPr>
        <p:spPr>
          <a:xfrm>
            <a:off x="6051017" y="1781831"/>
            <a:ext cx="588697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200" b="1" dirty="0">
                <a:latin typeface="Century Gothic" panose="020B0502020202020204" pitchFamily="34" charset="0"/>
              </a:rPr>
              <a:t>Апробация УМК в весеннем семестре</a:t>
            </a:r>
            <a:br>
              <a:rPr lang="ru-RU" sz="2200" b="1" dirty="0">
                <a:latin typeface="Century Gothic" panose="020B0502020202020204" pitchFamily="34" charset="0"/>
              </a:rPr>
            </a:br>
            <a:r>
              <a:rPr lang="ru-RU" sz="2200" b="1" dirty="0">
                <a:latin typeface="Century Gothic" panose="020B0502020202020204" pitchFamily="34" charset="0"/>
              </a:rPr>
              <a:t>2019-2020 учебного года: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Century Gothic" panose="020B0502020202020204" pitchFamily="34" charset="0"/>
              </a:rPr>
              <a:t>МГУ имени М.В. Ломоносова – 119 чел.</a:t>
            </a:r>
            <a:r>
              <a:rPr lang="en-US" sz="2000" dirty="0">
                <a:latin typeface="Century Gothic" panose="020B0502020202020204" pitchFamily="34" charset="0"/>
              </a:rPr>
              <a:t>,</a:t>
            </a:r>
            <a:endParaRPr lang="ru-RU" sz="2000" dirty="0">
              <a:latin typeface="Century Gothic" panose="020B0502020202020204" pitchFamily="34" charset="0"/>
            </a:endParaRP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Century Gothic" panose="020B0502020202020204" pitchFamily="34" charset="0"/>
              </a:rPr>
              <a:t>Московский государственный психолого-педагогический университет – 23 чел.,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Century Gothic" panose="020B0502020202020204" pitchFamily="34" charset="0"/>
              </a:rPr>
              <a:t>Воронежский государственный университет – 15 чел.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5C0701-0EEA-3C40-8528-38F27EF5EB78}"/>
              </a:ext>
            </a:extLst>
          </p:cNvPr>
          <p:cNvSpPr txBox="1"/>
          <p:nvPr/>
        </p:nvSpPr>
        <p:spPr>
          <a:xfrm>
            <a:off x="6096000" y="4737546"/>
            <a:ext cx="5672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Century Gothic" panose="020B0502020202020204" pitchFamily="34" charset="0"/>
              </a:rPr>
              <a:t>80</a:t>
            </a:r>
            <a:r>
              <a:rPr lang="en-US" sz="2400" b="1" dirty="0">
                <a:latin typeface="Century Gothic" panose="020B0502020202020204" pitchFamily="34" charset="0"/>
              </a:rPr>
              <a:t>% </a:t>
            </a:r>
            <a:r>
              <a:rPr lang="ru-RU" sz="2400" b="1" dirty="0">
                <a:latin typeface="Century Gothic" panose="020B0502020202020204" pitchFamily="34" charset="0"/>
              </a:rPr>
              <a:t>студентов улучшили свои результаты (ответили на большее количество вопросов тестов после прослушивания курса)</a:t>
            </a:r>
          </a:p>
        </p:txBody>
      </p:sp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id="{70DBFAE2-FC56-B140-BF48-459E9A737B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933531"/>
              </p:ext>
            </p:extLst>
          </p:nvPr>
        </p:nvGraphicFramePr>
        <p:xfrm>
          <a:off x="1" y="1185112"/>
          <a:ext cx="5706532" cy="573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7497">
                  <a:extLst>
                    <a:ext uri="{9D8B030D-6E8A-4147-A177-3AD203B41FA5}">
                      <a16:colId xmlns:a16="http://schemas.microsoft.com/office/drawing/2014/main" val="2853615830"/>
                    </a:ext>
                  </a:extLst>
                </a:gridCol>
                <a:gridCol w="4909035">
                  <a:extLst>
                    <a:ext uri="{9D8B030D-6E8A-4147-A177-3AD203B41FA5}">
                      <a16:colId xmlns:a16="http://schemas.microsoft.com/office/drawing/2014/main" val="1154168589"/>
                    </a:ext>
                  </a:extLst>
                </a:gridCol>
              </a:tblGrid>
              <a:tr h="208810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Глава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Тема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922554"/>
                  </a:ext>
                </a:extLst>
              </a:tr>
              <a:tr h="360671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Экономические явления и процессы общественной жизни. Деньги. Инфляция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4728377"/>
                  </a:ext>
                </a:extLst>
              </a:tr>
              <a:tr h="360671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Доходы и расходы. Личный бюджет</a:t>
                      </a:r>
                      <a:b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и финансовое планирование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425341"/>
                  </a:ext>
                </a:extLst>
              </a:tr>
              <a:tr h="208810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Расчеты и платежи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5463210"/>
                  </a:ext>
                </a:extLst>
              </a:tr>
              <a:tr h="208810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Сбережения в жизни гражданина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3268672"/>
                  </a:ext>
                </a:extLst>
              </a:tr>
              <a:tr h="208810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Кредиты и займы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1901637"/>
                  </a:ext>
                </a:extLst>
              </a:tr>
              <a:tr h="208810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Финансовые рынки. Инвестиции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2997182"/>
                  </a:ext>
                </a:extLst>
              </a:tr>
              <a:tr h="360671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Управление личными рисками.</a:t>
                      </a:r>
                      <a:b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Страхование в личных финансах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4844888"/>
                  </a:ext>
                </a:extLst>
              </a:tr>
              <a:tr h="208810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Налоги в жизни гражданина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2124540"/>
                  </a:ext>
                </a:extLst>
              </a:tr>
              <a:tr h="512533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Пенсионное обеспечение: государственная пенсионная система, формирование личных долгосрочных накоплений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5114717"/>
                  </a:ext>
                </a:extLst>
              </a:tr>
              <a:tr h="360671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Финансовые инструменты для создания</a:t>
                      </a:r>
                      <a:b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и развития своего бизнеса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1754818"/>
                  </a:ext>
                </a:extLst>
              </a:tr>
              <a:tr h="208810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Права потребителей финансовых услуг</a:t>
                      </a:r>
                      <a:b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ru-RU" sz="16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и их защита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7707974"/>
                  </a:ext>
                </a:extLst>
              </a:tr>
            </a:tbl>
          </a:graphicData>
        </a:graphic>
      </p:graphicFrame>
      <p:sp>
        <p:nvSpPr>
          <p:cNvPr id="2" name="TextBox 7">
            <a:extLst>
              <a:ext uri="{FF2B5EF4-FFF2-40B4-BE49-F238E27FC236}">
                <a16:creationId xmlns:a16="http://schemas.microsoft.com/office/drawing/2014/main" id="{6F35B4DB-BD90-934C-9AC4-4BD671F50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6267" y="141777"/>
            <a:ext cx="92794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sz="24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УМК для обучающихся</a:t>
            </a:r>
            <a:br>
              <a:rPr lang="ru-RU" sz="2400" b="1" dirty="0">
                <a:solidFill>
                  <a:srgbClr val="0073A1"/>
                </a:solidFill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по образовательным программам высшего образования</a:t>
            </a:r>
            <a:br>
              <a:rPr lang="ru-RU" sz="2400" b="1" dirty="0">
                <a:solidFill>
                  <a:srgbClr val="0073A1"/>
                </a:solidFill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rgbClr val="0073A1"/>
                </a:solidFill>
                <a:latin typeface="Century Gothic" panose="020B0502020202020204" pitchFamily="34" charset="0"/>
              </a:rPr>
              <a:t>по курсу «Финансовая грамотность»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79988E22-399F-D14E-B86A-2B856A4E0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688" y="6489700"/>
            <a:ext cx="2743200" cy="365125"/>
          </a:xfrm>
        </p:spPr>
        <p:txBody>
          <a:bodyPr/>
          <a:lstStyle/>
          <a:p>
            <a:pPr>
              <a:defRPr/>
            </a:pPr>
            <a:fld id="{3D45A37D-CC84-4B11-B2C1-F5D60D5080BA}" type="slidenum">
              <a:rPr lang="ru-RU">
                <a:latin typeface="Century Gothic" panose="020B0502020202020204" pitchFamily="34" charset="0"/>
              </a:rPr>
              <a:pPr>
                <a:defRPr/>
              </a:pPr>
              <a:t>6</a:t>
            </a:fld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8236A68-6DD7-684B-8F92-DF3391EBC3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882" y="-295592"/>
            <a:ext cx="272415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67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1" b="819"/>
          <a:stretch/>
        </p:blipFill>
        <p:spPr>
          <a:xfrm>
            <a:off x="4615817" y="2176979"/>
            <a:ext cx="7542316" cy="403317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93663" y="2286000"/>
            <a:ext cx="5108575" cy="35702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ru-RU" altLang="ru-RU" sz="2200" b="1">
                <a:solidFill>
                  <a:srgbClr val="000000"/>
                </a:solidFill>
                <a:latin typeface="Century Gothic" panose="020B0502020202020204" pitchFamily="34" charset="0"/>
              </a:rPr>
              <a:t>Рекомендуемые материалы:</a:t>
            </a:r>
          </a:p>
          <a:p>
            <a:pPr eaLnBrk="1" hangingPunct="1">
              <a:spcAft>
                <a:spcPts val="1200"/>
              </a:spcAft>
            </a:pPr>
            <a:endParaRPr lang="ru-RU" altLang="ru-RU" sz="22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eaLnBrk="1" hangingPunct="1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altLang="ru-RU" sz="220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научные статьи на русском и английском языках;</a:t>
            </a:r>
          </a:p>
          <a:p>
            <a:pPr eaLnBrk="1" hangingPunct="1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altLang="ru-RU" sz="220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новости, публикации в СМИ;</a:t>
            </a:r>
          </a:p>
          <a:p>
            <a:pPr eaLnBrk="1" hangingPunct="1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altLang="ru-RU" sz="220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судебная практика;</a:t>
            </a:r>
          </a:p>
          <a:p>
            <a:pPr eaLnBrk="1" hangingPunct="1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altLang="ru-RU" sz="2200"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официальная социально-экономическая статистика</a:t>
            </a:r>
            <a:endParaRPr lang="en-US" altLang="ru-RU" sz="2200"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0244" name="TextBox 2"/>
          <p:cNvSpPr txBox="1">
            <a:spLocks noChangeArrowheads="1"/>
          </p:cNvSpPr>
          <p:nvPr/>
        </p:nvSpPr>
        <p:spPr bwMode="auto">
          <a:xfrm>
            <a:off x="3463925" y="1287463"/>
            <a:ext cx="5251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sz="2800" b="1">
                <a:solidFill>
                  <a:srgbClr val="8DB153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www.fingramota.econ.msu.ru</a:t>
            </a:r>
            <a:endParaRPr lang="ru-RU" altLang="ru-RU" sz="2800" b="1">
              <a:solidFill>
                <a:srgbClr val="8DB153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0245" name="Прямоугольник 3"/>
          <p:cNvSpPr>
            <a:spLocks noChangeArrowheads="1"/>
          </p:cNvSpPr>
          <p:nvPr/>
        </p:nvSpPr>
        <p:spPr bwMode="auto">
          <a:xfrm>
            <a:off x="0" y="739775"/>
            <a:ext cx="121920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41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41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41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41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41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413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413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413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413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3200" b="1">
                <a:solidFill>
                  <a:srgbClr val="0073A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Сайт ФСМЦ ЭФ МГУ</a:t>
            </a:r>
            <a:endParaRPr lang="ru-RU" altLang="ru-RU" sz="3200" b="1">
              <a:solidFill>
                <a:srgbClr val="0073A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9" t="-40593" r="-3938" b="-37711"/>
          <a:stretch/>
        </p:blipFill>
        <p:spPr>
          <a:xfrm>
            <a:off x="9245006" y="-330942"/>
            <a:ext cx="3128210" cy="1383630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9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37688" y="6489700"/>
            <a:ext cx="2743200" cy="365125"/>
          </a:xfrm>
        </p:spPr>
        <p:txBody>
          <a:bodyPr/>
          <a:lstStyle/>
          <a:p>
            <a:pPr>
              <a:defRPr/>
            </a:pPr>
            <a:fld id="{BB5E4AD7-02B9-409B-BF96-40D8816B32D2}" type="slidenum">
              <a:rPr lang="ru-RU">
                <a:latin typeface="Century Gothic" panose="020B0502020202020204" pitchFamily="34" charset="0"/>
              </a:rPr>
              <a:pPr>
                <a:defRPr/>
              </a:pPr>
              <a:t>7</a:t>
            </a:fld>
            <a:endParaRPr lang="ru-RU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1005" y="52007"/>
            <a:ext cx="3044010" cy="4162749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229" y="1485900"/>
            <a:ext cx="4749800" cy="5372100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864" y="120179"/>
            <a:ext cx="8388726" cy="1140209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Century Gothic" panose="020B0502020202020204" pitchFamily="34" charset="0"/>
                <a:ea typeface="Gotham Pro" charset="0"/>
                <a:cs typeface="Gotham Pro" charset="0"/>
              </a:rPr>
              <a:t>Отдельный электронный ресурс в помощь преподавателю ВУЗа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370" y="1823115"/>
            <a:ext cx="5262721" cy="3880022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67147" y="1995055"/>
            <a:ext cx="5348352" cy="3129574"/>
          </a:xfrm>
          <a:solidFill>
            <a:schemeClr val="accent4">
              <a:lumMod val="60000"/>
              <a:lumOff val="40000"/>
            </a:schemeClr>
          </a:solidFill>
          <a:effectLst>
            <a:softEdge rad="190500"/>
          </a:effectLst>
        </p:spPr>
        <p:txBody>
          <a:bodyPr anchor="ctr">
            <a:normAutofit/>
          </a:bodyPr>
          <a:lstStyle/>
          <a:p>
            <a:pPr marL="368300" indent="-204788"/>
            <a:r>
              <a:rPr lang="ru-RU" sz="2000" dirty="0">
                <a:latin typeface="Century Gothic" panose="020B0502020202020204" pitchFamily="34" charset="0"/>
                <a:ea typeface="Gotham Pro Light" charset="0"/>
                <a:cs typeface="Gotham Pro Light" charset="0"/>
              </a:rPr>
              <a:t>Разнотипные оценочные средства</a:t>
            </a:r>
          </a:p>
          <a:p>
            <a:pPr marL="368300" indent="-204788"/>
            <a:r>
              <a:rPr lang="ru-RU" sz="2000" dirty="0">
                <a:latin typeface="Century Gothic" panose="020B0502020202020204" pitchFamily="34" charset="0"/>
                <a:ea typeface="Gotham Pro Light" charset="0"/>
                <a:cs typeface="Gotham Pro Light" charset="0"/>
              </a:rPr>
              <a:t>Связь с учебным пособием</a:t>
            </a:r>
          </a:p>
          <a:p>
            <a:pPr marL="368300" indent="-204788"/>
            <a:r>
              <a:rPr lang="ru-RU" sz="2000" dirty="0">
                <a:latin typeface="Century Gothic" panose="020B0502020202020204" pitchFamily="34" charset="0"/>
                <a:ea typeface="Gotham Pro Light" charset="0"/>
                <a:cs typeface="Gotham Pro Light" charset="0"/>
              </a:rPr>
              <a:t>Пополнение за счет идей обучающихся на программе</a:t>
            </a:r>
          </a:p>
          <a:p>
            <a:pPr marL="368300" indent="-204788"/>
            <a:r>
              <a:rPr lang="ru-RU" sz="2000" dirty="0">
                <a:latin typeface="Century Gothic" panose="020B0502020202020204" pitchFamily="34" charset="0"/>
                <a:ea typeface="Gotham Pro Light" charset="0"/>
                <a:cs typeface="Gotham Pro Light" charset="0"/>
              </a:rPr>
              <a:t>Возможность конструирования проверочных работ</a:t>
            </a:r>
          </a:p>
          <a:p>
            <a:pPr marL="368300" indent="-204788"/>
            <a:r>
              <a:rPr lang="ru-RU" sz="2000" dirty="0">
                <a:latin typeface="Century Gothic" panose="020B0502020202020204" pitchFamily="34" charset="0"/>
                <a:ea typeface="Gotham Pro Light" charset="0"/>
                <a:cs typeface="Gotham Pro Light" charset="0"/>
              </a:rPr>
              <a:t>Пополняемый банк типовых рабочих программ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3648" y="5128967"/>
            <a:ext cx="5348352" cy="1595879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7E71DB23-C52D-F74A-AE19-BA35B17AC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4423" y="6038840"/>
            <a:ext cx="38172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ru-RU" sz="2600" b="1" dirty="0">
                <a:solidFill>
                  <a:srgbClr val="38729E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hlinkClick r:id="rId6"/>
              </a:rPr>
              <a:t>umm.finuch.ru</a:t>
            </a:r>
            <a:endParaRPr lang="ru-RU" altLang="ru-RU" sz="2600" b="1" dirty="0">
              <a:solidFill>
                <a:srgbClr val="38729E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2D76379-CA81-9845-A81D-588F8F54E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688" y="6489700"/>
            <a:ext cx="2743200" cy="365125"/>
          </a:xfrm>
        </p:spPr>
        <p:txBody>
          <a:bodyPr/>
          <a:lstStyle/>
          <a:p>
            <a:pPr>
              <a:defRPr/>
            </a:pPr>
            <a:fld id="{BB5E4AD7-02B9-409B-BF96-40D8816B32D2}" type="slidenum">
              <a:rPr lang="ru-RU">
                <a:latin typeface="Century Gothic" panose="020B0502020202020204" pitchFamily="34" charset="0"/>
              </a:rPr>
              <a:pPr>
                <a:defRPr/>
              </a:pPr>
              <a:t>8</a:t>
            </a:fld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526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6800" y="6197515"/>
            <a:ext cx="6995984" cy="413351"/>
          </a:xfrm>
        </p:spPr>
        <p:txBody>
          <a:bodyPr>
            <a:normAutofit/>
          </a:bodyPr>
          <a:lstStyle/>
          <a:p>
            <a:r>
              <a:rPr lang="ru-RU" sz="2000" i="1" dirty="0">
                <a:latin typeface="Century Gothic" panose="020B0502020202020204" pitchFamily="34" charset="0"/>
                <a:ea typeface="Gotham Pro" charset="0"/>
                <a:cs typeface="Gotham Pro" charset="0"/>
              </a:rPr>
              <a:t>Сайт ФСМЦ как способ актуализации материалов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1000" y="303426"/>
            <a:ext cx="114317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Century Gothic" panose="020B0502020202020204" pitchFamily="34" charset="0"/>
                <a:ea typeface="Gotham Pro" charset="0"/>
                <a:cs typeface="Gotham Pro" charset="0"/>
              </a:rPr>
              <a:t>Система визуализации статистической информации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855" y="1025894"/>
            <a:ext cx="9708290" cy="5033928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7E71DB23-C52D-F74A-AE19-BA35B17AC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97515"/>
            <a:ext cx="417519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ru-RU" sz="2600" b="1">
                <a:solidFill>
                  <a:srgbClr val="38729E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hlinkClick r:id="rId3"/>
              </a:rPr>
              <a:t>fingramota.econ.msu.ru</a:t>
            </a:r>
            <a:endParaRPr lang="ru-RU" altLang="ru-RU" sz="2600" b="1" dirty="0">
              <a:solidFill>
                <a:srgbClr val="38729E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C136B3E6-D724-8341-A6B6-E57F1AA60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688" y="6489700"/>
            <a:ext cx="2743200" cy="365125"/>
          </a:xfrm>
        </p:spPr>
        <p:txBody>
          <a:bodyPr/>
          <a:lstStyle/>
          <a:p>
            <a:pPr>
              <a:defRPr/>
            </a:pPr>
            <a:fld id="{BB5E4AD7-02B9-409B-BF96-40D8816B32D2}" type="slidenum">
              <a:rPr lang="ru-RU">
                <a:latin typeface="Century Gothic" panose="020B0502020202020204" pitchFamily="34" charset="0"/>
              </a:rPr>
              <a:pPr>
                <a:defRPr/>
              </a:pPr>
              <a:t>9</a:t>
            </a:fld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4681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2483</TotalTime>
  <Words>1222</Words>
  <Application>Microsoft Macintosh PowerPoint</Application>
  <PresentationFormat>Широкоэкранный</PresentationFormat>
  <Paragraphs>252</Paragraphs>
  <Slides>19</Slides>
  <Notes>10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Courier New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Отдельный электронный ресурс в помощь преподавателю ВУЗа</vt:lpstr>
      <vt:lpstr>Сайт ФСМЦ как способ актуализации материалов</vt:lpstr>
      <vt:lpstr>Сайт ФСМЦ как способ актуализации материалов</vt:lpstr>
      <vt:lpstr>Сайт ФСМЦ как способ актуализации материалов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</dc:creator>
  <cp:keywords/>
  <dc:description/>
  <cp:lastModifiedBy>140310414195 Трушина Валентина Сергеевна</cp:lastModifiedBy>
  <cp:revision>123</cp:revision>
  <dcterms:created xsi:type="dcterms:W3CDTF">2019-04-12T06:20:24Z</dcterms:created>
  <dcterms:modified xsi:type="dcterms:W3CDTF">2020-11-17T22:31:52Z</dcterms:modified>
  <cp:category/>
</cp:coreProperties>
</file>