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86" r:id="rId4"/>
    <p:sldId id="287" r:id="rId5"/>
    <p:sldId id="288" r:id="rId6"/>
    <p:sldId id="289" r:id="rId7"/>
    <p:sldId id="285" r:id="rId8"/>
    <p:sldId id="283" r:id="rId9"/>
    <p:sldId id="284" r:id="rId10"/>
  </p:sldIdLst>
  <p:sldSz cx="12192000" cy="6858000"/>
  <p:notesSz cx="6858000" cy="9144000"/>
  <p:embeddedFontLst>
    <p:embeddedFont>
      <p:font typeface="Century Gothic" pitchFamily="34" charset="0"/>
      <p:regular r:id="rId12"/>
      <p:bold r:id="rId13"/>
      <p:italic r:id="rId14"/>
      <p:boldItalic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Libre Franklin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ipKgrRN2hLQmUmhiX74XezZGP9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DC73484-1C85-45EA-B1C3-BF11DC726DC1}">
  <a:tblStyle styleId="{0DC73484-1C85-45EA-B1C3-BF11DC726D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132c48e2b7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g1132c48e2b7_5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1132c48e2b7_5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 spd="slow">
    <p:wheel spokes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ingramota.econ.msu.ru/pdp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Yamshchikov@sfu-kras.r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099189" y="2235200"/>
            <a:ext cx="10268465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500"/>
              <a:buFont typeface="Century Gothic"/>
              <a:buNone/>
            </a:pPr>
            <a:r>
              <a:rPr lang="ru-RU" sz="3200" b="1" dirty="0" err="1" smtClean="0">
                <a:solidFill>
                  <a:srgbClr val="2E75B5"/>
                </a:solidFill>
                <a:latin typeface="Century Gothic"/>
                <a:sym typeface="Century Gothic"/>
              </a:rPr>
              <a:t>Вебинар</a:t>
            </a:r>
            <a:r>
              <a:rPr lang="ru-RU" sz="3200" b="1" dirty="0" smtClean="0">
                <a:solidFill>
                  <a:srgbClr val="2E75B5"/>
                </a:solidFill>
                <a:latin typeface="Century Gothic"/>
                <a:sym typeface="Century Gothic"/>
              </a:rPr>
              <a:t> по вопросам повышения финансовой грамотности обучающихся высших учебных заведений Сибирского федерального округа</a:t>
            </a:r>
            <a:r>
              <a:rPr lang="ru-RU" sz="3200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200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200" b="1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847672" y="52022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 dirty="0">
              <a:solidFill>
                <a:schemeClr val="accen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 dirty="0">
              <a:solidFill>
                <a:schemeClr val="accen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17</a:t>
            </a:r>
            <a:r>
              <a:rPr lang="ru-RU" b="1" dirty="0" smtClean="0">
                <a:solidFill>
                  <a:schemeClr val="accent1"/>
                </a:solidFill>
              </a:rPr>
              <a:t> </a:t>
            </a:r>
            <a:r>
              <a:rPr lang="ru-RU" b="1" dirty="0" smtClean="0">
                <a:solidFill>
                  <a:schemeClr val="accent1"/>
                </a:solidFill>
              </a:rPr>
              <a:t>апреля 2024 </a:t>
            </a:r>
            <a:r>
              <a:rPr lang="ru-RU" b="1" dirty="0">
                <a:solidFill>
                  <a:schemeClr val="accent1"/>
                </a:solidFill>
              </a:rPr>
              <a:t>года</a:t>
            </a:r>
            <a:r>
              <a:rPr lang="ru-RU" b="1" dirty="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/>
            </a:r>
            <a:br>
              <a:rPr lang="ru-RU" b="1" dirty="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b="1" dirty="0">
              <a:solidFill>
                <a:schemeClr val="accen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00049" y="267448"/>
            <a:ext cx="11458575" cy="866027"/>
            <a:chOff x="925723" y="334122"/>
            <a:chExt cx="10530156" cy="985719"/>
          </a:xfrm>
        </p:grpSpPr>
        <p:pic>
          <p:nvPicPr>
            <p:cNvPr id="10" name="Рисунок 9" descr="Безымянный.png"/>
            <p:cNvPicPr>
              <a:picLocks noChangeAspect="1"/>
            </p:cNvPicPr>
            <p:nvPr/>
          </p:nvPicPr>
          <p:blipFill>
            <a:blip r:embed="rId3"/>
            <a:srcRect t="9007" r="4632"/>
            <a:stretch>
              <a:fillRect/>
            </a:stretch>
          </p:blipFill>
          <p:spPr>
            <a:xfrm>
              <a:off x="8074325" y="345057"/>
              <a:ext cx="3381554" cy="837333"/>
            </a:xfrm>
            <a:prstGeom prst="rect">
              <a:avLst/>
            </a:prstGeom>
          </p:spPr>
        </p:pic>
        <p:pic>
          <p:nvPicPr>
            <p:cNvPr id="11" name="Рисунок 10"/>
            <p:cNvPicPr/>
            <p:nvPr/>
          </p:nvPicPr>
          <p:blipFill rotWithShape="1">
            <a:blip r:embed="rId4">
              <a:alphaModFix/>
            </a:blip>
            <a:srcRect l="14713" r="43270"/>
            <a:stretch/>
          </p:blipFill>
          <p:spPr>
            <a:xfrm>
              <a:off x="4117495" y="334122"/>
              <a:ext cx="2739325" cy="9770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Рисунок 11"/>
            <p:cNvPicPr/>
            <p:nvPr/>
          </p:nvPicPr>
          <p:blipFill rotWithShape="1">
            <a:blip r:embed="rId4">
              <a:alphaModFix/>
            </a:blip>
            <a:srcRect l="71504" t="16581" r="11312" b="18711"/>
            <a:stretch/>
          </p:blipFill>
          <p:spPr>
            <a:xfrm>
              <a:off x="925723" y="388188"/>
              <a:ext cx="1552754" cy="9316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ctrTitle"/>
          </p:nvPr>
        </p:nvSpPr>
        <p:spPr>
          <a:xfrm>
            <a:off x="404134" y="1880558"/>
            <a:ext cx="11109300" cy="3778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sz="3600" b="1" dirty="0" smtClean="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3600" b="1" dirty="0" smtClean="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600" b="1" dirty="0" smtClean="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3600" b="1" dirty="0" smtClean="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600" b="1" dirty="0" smtClean="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3600" b="1" dirty="0" smtClean="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600" b="1" dirty="0" smtClean="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3600" b="1" dirty="0" smtClean="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600" b="1" dirty="0" smtClean="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3600" b="1" dirty="0" smtClean="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600" b="1" dirty="0" smtClean="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3600" b="1" dirty="0" smtClean="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600" b="1" dirty="0" smtClean="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3600" b="1" dirty="0" smtClean="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600" b="1" dirty="0" smtClean="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3600" b="1" dirty="0" smtClean="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600" b="1" dirty="0" smtClean="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3600" b="1" dirty="0" smtClean="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600" b="1" dirty="0" smtClean="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3600" b="1" dirty="0" smtClean="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600" b="1" dirty="0" smtClean="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3600" b="1" dirty="0" smtClean="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600" b="1" dirty="0" smtClean="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3600" b="1" dirty="0" smtClean="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600" b="1" dirty="0" smtClean="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3600" b="1" dirty="0" smtClean="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600" b="1" dirty="0" smtClean="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3600" b="1" dirty="0" smtClean="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600" b="1" dirty="0" smtClean="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3600" b="1" dirty="0" smtClean="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600" b="1" dirty="0" smtClean="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3600" b="1" dirty="0" smtClean="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600" b="1" dirty="0" smtClean="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3600" b="1" dirty="0" smtClean="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600" b="1" dirty="0" smtClean="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3600" b="1" dirty="0" smtClean="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600" b="1" dirty="0" smtClean="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3600" b="1" dirty="0" smtClean="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600" b="1" dirty="0" smtClean="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3600" b="1" dirty="0" smtClean="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3600" b="1" dirty="0" smtClean="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Повестка </a:t>
            </a:r>
            <a:r>
              <a:rPr lang="ru-RU" sz="3600" b="1" dirty="0" err="1" smtClean="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вебинара</a:t>
            </a:r>
            <a:r>
              <a:rPr lang="ru-RU" sz="3600" b="1" dirty="0" smtClean="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ru-RU" sz="3600" b="1" dirty="0" smtClean="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2800" b="1" dirty="0" smtClean="0"/>
              <a:t> 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600" dirty="0" smtClean="0"/>
              <a:t>1. </a:t>
            </a:r>
            <a:r>
              <a:rPr lang="ru-RU" sz="1600" dirty="0" err="1" smtClean="0"/>
              <a:t>Самусенко</a:t>
            </a:r>
            <a:r>
              <a:rPr lang="ru-RU" sz="1600" dirty="0" smtClean="0"/>
              <a:t> Светлана Анатольевна, руководитель ОИЦ комплексных исследований пространственного развития регионов СФУ, канд. </a:t>
            </a:r>
            <a:r>
              <a:rPr lang="ru-RU" sz="1600" dirty="0" err="1" smtClean="0"/>
              <a:t>экон</a:t>
            </a:r>
            <a:r>
              <a:rPr lang="ru-RU" sz="1600" dirty="0" smtClean="0"/>
              <a:t>. наук, доцент.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dirty="0" smtClean="0"/>
              <a:t>Тема: Макроэкономические тенденции развития Сибирского федерального округа в 2023 г.: основные </a:t>
            </a:r>
            <a:r>
              <a:rPr lang="ru-RU" sz="1600" dirty="0" smtClean="0"/>
              <a:t>итоги</a:t>
            </a:r>
            <a:r>
              <a:rPr lang="ru-RU" sz="1600" dirty="0" smtClean="0"/>
              <a:t>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20 мин.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2. Ямщиков Андрей Сергеевич – заместитель исполнительного директора научно-образовательного комплекса в области экономики и управления СФУ, координатор ФСМЦ в СФО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> 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>Тема: </a:t>
            </a:r>
            <a:r>
              <a:rPr lang="ru-RU" sz="1600" dirty="0" smtClean="0"/>
              <a:t>: О Методических рекомендациях</a:t>
            </a:r>
            <a:r>
              <a:rPr lang="ru-RU" sz="1600" b="1" dirty="0" smtClean="0"/>
              <a:t> </a:t>
            </a:r>
            <a:r>
              <a:rPr lang="ru-RU" sz="1600" dirty="0" smtClean="0"/>
              <a:t>по формированию универсальной компетенции в области экономической культуры, в том числе финансовой грамотности «Способность принимать обоснованные экономические решения в различных областях жизнедеятельности человека»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>15 мин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3. Ответы на вопросы (10 мин.)</a:t>
            </a:r>
            <a:endParaRPr sz="2800" b="1" dirty="0">
              <a:solidFill>
                <a:srgbClr val="222A35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00049" y="267448"/>
            <a:ext cx="11458575" cy="866027"/>
            <a:chOff x="925723" y="334122"/>
            <a:chExt cx="10530156" cy="985719"/>
          </a:xfrm>
        </p:grpSpPr>
        <p:pic>
          <p:nvPicPr>
            <p:cNvPr id="4" name="Рисунок 3" descr="Безымянный.png"/>
            <p:cNvPicPr>
              <a:picLocks noChangeAspect="1"/>
            </p:cNvPicPr>
            <p:nvPr/>
          </p:nvPicPr>
          <p:blipFill>
            <a:blip r:embed="rId3"/>
            <a:srcRect t="9007" r="4632"/>
            <a:stretch>
              <a:fillRect/>
            </a:stretch>
          </p:blipFill>
          <p:spPr>
            <a:xfrm>
              <a:off x="8074325" y="345057"/>
              <a:ext cx="3381554" cy="837333"/>
            </a:xfrm>
            <a:prstGeom prst="rect">
              <a:avLst/>
            </a:prstGeom>
          </p:spPr>
        </p:pic>
        <p:pic>
          <p:nvPicPr>
            <p:cNvPr id="5" name="Рисунок 4"/>
            <p:cNvPicPr/>
            <p:nvPr/>
          </p:nvPicPr>
          <p:blipFill rotWithShape="1">
            <a:blip r:embed="rId4">
              <a:alphaModFix/>
            </a:blip>
            <a:srcRect l="14713" r="43270"/>
            <a:stretch/>
          </p:blipFill>
          <p:spPr>
            <a:xfrm>
              <a:off x="4117495" y="334122"/>
              <a:ext cx="2739325" cy="9770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Рисунок 5"/>
            <p:cNvPicPr/>
            <p:nvPr/>
          </p:nvPicPr>
          <p:blipFill rotWithShape="1">
            <a:blip r:embed="rId4">
              <a:alphaModFix/>
            </a:blip>
            <a:srcRect l="71504" t="16581" r="11312" b="18711"/>
            <a:stretch/>
          </p:blipFill>
          <p:spPr>
            <a:xfrm>
              <a:off x="925723" y="388188"/>
              <a:ext cx="1552754" cy="9316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543464"/>
            <a:ext cx="10515600" cy="56334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43400" y="-1169376"/>
            <a:ext cx="1828800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5324" y="-1324340"/>
            <a:ext cx="15421707" cy="867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37592" y="-1327639"/>
            <a:ext cx="15271262" cy="859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9993" y="-457200"/>
            <a:ext cx="14005170" cy="787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132c48e2b7_5_0"/>
          <p:cNvSpPr txBox="1"/>
          <p:nvPr/>
        </p:nvSpPr>
        <p:spPr>
          <a:xfrm>
            <a:off x="230861" y="474453"/>
            <a:ext cx="11055600" cy="698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14F87"/>
              </a:buClr>
              <a:buSzPts val="3200"/>
              <a:buFont typeface="Century Gothic"/>
              <a:buNone/>
            </a:pPr>
            <a:r>
              <a:rPr lang="ru-RU" sz="3200" b="1" dirty="0" smtClean="0">
                <a:solidFill>
                  <a:srgbClr val="214F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Программы повышения квалификации</a:t>
            </a:r>
            <a:endParaRPr sz="3200" b="1" dirty="0">
              <a:solidFill>
                <a:srgbClr val="214F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5" name="Google Shape;215;g1132c48e2b7_5_0"/>
          <p:cNvSpPr txBox="1"/>
          <p:nvPr/>
        </p:nvSpPr>
        <p:spPr>
          <a:xfrm>
            <a:off x="6553203" y="2129014"/>
            <a:ext cx="5645100" cy="26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None/>
            </a:pPr>
            <a:endParaRPr sz="3200">
              <a:solidFill>
                <a:srgbClr val="214F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38356" y="1482875"/>
            <a:ext cx="1108494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ФСМЦ экономического факультета МГУ имени М.В.Ломоносова в рамках реализации Стратегии повышения финансовой грамотности населения РФ в 2024 году предоставляет возможность пройти обучение по следующим программам: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  <a:tabLst>
                <a:tab pos="457200" algn="l"/>
              </a:tabLst>
            </a:pPr>
            <a:r>
              <a:rPr lang="ru-RU" b="1" dirty="0" smtClean="0">
                <a:latin typeface="+mj-lt"/>
                <a:ea typeface="Times New Roman" pitchFamily="18" charset="0"/>
                <a:cs typeface="Times New Roman" pitchFamily="18" charset="0"/>
              </a:rPr>
              <a:t>для профессорско-преподавательского состава</a:t>
            </a:r>
            <a:r>
              <a:rPr lang="ru-RU" dirty="0" smtClean="0">
                <a:latin typeface="+mj-lt"/>
                <a:ea typeface="Times New Roman" pitchFamily="18" charset="0"/>
                <a:cs typeface="Times New Roman" pitchFamily="18" charset="0"/>
              </a:rPr>
              <a:t> - «Разработка и реализация рабочих программ дисциплин (модулей) для формирования универсальной компетенции в области экономической культуры, в том числе финансовой грамотности».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для преподавателей педагогических направлений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 «Развитие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общепрофессиональных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и профессиональных компетенций по формированию финансовой грамотности учащихся школьного возраста у студентов основных образовательных программ в области педагогического образования».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для административно-управленческого и учебно-методического персонала вузов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«Модели формирования универсальной компетенции в области экономической культуры, в том числе финансовой грамотности».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tabLst>
                <a:tab pos="457200" algn="l"/>
              </a:tabLst>
            </a:pPr>
            <a:r>
              <a:rPr lang="ru-RU" b="1" dirty="0" smtClean="0"/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Обучение бесплатное. Объем программ - 108 часов. Продолжительность обучения – 2 месяца, форма обучения – заочная с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применением дистанционных образовательных технологий.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Успешно завершившим программу выдается удостоверение о повышении квалификации МГУ имени М.В.Ломоносова.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Более подробно о программах можно узнать и зарегистрироваться на сайте ФСМЦ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: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5A95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  <a:hlinkClick r:id="rId3"/>
              </a:rPr>
              <a:t>https://fingramota.econ.msu.ru/pdp/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400049" y="267448"/>
            <a:ext cx="11458575" cy="866027"/>
            <a:chOff x="925723" y="334122"/>
            <a:chExt cx="10530156" cy="985719"/>
          </a:xfrm>
        </p:grpSpPr>
        <p:pic>
          <p:nvPicPr>
            <p:cNvPr id="6" name="Рисунок 5" descr="Безымянный.png"/>
            <p:cNvPicPr>
              <a:picLocks noChangeAspect="1"/>
            </p:cNvPicPr>
            <p:nvPr/>
          </p:nvPicPr>
          <p:blipFill>
            <a:blip r:embed="rId3"/>
            <a:srcRect t="9007" r="4632"/>
            <a:stretch>
              <a:fillRect/>
            </a:stretch>
          </p:blipFill>
          <p:spPr>
            <a:xfrm>
              <a:off x="8074325" y="345057"/>
              <a:ext cx="3381554" cy="837333"/>
            </a:xfrm>
            <a:prstGeom prst="rect">
              <a:avLst/>
            </a:prstGeom>
          </p:spPr>
        </p:pic>
        <p:pic>
          <p:nvPicPr>
            <p:cNvPr id="7" name="Рисунок 6"/>
            <p:cNvPicPr/>
            <p:nvPr/>
          </p:nvPicPr>
          <p:blipFill rotWithShape="1">
            <a:blip r:embed="rId4">
              <a:alphaModFix/>
            </a:blip>
            <a:srcRect l="14713" r="43270"/>
            <a:stretch/>
          </p:blipFill>
          <p:spPr>
            <a:xfrm>
              <a:off x="4117495" y="334122"/>
              <a:ext cx="2739325" cy="9770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Рисунок 7"/>
            <p:cNvPicPr/>
            <p:nvPr/>
          </p:nvPicPr>
          <p:blipFill rotWithShape="1">
            <a:blip r:embed="rId4">
              <a:alphaModFix/>
            </a:blip>
            <a:srcRect l="71504" t="16581" r="11312" b="18711"/>
            <a:stretch/>
          </p:blipFill>
          <p:spPr>
            <a:xfrm>
              <a:off x="925723" y="388188"/>
              <a:ext cx="1552754" cy="93165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" name="Группа 12"/>
          <p:cNvGrpSpPr/>
          <p:nvPr/>
        </p:nvGrpSpPr>
        <p:grpSpPr>
          <a:xfrm>
            <a:off x="419100" y="1487414"/>
            <a:ext cx="11439525" cy="55317"/>
            <a:chOff x="409574" y="3276600"/>
            <a:chExt cx="11430001" cy="57150"/>
          </a:xfrm>
        </p:grpSpPr>
        <p:sp>
          <p:nvSpPr>
            <p:cNvPr id="9" name="Shape 271"/>
            <p:cNvSpPr/>
            <p:nvPr/>
          </p:nvSpPr>
          <p:spPr>
            <a:xfrm>
              <a:off x="7896225" y="3276600"/>
              <a:ext cx="3943350" cy="47625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12" name="Shape 271"/>
            <p:cNvSpPr/>
            <p:nvPr/>
          </p:nvSpPr>
          <p:spPr>
            <a:xfrm>
              <a:off x="409574" y="3288031"/>
              <a:ext cx="3819525" cy="4571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200"/>
              </a:pPr>
              <a:endParaRPr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54198" y="3428448"/>
            <a:ext cx="55721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+mn-lt"/>
                <a:cs typeface="Times New Roman" pitchFamily="18" charset="0"/>
              </a:rPr>
              <a:t>Ежегодный научно-практический форум </a:t>
            </a:r>
          </a:p>
          <a:p>
            <a:pPr algn="ctr"/>
            <a:r>
              <a:rPr lang="ru-RU" dirty="0" smtClean="0">
                <a:latin typeface="+mn-lt"/>
                <a:cs typeface="Times New Roman" pitchFamily="18" charset="0"/>
              </a:rPr>
              <a:t>по проблемам устойчивого развития. </a:t>
            </a:r>
          </a:p>
          <a:p>
            <a:pPr algn="ctr"/>
            <a:r>
              <a:rPr lang="ru-RU" dirty="0" smtClean="0">
                <a:latin typeface="+mn-lt"/>
                <a:cs typeface="Times New Roman" pitchFamily="18" charset="0"/>
              </a:rPr>
              <a:t>26 октября 2024 года</a:t>
            </a:r>
            <a:endParaRPr lang="ru-RU" dirty="0"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24525" y="2773859"/>
            <a:ext cx="62007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Вопросы для обсуждения: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Как должна развиваться инфраструктура финансовой грамотности на федеральном и региональном уровнях, чтобы эффективно реагировать на вызовы среды и запросы граждан? Что станет ключевыми индикаторами позитивных изменений на новом горизонте?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Интеграция финансовой грамотности в образовательный процесс и развитие кадрового потенциала. Как обеспечить вовлеченность образовательных организаций и охват учащихся?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Какие изменения в преподавании финансовой грамотности внесут обновленные ФГОС начального общего и основного общего образования? На что следует обратить внимание: основные акценты методического и кадрового обеспечения преподавания финансовой грамотности?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Эффективная координация действий различных региональных государственных и образовательных структур - залог качества преподавания финансовой грамотности.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Как осуществляется поддержка и распространение эффективных методических разработок и образовательных практик, в сфере финансовой грамотности, на федеральном и региональном уровнях?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Подготовка педагогов на региональном уровне. Как масштабировать систему и скоординировать работу с педагогами предметниками?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38825" y="226251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Секция 17 «Финансовая грамотность как фактор устойчивого социально- экономического развития»</a:t>
            </a:r>
            <a:endParaRPr lang="ru-RU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8"/>
          <p:cNvSpPr/>
          <p:nvPr/>
        </p:nvSpPr>
        <p:spPr>
          <a:xfrm>
            <a:off x="4031113" y="114186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28"/>
          <p:cNvSpPr/>
          <p:nvPr/>
        </p:nvSpPr>
        <p:spPr>
          <a:xfrm>
            <a:off x="1571474" y="2381849"/>
            <a:ext cx="9396868" cy="22467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Ямщиков Андрей Сергеевич, заместитель исполнительного директора </a:t>
            </a:r>
          </a:p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Научно-образовательного комплекса в области экономики и управления СФУ, координатор ФСМЦ в СФО</a:t>
            </a:r>
          </a:p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тел. +7(391)2063941, </a:t>
            </a:r>
          </a:p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AYamshchikov@sfu-kras.ru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sz="2000" dirty="0"/>
          </a:p>
        </p:txBody>
      </p:sp>
      <p:grpSp>
        <p:nvGrpSpPr>
          <p:cNvPr id="2" name="Группа 6"/>
          <p:cNvGrpSpPr/>
          <p:nvPr/>
        </p:nvGrpSpPr>
        <p:grpSpPr>
          <a:xfrm>
            <a:off x="971550" y="267448"/>
            <a:ext cx="10455754" cy="942228"/>
            <a:chOff x="925723" y="334122"/>
            <a:chExt cx="10530156" cy="985719"/>
          </a:xfrm>
        </p:grpSpPr>
        <p:pic>
          <p:nvPicPr>
            <p:cNvPr id="8" name="Рисунок 7" descr="Безымянный.png"/>
            <p:cNvPicPr>
              <a:picLocks noChangeAspect="1"/>
            </p:cNvPicPr>
            <p:nvPr/>
          </p:nvPicPr>
          <p:blipFill>
            <a:blip r:embed="rId4"/>
            <a:srcRect t="9007" r="4632"/>
            <a:stretch>
              <a:fillRect/>
            </a:stretch>
          </p:blipFill>
          <p:spPr>
            <a:xfrm>
              <a:off x="8074325" y="345057"/>
              <a:ext cx="3381554" cy="837333"/>
            </a:xfrm>
            <a:prstGeom prst="rect">
              <a:avLst/>
            </a:prstGeom>
          </p:spPr>
        </p:pic>
        <p:pic>
          <p:nvPicPr>
            <p:cNvPr id="9" name="Рисунок 8"/>
            <p:cNvPicPr/>
            <p:nvPr/>
          </p:nvPicPr>
          <p:blipFill rotWithShape="1">
            <a:blip r:embed="rId5">
              <a:alphaModFix/>
            </a:blip>
            <a:srcRect l="14713" r="43270"/>
            <a:stretch/>
          </p:blipFill>
          <p:spPr>
            <a:xfrm>
              <a:off x="4117495" y="334122"/>
              <a:ext cx="2739325" cy="9770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/>
            <p:cNvPicPr/>
            <p:nvPr/>
          </p:nvPicPr>
          <p:blipFill rotWithShape="1">
            <a:blip r:embed="rId5">
              <a:alphaModFix/>
            </a:blip>
            <a:srcRect l="71504" t="16581" r="11312" b="18711"/>
            <a:stretch/>
          </p:blipFill>
          <p:spPr>
            <a:xfrm>
              <a:off x="925723" y="388188"/>
              <a:ext cx="1552754" cy="9316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89</Words>
  <Application>Microsoft Office PowerPoint</Application>
  <PresentationFormat>Произвольный</PresentationFormat>
  <Paragraphs>28</Paragraphs>
  <Slides>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Century Gothic</vt:lpstr>
      <vt:lpstr>Calibri</vt:lpstr>
      <vt:lpstr>Libre Franklin</vt:lpstr>
      <vt:lpstr>Times New Roman</vt:lpstr>
      <vt:lpstr>Тема Office</vt:lpstr>
      <vt:lpstr>Вебинар по вопросам повышения финансовой грамотности обучающихся высших учебных заведений Сибирского федерального округа </vt:lpstr>
      <vt:lpstr>                    Повестка вебинара    1. Самусенко Светлана Анатольевна, руководитель ОИЦ комплексных исследований пространственного развития регионов СФУ, канд. экон. наук, доцент.   Тема: Макроэкономические тенденции развития Сибирского федерального округа в 2023 г.: основные итоги.  20 мин.   2. Ямщиков Андрей Сергеевич – заместитель исполнительного директора научно-образовательного комплекса в области экономики и управления СФУ, координатор ФСМЦ в СФО   Тема: : О Методических рекомендациях по формированию универсальной компетенции в области экономической культуры, в том числе финансовой грамотности «Способность принимать обоснованные экономические решения в различных областях жизнедеятельности человека» 15 мин  3. Ответы на вопросы (10 мин.)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Совещание с координаторами ФСМЦ</dc:title>
  <dc:creator>Иванов Анатолий Викторович</dc:creator>
  <cp:lastModifiedBy>Б306</cp:lastModifiedBy>
  <cp:revision>53</cp:revision>
  <dcterms:created xsi:type="dcterms:W3CDTF">2018-11-09T11:10:00Z</dcterms:created>
  <dcterms:modified xsi:type="dcterms:W3CDTF">2024-04-15T04:27:12Z</dcterms:modified>
</cp:coreProperties>
</file>