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47" r:id="rId2"/>
    <p:sldId id="348" r:id="rId3"/>
    <p:sldId id="351" r:id="rId4"/>
    <p:sldId id="350" r:id="rId5"/>
    <p:sldId id="354" r:id="rId6"/>
    <p:sldId id="352" r:id="rId7"/>
    <p:sldId id="353" r:id="rId8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A1"/>
    <a:srgbClr val="8DB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69" autoAdjust="0"/>
    <p:restoredTop sz="95884" autoAdjust="0"/>
  </p:normalViewPr>
  <p:slideViewPr>
    <p:cSldViewPr snapToGrid="0">
      <p:cViewPr varScale="1">
        <p:scale>
          <a:sx n="109" d="100"/>
          <a:sy n="109" d="100"/>
        </p:scale>
        <p:origin x="29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E1A46EA-9A7D-4D7C-8950-D3CFCC2B91D9}" type="datetimeFigureOut">
              <a:rPr lang="ru-RU"/>
              <a:pPr>
                <a:defRPr/>
              </a:pPr>
              <a:t>09.10.2020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280E4D1-5AA1-4E59-95AF-D36A0ED5A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918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3323E-2F31-421F-A786-C8D148D5D5A6}" type="datetimeFigureOut">
              <a:rPr lang="ru-RU"/>
              <a:pPr>
                <a:defRPr/>
              </a:pPr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A2AAE-2D05-436C-A6EA-15E2399DD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44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3B606-E478-4EC2-9199-2BD003E3DA78}" type="datetimeFigureOut">
              <a:rPr lang="ru-RU"/>
              <a:pPr>
                <a:defRPr/>
              </a:pPr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5B1FD-E781-4C9E-96D3-C8C4E8FA9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66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5A167-6342-4D50-AD85-EDD2B3B1A16C}" type="datetimeFigureOut">
              <a:rPr lang="ru-RU"/>
              <a:pPr>
                <a:defRPr/>
              </a:pPr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7F077-89C9-4D47-8D61-887DF5920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855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398C0-997D-424B-9523-529B4C789AC3}" type="datetimeFigureOut">
              <a:rPr lang="ru-RU"/>
              <a:pPr>
                <a:defRPr/>
              </a:pPr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B9C70-922F-47B0-805F-F186182CA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481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80076-6569-4F7C-8072-5A28AA2EA819}" type="datetimeFigureOut">
              <a:rPr lang="ru-RU"/>
              <a:pPr>
                <a:defRPr/>
              </a:pPr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DA70D-9BBC-4201-B627-27DF2E37F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981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384D1-7063-4F22-8F8F-06C78437408A}" type="datetimeFigureOut">
              <a:rPr lang="ru-RU"/>
              <a:pPr>
                <a:defRPr/>
              </a:pPr>
              <a:t>09.10.2020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F5725-E847-46E9-B064-6685483945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05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DF257-E3B1-4B9E-A140-7F5105E59CE4}" type="datetimeFigureOut">
              <a:rPr lang="ru-RU"/>
              <a:pPr>
                <a:defRPr/>
              </a:pPr>
              <a:t>09.10.2020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2FB4B-4D4C-4F26-86DE-F4DE378AA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571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529E2-93AA-467A-BB91-635FF198D1D6}" type="datetimeFigureOut">
              <a:rPr lang="ru-RU"/>
              <a:pPr>
                <a:defRPr/>
              </a:pPr>
              <a:t>09.10.2020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A42DE-70C3-4C29-8F62-755AF815A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591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61B9-D953-4AB8-B5F2-5D6748834855}" type="datetimeFigureOut">
              <a:rPr lang="ru-RU"/>
              <a:pPr>
                <a:defRPr/>
              </a:pPr>
              <a:t>09.10.2020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6B17A-BC09-46EC-AED8-6A855E344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065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C1A0B-C9CF-4C03-8C79-13EEC607EC7A}" type="datetimeFigureOut">
              <a:rPr lang="ru-RU"/>
              <a:pPr>
                <a:defRPr/>
              </a:pPr>
              <a:t>09.10.2020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E0416-A909-424F-AE68-38D96F1E3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561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CA0A2-FD98-41F3-A354-DC34E57502BF}" type="datetimeFigureOut">
              <a:rPr lang="ru-RU"/>
              <a:pPr>
                <a:defRPr/>
              </a:pPr>
              <a:t>09.10.2020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95E37-80A4-4965-957B-573981D58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0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6520B7-0C7F-448A-B57D-A0A8B5BF1403}" type="datetimeFigureOut">
              <a:rPr lang="ru-RU"/>
              <a:pPr>
                <a:defRPr/>
              </a:pPr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BFD5D8-6588-474D-95E2-5EAA4BF21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4B8EE7-0D0C-2646-BC5B-C8E3498EA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1215291"/>
            <a:ext cx="9867900" cy="5537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EEF84B-7C32-5D43-9603-F24DBC59E653}"/>
              </a:ext>
            </a:extLst>
          </p:cNvPr>
          <p:cNvSpPr txBox="1"/>
          <p:nvPr/>
        </p:nvSpPr>
        <p:spPr>
          <a:xfrm>
            <a:off x="437322" y="181009"/>
            <a:ext cx="9392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  <a:latin typeface="+mn-lt"/>
                <a:cs typeface="Gotham Pro Black"/>
              </a:rPr>
              <a:t>При чем тут черные лебеди?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75BA25-339B-1044-A629-2540DEFD398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048" y="11687"/>
            <a:ext cx="2049885" cy="1163594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6D9CB2B-19A1-2542-8610-1454B09370FA}"/>
              </a:ext>
            </a:extLst>
          </p:cNvPr>
          <p:cNvSpPr txBox="1">
            <a:spLocks/>
          </p:cNvSpPr>
          <p:nvPr/>
        </p:nvSpPr>
        <p:spPr>
          <a:xfrm>
            <a:off x="0" y="4360984"/>
            <a:ext cx="3102616" cy="169253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ru-RU" sz="1800" dirty="0">
                <a:solidFill>
                  <a:srgbClr val="0070C0"/>
                </a:solidFill>
                <a:latin typeface="+mn-lt"/>
                <a:ea typeface="Century Gothic" charset="0"/>
                <a:cs typeface="Century Gothic" charset="0"/>
              </a:rPr>
              <a:t>Ольга Лаврентьева, сотрудник лаборатории финансовой грамотности экономического факультета МГУ имени М.В. Ломоносова</a:t>
            </a:r>
          </a:p>
        </p:txBody>
      </p:sp>
    </p:spTree>
    <p:extLst>
      <p:ext uri="{BB962C8B-B14F-4D97-AF65-F5344CB8AC3E}">
        <p14:creationId xmlns:p14="http://schemas.microsoft.com/office/powerpoint/2010/main" val="3971459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EEF84B-7C32-5D43-9603-F24DBC59E653}"/>
              </a:ext>
            </a:extLst>
          </p:cNvPr>
          <p:cNvSpPr txBox="1"/>
          <p:nvPr/>
        </p:nvSpPr>
        <p:spPr>
          <a:xfrm>
            <a:off x="437322" y="181009"/>
            <a:ext cx="9392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  <a:latin typeface="+mn-lt"/>
                <a:cs typeface="Gotham Pro Black"/>
              </a:rPr>
              <a:t>Объясняя необъяснимое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75BA25-339B-1044-A629-2540DEFD39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048" y="11687"/>
            <a:ext cx="2049885" cy="116359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403A5A-DDA2-2748-8FA8-E90105427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99" y="1698869"/>
            <a:ext cx="3009900" cy="444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5FFE79-2E8E-FE43-AF41-FFD9FD728272}"/>
              </a:ext>
            </a:extLst>
          </p:cNvPr>
          <p:cNvSpPr txBox="1"/>
          <p:nvPr/>
        </p:nvSpPr>
        <p:spPr>
          <a:xfrm>
            <a:off x="1100311" y="117528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2007 год (2009)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D324CB-5D4C-BA49-B9C3-26117EDED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102" y="1698869"/>
            <a:ext cx="3026720" cy="4445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BF40A3F-6315-644A-9EC6-8A40A933E86B}"/>
              </a:ext>
            </a:extLst>
          </p:cNvPr>
          <p:cNvSpPr/>
          <p:nvPr/>
        </p:nvSpPr>
        <p:spPr>
          <a:xfrm>
            <a:off x="4852207" y="1175281"/>
            <a:ext cx="1688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02122"/>
                </a:solidFill>
                <a:latin typeface="+mn-lt"/>
              </a:rPr>
              <a:t>2001 год (2010)</a:t>
            </a:r>
            <a:endParaRPr lang="ru-RU" dirty="0">
              <a:latin typeface="+mn-lt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1638008-F83C-8442-BD9C-80E10BC2C1BD}"/>
              </a:ext>
            </a:extLst>
          </p:cNvPr>
          <p:cNvSpPr/>
          <p:nvPr/>
        </p:nvSpPr>
        <p:spPr>
          <a:xfrm>
            <a:off x="7649307" y="2019663"/>
            <a:ext cx="436098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202122"/>
                </a:solidFill>
              </a:rPr>
              <a:t>Является неожиданным (для наблюдателя)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202122"/>
                </a:solidFill>
              </a:rPr>
              <a:t>Имеет значительные последствия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800" dirty="0">
                <a:solidFill>
                  <a:srgbClr val="202122"/>
                </a:solidFill>
              </a:rPr>
              <a:t>Хорошо объясняемо после наступления, в ретроспективе, как если бы было ожидаемым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4895CAC-305D-7549-8EC8-DC1FA95769D0}"/>
              </a:ext>
            </a:extLst>
          </p:cNvPr>
          <p:cNvSpPr/>
          <p:nvPr/>
        </p:nvSpPr>
        <p:spPr>
          <a:xfrm>
            <a:off x="7775749" y="1544613"/>
            <a:ext cx="412888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  <a:cs typeface="Gotham Pro Black"/>
              </a:rPr>
              <a:t>Событие типа «чёрный лебедь»</a:t>
            </a:r>
          </a:p>
        </p:txBody>
      </p:sp>
    </p:spTree>
    <p:extLst>
      <p:ext uri="{BB962C8B-B14F-4D97-AF65-F5344CB8AC3E}">
        <p14:creationId xmlns:p14="http://schemas.microsoft.com/office/powerpoint/2010/main" val="635152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EEF84B-7C32-5D43-9603-F24DBC59E653}"/>
              </a:ext>
            </a:extLst>
          </p:cNvPr>
          <p:cNvSpPr txBox="1"/>
          <p:nvPr/>
        </p:nvSpPr>
        <p:spPr>
          <a:xfrm>
            <a:off x="437322" y="181009"/>
            <a:ext cx="9392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  <a:latin typeface="+mn-lt"/>
                <a:cs typeface="Gotham Pro Black"/>
              </a:rPr>
              <a:t>Что мы можем предсказать?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75BA25-339B-1044-A629-2540DEFD39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048" y="11687"/>
            <a:ext cx="2049885" cy="1163594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BA8AEF5-77C6-6E4E-8335-2D3C8BC118E8}"/>
              </a:ext>
            </a:extLst>
          </p:cNvPr>
          <p:cNvSpPr/>
          <p:nvPr/>
        </p:nvSpPr>
        <p:spPr>
          <a:xfrm>
            <a:off x="9813217" y="1555782"/>
            <a:ext cx="1688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02122"/>
                </a:solidFill>
                <a:latin typeface="+mn-lt"/>
              </a:rPr>
              <a:t>2004 год (2006)</a:t>
            </a:r>
            <a:endParaRPr lang="ru-RU" dirty="0"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D2CB12-8FBD-3F45-9B08-119DE4D0E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0139" y="2053083"/>
            <a:ext cx="3006768" cy="427886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747789F-853F-E244-86CE-72CEDBD85881}"/>
              </a:ext>
            </a:extLst>
          </p:cNvPr>
          <p:cNvSpPr/>
          <p:nvPr/>
        </p:nvSpPr>
        <p:spPr>
          <a:xfrm>
            <a:off x="55133" y="1359480"/>
            <a:ext cx="908181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+mn-lt"/>
                <a:ea typeface="Times New Roman" panose="02020603050405020304" pitchFamily="18" charset="0"/>
              </a:rPr>
              <a:t>Распределение ежедневных колебаний </a:t>
            </a:r>
            <a:r>
              <a:rPr lang="ru-RU" sz="2400" dirty="0">
                <a:latin typeface="+mn-lt"/>
              </a:rPr>
              <a:t>индекса Доу-Джонса 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(стоимость акций крупнейших промышленных компаний в США) </a:t>
            </a:r>
          </a:p>
          <a:p>
            <a:pPr algn="ctr"/>
            <a:r>
              <a:rPr lang="ru-RU" sz="2400" dirty="0">
                <a:latin typeface="+mn-lt"/>
              </a:rPr>
              <a:t>за 1916-2003 годы</a:t>
            </a:r>
          </a:p>
          <a:p>
            <a:endParaRPr lang="ru-RU" sz="2400" dirty="0">
              <a:latin typeface="+mn-lt"/>
            </a:endParaRPr>
          </a:p>
          <a:p>
            <a:r>
              <a:rPr lang="ru-RU" sz="2400" dirty="0">
                <a:latin typeface="+mn-lt"/>
              </a:rPr>
              <a:t> </a:t>
            </a:r>
          </a:p>
          <a:p>
            <a:endParaRPr lang="ru-RU" sz="2400" dirty="0">
              <a:latin typeface="+mn-lt"/>
            </a:endParaRPr>
          </a:p>
          <a:p>
            <a:endParaRPr lang="ru-RU" sz="2400" dirty="0">
              <a:latin typeface="+mn-lt"/>
            </a:endParaRPr>
          </a:p>
          <a:p>
            <a:endParaRPr lang="ru-RU" sz="2400" dirty="0">
              <a:latin typeface="+mn-lt"/>
            </a:endParaRPr>
          </a:p>
          <a:p>
            <a:endParaRPr lang="ru-RU" sz="2400" dirty="0">
              <a:latin typeface="+mn-lt"/>
            </a:endParaRPr>
          </a:p>
          <a:p>
            <a:endParaRPr lang="ru-RU" sz="2400" dirty="0">
              <a:latin typeface="+mn-lt"/>
            </a:endParaRPr>
          </a:p>
          <a:p>
            <a:endParaRPr lang="ru-RU" sz="2400" dirty="0">
              <a:latin typeface="+mn-lt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9B67D79-7040-2942-B42A-EDA7F8433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254934"/>
              </p:ext>
            </p:extLst>
          </p:nvPr>
        </p:nvGraphicFramePr>
        <p:xfrm>
          <a:off x="532041" y="2918584"/>
          <a:ext cx="8128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19995306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216459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 теории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 реальности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68991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Отклонился от среднего значения больше, чем на </a:t>
                      </a:r>
                      <a:r>
                        <a:rPr lang="ru-RU" sz="1800" dirty="0">
                          <a:latin typeface="+mn-lt"/>
                        </a:rPr>
                        <a:t>3,4%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713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58 дней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1001 день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59611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Отклонился от среднего значения больше, чем на </a:t>
                      </a:r>
                      <a:r>
                        <a:rPr lang="ru-RU" sz="1800" dirty="0">
                          <a:latin typeface="+mn-lt"/>
                        </a:rPr>
                        <a:t>4,5%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186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6 дней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366 дней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19987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Отклонился от среднего значения больше, чем на </a:t>
                      </a:r>
                      <a:r>
                        <a:rPr lang="ru-RU" sz="1800" dirty="0">
                          <a:latin typeface="+mn-lt"/>
                        </a:rPr>
                        <a:t>7%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809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+mn-lt"/>
                        </a:rPr>
                        <a:t>1 день из 300 тысяч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+mn-lt"/>
                        </a:rPr>
                        <a:t>48 дней только в 20 веке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139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53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EEF84B-7C32-5D43-9603-F24DBC59E653}"/>
              </a:ext>
            </a:extLst>
          </p:cNvPr>
          <p:cNvSpPr txBox="1"/>
          <p:nvPr/>
        </p:nvSpPr>
        <p:spPr>
          <a:xfrm>
            <a:off x="437322" y="181009"/>
            <a:ext cx="9392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  <a:latin typeface="+mn-lt"/>
                <a:cs typeface="Gotham Pro Black"/>
              </a:rPr>
              <a:t>Измеряем от дерева и до обеда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75BA25-339B-1044-A629-2540DEFD39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048" y="11687"/>
            <a:ext cx="2049885" cy="11635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79C40AE-13D8-AB43-AA3B-06888D768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665" y="1849551"/>
            <a:ext cx="3045833" cy="445903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BA8AEF5-77C6-6E4E-8335-2D3C8BC118E8}"/>
              </a:ext>
            </a:extLst>
          </p:cNvPr>
          <p:cNvSpPr/>
          <p:nvPr/>
        </p:nvSpPr>
        <p:spPr>
          <a:xfrm>
            <a:off x="9829800" y="1327750"/>
            <a:ext cx="1688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02122"/>
                </a:solidFill>
                <a:latin typeface="+mn-lt"/>
              </a:rPr>
              <a:t>2018 год (2018)</a:t>
            </a:r>
            <a:endParaRPr lang="ru-RU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D9B82E-2567-3F42-85E2-725F14B01A03}"/>
              </a:ext>
            </a:extLst>
          </p:cNvPr>
          <p:cNvSpPr txBox="1"/>
          <p:nvPr/>
        </p:nvSpPr>
        <p:spPr>
          <a:xfrm>
            <a:off x="437322" y="1439313"/>
            <a:ext cx="4122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Эргодичные</a:t>
            </a:r>
            <a:r>
              <a:rPr lang="ru-RU" sz="2400" dirty="0"/>
              <a:t> системы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757E10-AFD9-BC40-94A3-B5AA347AEB35}"/>
              </a:ext>
            </a:extLst>
          </p:cNvPr>
          <p:cNvSpPr txBox="1"/>
          <p:nvPr/>
        </p:nvSpPr>
        <p:spPr>
          <a:xfrm>
            <a:off x="4399721" y="1401449"/>
            <a:ext cx="4122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Неэргодичные</a:t>
            </a:r>
            <a:r>
              <a:rPr lang="ru-RU" sz="2400" dirty="0"/>
              <a:t> системы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0CF1866-A95E-FF4F-860B-6A58296B2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076" y="1849551"/>
            <a:ext cx="1922903" cy="288170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727E9FC-28FC-2B44-9A40-0BBC67CCD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21" y="2190344"/>
            <a:ext cx="3365500" cy="2171700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48CBA2B-E771-2E42-A84F-E54E6B205079}"/>
              </a:ext>
            </a:extLst>
          </p:cNvPr>
          <p:cNvSpPr/>
          <p:nvPr/>
        </p:nvSpPr>
        <p:spPr>
          <a:xfrm>
            <a:off x="386862" y="4901305"/>
            <a:ext cx="83468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+mn-lt"/>
                <a:ea typeface="Times New Roman" panose="02020603050405020304" pitchFamily="18" charset="0"/>
              </a:rPr>
              <a:t>Система обладает свойством эргодичности, если ее параметры, полученные в результате долгого наблюдения за одним элементом, совпадают с параметрами, полученными в результате быстрого наблюдения за большим количеством </a:t>
            </a:r>
            <a:r>
              <a:rPr lang="ru-RU" dirty="0">
                <a:latin typeface="+mn-lt"/>
              </a:rPr>
              <a:t>элементов системы. То есть статистические характеристики совокупности (ансамбля) элементов обладают такими же статистическими характеристиками, как один элемент на протяжении всего времени. </a:t>
            </a:r>
          </a:p>
        </p:txBody>
      </p:sp>
    </p:spTree>
    <p:extLst>
      <p:ext uri="{BB962C8B-B14F-4D97-AF65-F5344CB8AC3E}">
        <p14:creationId xmlns:p14="http://schemas.microsoft.com/office/powerpoint/2010/main" val="3037632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EEF84B-7C32-5D43-9603-F24DBC59E653}"/>
              </a:ext>
            </a:extLst>
          </p:cNvPr>
          <p:cNvSpPr txBox="1"/>
          <p:nvPr/>
        </p:nvSpPr>
        <p:spPr>
          <a:xfrm>
            <a:off x="437322" y="181009"/>
            <a:ext cx="9392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  <a:latin typeface="+mn-lt"/>
                <a:cs typeface="Gotham Pro Black"/>
              </a:rPr>
              <a:t>Измеряем от дерева и до обеда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75BA25-339B-1044-A629-2540DEFD39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048" y="11687"/>
            <a:ext cx="2049885" cy="11635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79C40AE-13D8-AB43-AA3B-06888D768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665" y="1849551"/>
            <a:ext cx="3045833" cy="445903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BA8AEF5-77C6-6E4E-8335-2D3C8BC118E8}"/>
              </a:ext>
            </a:extLst>
          </p:cNvPr>
          <p:cNvSpPr/>
          <p:nvPr/>
        </p:nvSpPr>
        <p:spPr>
          <a:xfrm>
            <a:off x="9829800" y="1327750"/>
            <a:ext cx="1688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02122"/>
                </a:solidFill>
                <a:latin typeface="+mn-lt"/>
              </a:rPr>
              <a:t>2018 год (2018)</a:t>
            </a:r>
            <a:endParaRPr lang="ru-RU" dirty="0"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8238CD-ED27-9849-991B-0C3265AB70CB}"/>
              </a:ext>
            </a:extLst>
          </p:cNvPr>
          <p:cNvSpPr txBox="1"/>
          <p:nvPr/>
        </p:nvSpPr>
        <p:spPr>
          <a:xfrm>
            <a:off x="322384" y="1396004"/>
            <a:ext cx="4122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Вероятность по ансамблю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0CF1866-A95E-FF4F-860B-6A58296B2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076" y="1849551"/>
            <a:ext cx="1922903" cy="288170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727E9FC-28FC-2B44-9A40-0BBC67CCD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21" y="2190344"/>
            <a:ext cx="3365500" cy="21717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141BE2-835E-CA46-862A-6824ECCF29B5}"/>
              </a:ext>
            </a:extLst>
          </p:cNvPr>
          <p:cNvSpPr/>
          <p:nvPr/>
        </p:nvSpPr>
        <p:spPr>
          <a:xfrm>
            <a:off x="322384" y="5737170"/>
            <a:ext cx="79599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n-lt"/>
                <a:ea typeface="Times New Roman" panose="02020603050405020304" pitchFamily="18" charset="0"/>
              </a:rPr>
              <a:t>Если результат в конкретный момент времени не влияет на все последующие, то система </a:t>
            </a:r>
            <a:r>
              <a:rPr lang="ru-RU" dirty="0" err="1">
                <a:latin typeface="+mn-lt"/>
                <a:ea typeface="Times New Roman" panose="02020603050405020304" pitchFamily="18" charset="0"/>
              </a:rPr>
              <a:t>эргодична</a:t>
            </a:r>
            <a:r>
              <a:rPr lang="ru-RU" dirty="0">
                <a:latin typeface="+mn-lt"/>
                <a:ea typeface="Times New Roman" panose="02020603050405020304" pitchFamily="18" charset="0"/>
              </a:rPr>
              <a:t> (в таких случаях говорят, что она «не имеет памяти»). Если такое влияние есть – то мы имеем дело с </a:t>
            </a:r>
            <a:r>
              <a:rPr lang="ru-RU" dirty="0" err="1">
                <a:latin typeface="+mn-lt"/>
                <a:ea typeface="Times New Roman" panose="02020603050405020304" pitchFamily="18" charset="0"/>
              </a:rPr>
              <a:t>неэргодичной</a:t>
            </a:r>
            <a:r>
              <a:rPr lang="ru-RU" dirty="0">
                <a:latin typeface="+mn-lt"/>
                <a:ea typeface="Times New Roman" panose="02020603050405020304" pitchFamily="18" charset="0"/>
              </a:rPr>
              <a:t> системой.</a:t>
            </a: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9CBD85-1AC7-DA4B-83F4-5B917D390E71}"/>
              </a:ext>
            </a:extLst>
          </p:cNvPr>
          <p:cNvSpPr txBox="1"/>
          <p:nvPr/>
        </p:nvSpPr>
        <p:spPr>
          <a:xfrm>
            <a:off x="4302368" y="1396004"/>
            <a:ext cx="4122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Вероятность по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3093977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F7D547-A420-CB4E-A329-3569AD78E8C1}"/>
              </a:ext>
            </a:extLst>
          </p:cNvPr>
          <p:cNvSpPr txBox="1"/>
          <p:nvPr/>
        </p:nvSpPr>
        <p:spPr>
          <a:xfrm>
            <a:off x="437322" y="181009"/>
            <a:ext cx="9392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  <a:latin typeface="+mn-lt"/>
                <a:cs typeface="Gotham Pro Black"/>
              </a:rPr>
              <a:t>Пусть вероятность краха равна 0,1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95CF21-9222-8344-B52A-8D86621F1FF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048" y="11687"/>
            <a:ext cx="2049885" cy="11635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D2BE90-CDDA-9B41-817B-7F2AD0A80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23" y="1455616"/>
            <a:ext cx="11785600" cy="4064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5474A08-CFFC-9544-B3EE-83972D2CB37B}"/>
              </a:ext>
            </a:extLst>
          </p:cNvPr>
          <p:cNvSpPr/>
          <p:nvPr/>
        </p:nvSpPr>
        <p:spPr>
          <a:xfrm>
            <a:off x="437322" y="5519616"/>
            <a:ext cx="51428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+mn-lt"/>
                <a:ea typeface="Times New Roman" panose="02020603050405020304" pitchFamily="18" charset="0"/>
              </a:rPr>
              <a:t>Если эта вероятность по ансамблю, </a:t>
            </a:r>
            <a:br>
              <a:rPr lang="ru-RU" sz="2000" b="1" i="1" dirty="0">
                <a:latin typeface="+mn-lt"/>
                <a:ea typeface="Times New Roman" panose="02020603050405020304" pitchFamily="18" charset="0"/>
              </a:rPr>
            </a:br>
            <a:r>
              <a:rPr lang="ru-RU" sz="2000" b="1" i="1" dirty="0">
                <a:latin typeface="+mn-lt"/>
                <a:ea typeface="Times New Roman" panose="02020603050405020304" pitchFamily="18" charset="0"/>
              </a:rPr>
              <a:t>то 9 из 10 элементов системы продолжат спокойно жить своей жизнью</a:t>
            </a:r>
            <a:r>
              <a:rPr lang="ru-RU" sz="2000" dirty="0">
                <a:latin typeface="+mn-lt"/>
              </a:rPr>
              <a:t>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346BD36-FE0F-4249-94CE-F14841138572}"/>
              </a:ext>
            </a:extLst>
          </p:cNvPr>
          <p:cNvSpPr/>
          <p:nvPr/>
        </p:nvSpPr>
        <p:spPr>
          <a:xfrm>
            <a:off x="6400800" y="5519616"/>
            <a:ext cx="56856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+mn-lt"/>
              </a:rPr>
              <a:t>Если эта вероятность по времени, </a:t>
            </a:r>
            <a:br>
              <a:rPr lang="ru-RU" sz="2000" b="1" i="1" dirty="0">
                <a:latin typeface="+mn-lt"/>
              </a:rPr>
            </a:br>
            <a:r>
              <a:rPr lang="ru-RU" sz="2000" b="1" i="1" dirty="0">
                <a:latin typeface="+mn-lt"/>
              </a:rPr>
              <a:t>то в 1 из 10 периодов элемент системы обречен </a:t>
            </a:r>
          </a:p>
        </p:txBody>
      </p:sp>
    </p:spTree>
    <p:extLst>
      <p:ext uri="{BB962C8B-B14F-4D97-AF65-F5344CB8AC3E}">
        <p14:creationId xmlns:p14="http://schemas.microsoft.com/office/powerpoint/2010/main" val="3783893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F7D547-A420-CB4E-A329-3569AD78E8C1}"/>
              </a:ext>
            </a:extLst>
          </p:cNvPr>
          <p:cNvSpPr txBox="1"/>
          <p:nvPr/>
        </p:nvSpPr>
        <p:spPr>
          <a:xfrm>
            <a:off x="437322" y="181009"/>
            <a:ext cx="93924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  <a:latin typeface="+mn-lt"/>
                <a:cs typeface="Gotham Pro Black"/>
              </a:rPr>
              <a:t>При чем тут финансовая грамотность?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95CF21-9222-8344-B52A-8D86621F1FF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048" y="11687"/>
            <a:ext cx="2049885" cy="11635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9BC190-2803-BD4C-862F-5DDC3FCA540C}"/>
              </a:ext>
            </a:extLst>
          </p:cNvPr>
          <p:cNvSpPr txBox="1"/>
          <p:nvPr/>
        </p:nvSpPr>
        <p:spPr>
          <a:xfrm>
            <a:off x="1235638" y="2145323"/>
            <a:ext cx="838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Понимать, что маленький риск для системы - это большой риск лично для вас.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Понимать, что </a:t>
            </a:r>
            <a:r>
              <a:rPr lang="ru-RU" sz="2800" dirty="0">
                <a:solidFill>
                  <a:srgbClr val="242424"/>
                </a:solidFill>
              </a:rPr>
              <a:t>вы мо­же­те по­те­рять все вло­жен­ные день­ги, да­же если ин­ве­сти­ции 100 ва­ших дру­зей бы­ли успеш­ны или вы са­ми 100 раз до это­го со­вер­ша­ли удач­ные ин­ве­сти­ции.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242424"/>
                </a:solidFill>
              </a:rPr>
              <a:t>Хороший способ подготовиться к приходу «черного лебедя» – сбережения на «черный день».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8413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7236</TotalTime>
  <Words>427</Words>
  <Application>Microsoft Macintosh PowerPoint</Application>
  <PresentationFormat>Широкоэкранный</PresentationFormat>
  <Paragraphs>47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Gotham Pro Black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cp:keywords/>
  <dc:description/>
  <cp:lastModifiedBy>Лаврентьева Ольга Николаевна</cp:lastModifiedBy>
  <cp:revision>229</cp:revision>
  <dcterms:created xsi:type="dcterms:W3CDTF">2019-04-12T06:20:24Z</dcterms:created>
  <dcterms:modified xsi:type="dcterms:W3CDTF">2020-10-10T10:52:32Z</dcterms:modified>
  <cp:category/>
</cp:coreProperties>
</file>