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04" r:id="rId2"/>
    <p:sldId id="583" r:id="rId3"/>
    <p:sldId id="581" r:id="rId4"/>
    <p:sldId id="488" r:id="rId5"/>
    <p:sldId id="489" r:id="rId6"/>
    <p:sldId id="584" r:id="rId7"/>
    <p:sldId id="585" r:id="rId8"/>
    <p:sldId id="586" r:id="rId9"/>
    <p:sldId id="582" r:id="rId10"/>
    <p:sldId id="587" r:id="rId11"/>
    <p:sldId id="412" r:id="rId12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885" userDrawn="1">
          <p15:clr>
            <a:srgbClr val="A4A3A4"/>
          </p15:clr>
        </p15:guide>
        <p15:guide id="4" orient="horz" pos="985">
          <p15:clr>
            <a:srgbClr val="A4A3A4"/>
          </p15:clr>
        </p15:guide>
        <p15:guide id="5" pos="747">
          <p15:clr>
            <a:srgbClr val="A4A3A4"/>
          </p15:clr>
        </p15:guide>
        <p15:guide id="6" pos="70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80B5"/>
    <a:srgbClr val="A1272D"/>
    <a:srgbClr val="2C89B9"/>
    <a:srgbClr val="7C51A1"/>
    <a:srgbClr val="006600"/>
    <a:srgbClr val="1A516C"/>
    <a:srgbClr val="8CC7E4"/>
    <a:srgbClr val="C4AED6"/>
    <a:srgbClr val="3A264A"/>
    <a:srgbClr val="9544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49" autoAdjust="0"/>
    <p:restoredTop sz="91422" autoAdjust="0"/>
  </p:normalViewPr>
  <p:slideViewPr>
    <p:cSldViewPr snapToGrid="0">
      <p:cViewPr varScale="1">
        <p:scale>
          <a:sx n="78" d="100"/>
          <a:sy n="78" d="100"/>
        </p:scale>
        <p:origin x="739" y="72"/>
      </p:cViewPr>
      <p:guideLst>
        <p:guide orient="horz" pos="1117"/>
        <p:guide pos="3840"/>
        <p:guide pos="3885"/>
        <p:guide orient="horz" pos="985"/>
        <p:guide pos="747"/>
        <p:guide pos="7011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8831" cy="493315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4" y="1"/>
            <a:ext cx="2918831" cy="493315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796FDC21-CC20-4E37-B8E7-0FB24DE31C61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371286"/>
            <a:ext cx="2918831" cy="493315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4" y="9371286"/>
            <a:ext cx="2918831" cy="493315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0E2EEACD-CCD1-48D8-9E29-331DF561D7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319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8831" cy="493315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3315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7F9E6097-E4C0-4EE3-AF1E-99B6C9AD599F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8" rIns="91436" bIns="4571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0"/>
          </a:xfrm>
          <a:prstGeom prst="rect">
            <a:avLst/>
          </a:prstGeom>
        </p:spPr>
        <p:txBody>
          <a:bodyPr vert="horz" lIns="91436" tIns="45718" rIns="91436" bIns="4571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1286"/>
            <a:ext cx="2918831" cy="493315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3315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8BEE5851-F555-449F-9B7F-983295DF01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2380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7788" y="739775"/>
            <a:ext cx="6580187" cy="37020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5851-F555-449F-9B7F-983295DF015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743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7788" y="739775"/>
            <a:ext cx="6580187" cy="37020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Онлайн-практикум направлен на приобретение компетенций в области финансовой грамотности, установленных Министерством финансов РФ в Системе (рамке) базовых компетенций в области финансовой грамотности для взрослого населения от 05.06.2015/ г</a:t>
            </a:r>
            <a:r>
              <a:rPr lang="ru-RU" sz="1400" dirty="0"/>
              <a:t>.</a:t>
            </a:r>
            <a:endParaRPr lang="ru-RU" sz="14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5851-F555-449F-9B7F-983295DF0151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688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7788" y="739775"/>
            <a:ext cx="6580187" cy="37020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5851-F555-449F-9B7F-983295DF0151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07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7788" y="739775"/>
            <a:ext cx="6580187" cy="37020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5851-F555-449F-9B7F-983295DF0151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723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7788" y="739775"/>
            <a:ext cx="6580187" cy="37020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5851-F555-449F-9B7F-983295DF015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901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7788" y="739775"/>
            <a:ext cx="6580187" cy="37020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5851-F555-449F-9B7F-983295DF015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785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7788" y="739775"/>
            <a:ext cx="6580187" cy="37020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5851-F555-449F-9B7F-983295DF015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812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7788" y="739775"/>
            <a:ext cx="6580187" cy="37020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5851-F555-449F-9B7F-983295DF0151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153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7788" y="739775"/>
            <a:ext cx="6580187" cy="37020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E5851-F555-449F-9B7F-983295DF015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675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59F1E-9DE9-6144-A5BC-77774EF2D097}" type="datetime1">
              <a:rPr lang="ru-RU" smtClean="0"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DADF-E40B-441D-B9F2-FD13617FF9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033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FCC4-9EBF-784F-8D06-5CBCA7D9477D}" type="datetime1">
              <a:rPr lang="ru-RU" smtClean="0"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DADF-E40B-441D-B9F2-FD13617FF9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49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6899-A620-B347-A4AE-F49276535033}" type="datetime1">
              <a:rPr lang="ru-RU" smtClean="0"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DADF-E40B-441D-B9F2-FD13617FF9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846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A87F7-BAC3-B84B-819E-C1186E0CFAC6}" type="datetime1">
              <a:rPr lang="ru-RU" smtClean="0">
                <a:solidFill>
                  <a:srgbClr val="000000"/>
                </a:solidFill>
              </a:rPr>
              <a:t>17.05.2022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C23AD-FFBF-4CBB-A232-9CA576E10ED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39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92CCF-8931-D047-AD37-94C2F9214B56}" type="datetime1">
              <a:rPr lang="ru-RU" smtClean="0"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DADF-E40B-441D-B9F2-FD13617FF9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765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0830E-DFD3-0D40-A911-CEDDCB14C3DF}" type="datetime1">
              <a:rPr lang="ru-RU" smtClean="0"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DADF-E40B-441D-B9F2-FD13617FF9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342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DF0F2-CEA4-284F-995A-34BF87A4DAF2}" type="datetime1">
              <a:rPr lang="ru-RU" smtClean="0"/>
              <a:t>17.05.2022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DADF-E40B-441D-B9F2-FD13617FF9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174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2A2B-71D8-5245-A553-A63EA5FE8FBB}" type="datetime1">
              <a:rPr lang="ru-RU" smtClean="0"/>
              <a:t>17.05.2022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DADF-E40B-441D-B9F2-FD13617FF9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180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74EA3-675F-5A43-A542-D371114FFB85}" type="datetime1">
              <a:rPr lang="ru-RU" smtClean="0"/>
              <a:t>17.05.2022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DADF-E40B-441D-B9F2-FD13617FF9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97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28563-21D0-2041-B5DB-0F8D9D590864}" type="datetime1">
              <a:rPr lang="ru-RU" smtClean="0"/>
              <a:t>17.05.2022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DADF-E40B-441D-B9F2-FD13617FF9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564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90225-E108-394C-869F-75C6E864CB62}" type="datetime1">
              <a:rPr lang="ru-RU" smtClean="0"/>
              <a:t>17.05.2022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DADF-E40B-441D-B9F2-FD13617FF9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495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23103-CF2D-5244-BDD7-AFA72EA47BD6}" type="datetime1">
              <a:rPr lang="ru-RU" smtClean="0"/>
              <a:t>17.05.2022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DADF-E40B-441D-B9F2-FD13617FF9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795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8783B-549B-394E-ADAE-C2A5C590FAD5}" type="datetime1">
              <a:rPr lang="ru-RU" smtClean="0"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7DADF-E40B-441D-B9F2-FD13617FF9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98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62584" y="1380824"/>
            <a:ext cx="107960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4B80B5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Использование Онлайн-практикума </a:t>
            </a:r>
            <a:br>
              <a:rPr lang="ru-RU" sz="3200" b="1" dirty="0">
                <a:solidFill>
                  <a:srgbClr val="4B80B5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ru-RU" sz="3200" b="1" dirty="0">
                <a:solidFill>
                  <a:srgbClr val="4B80B5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“Финансовые грабли: береги деньги смолоду”</a:t>
            </a:r>
            <a:br>
              <a:rPr lang="ru-RU" sz="3200" b="1" dirty="0">
                <a:solidFill>
                  <a:srgbClr val="4B80B5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ru-RU" sz="3200" b="1" dirty="0">
                <a:solidFill>
                  <a:srgbClr val="4B80B5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в образовательном процессе</a:t>
            </a:r>
            <a:r>
              <a:rPr lang="ru-RU" sz="4400" b="1" dirty="0">
                <a:solidFill>
                  <a:srgbClr val="4B80B5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endParaRPr lang="en-US" sz="4400" b="1" dirty="0">
              <a:solidFill>
                <a:srgbClr val="4B80B5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959875" y="3294984"/>
            <a:ext cx="11239500" cy="0"/>
          </a:xfrm>
          <a:prstGeom prst="line">
            <a:avLst/>
          </a:prstGeom>
          <a:ln w="142875">
            <a:solidFill>
              <a:srgbClr val="4B80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862584" y="3644400"/>
            <a:ext cx="7220893" cy="13076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ru-RU" altLang="ru-RU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Надежда Припузова, Валентина Трушина</a:t>
            </a:r>
            <a:endParaRPr lang="ru-RU" altLang="ru-RU" sz="600" dirty="0">
              <a:latin typeface="Helvetica Neue"/>
              <a:cs typeface="Arial" charset="0"/>
            </a:endParaRPr>
          </a:p>
          <a:p>
            <a:pPr marL="0" indent="0">
              <a:lnSpc>
                <a:spcPct val="100000"/>
              </a:lnSpc>
              <a:buFontTx/>
              <a:buNone/>
            </a:pPr>
            <a:r>
              <a:rPr lang="ru-RU" altLang="ru-RU" sz="1800" dirty="0">
                <a:latin typeface="Helvetica Neue"/>
                <a:cs typeface="Arial" charset="0"/>
              </a:rPr>
              <a:t>Институт национальных проектов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998074" y="4755554"/>
            <a:ext cx="19839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Helvetica Neue"/>
              </a:rPr>
              <a:t>9 октября </a:t>
            </a:r>
            <a:r>
              <a:rPr lang="ru-RU" altLang="ru-RU" dirty="0">
                <a:latin typeface="Helvetica Neue"/>
                <a:ea typeface="ＭＳ Ｐゴシック" pitchFamily="34" charset="-128"/>
              </a:rPr>
              <a:t>2021 г.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D2C1861-F53C-604C-9203-B7B9F304F7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86" y="440924"/>
            <a:ext cx="2679909" cy="81818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49D86CE-611D-E346-941F-07150AA866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481" y="449454"/>
            <a:ext cx="3584409" cy="73643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28CB5C9-C288-834F-B998-DD0EB8F4921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311" y="449454"/>
            <a:ext cx="2693020" cy="969486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4470375-D4BE-D94F-939E-7738895C337E}"/>
              </a:ext>
            </a:extLst>
          </p:cNvPr>
          <p:cNvSpPr/>
          <p:nvPr/>
        </p:nvSpPr>
        <p:spPr>
          <a:xfrm>
            <a:off x="98339" y="5442405"/>
            <a:ext cx="12093662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Контракт № 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FEFLP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/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FGI</a:t>
            </a: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-5-2-05</a:t>
            </a:r>
            <a:endParaRPr lang="en-US" sz="1400" i="1" dirty="0">
              <a:solidFill>
                <a:schemeClr val="bg1">
                  <a:lumMod val="50000"/>
                </a:schemeClr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ru-RU" sz="1400" i="1" dirty="0">
                <a:solidFill>
                  <a:schemeClr val="bg1">
                    <a:lumMod val="50000"/>
                  </a:schemeClr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Подготовлено по заказу Министерства финансов Российской Федерации в ходе реализации совместного Проекта Российской Федерации и Международного банка реконструкции и развития «Содействие повышению уровня финансовой грамотности населения и развитию финансового образования в Российской Федерации» в рамках «Конкурсной поддержки инициатив в области развития финансовой грамотности и защиты прав потребителей»</a:t>
            </a:r>
            <a:endParaRPr lang="ru-RU" sz="1200" i="1" dirty="0">
              <a:solidFill>
                <a:schemeClr val="bg1">
                  <a:lumMod val="50000"/>
                </a:schemeClr>
              </a:solidFill>
              <a:effectLst/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784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F0C9300-0C4F-DC49-B4CD-F9D544DE7CFB}"/>
              </a:ext>
            </a:extLst>
          </p:cNvPr>
          <p:cNvSpPr/>
          <p:nvPr/>
        </p:nvSpPr>
        <p:spPr>
          <a:xfrm>
            <a:off x="457200" y="289684"/>
            <a:ext cx="11201400" cy="442540"/>
          </a:xfrm>
          <a:prstGeom prst="rect">
            <a:avLst/>
          </a:prstGeom>
          <a:solidFill>
            <a:srgbClr val="4B80B5"/>
          </a:solidFill>
          <a:ln>
            <a:solidFill>
              <a:srgbClr val="4B80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4625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prstClr val="white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ВАРИАНТЫ ПРИМЕНЕНИЯ ОНЛАЙН-ПРАКТИКУМА НА ЗАНЯТИИ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A5E4B6BF-38BF-D84D-9D1B-39A248B74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C23AD-FFBF-4CBB-A232-9CA576E10ED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2EE90E6-1F7E-A244-88A7-73E9D7255CFD}"/>
              </a:ext>
            </a:extLst>
          </p:cNvPr>
          <p:cNvSpPr/>
          <p:nvPr/>
        </p:nvSpPr>
        <p:spPr>
          <a:xfrm>
            <a:off x="457200" y="1427980"/>
            <a:ext cx="10134600" cy="34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r>
              <a:rPr lang="ru-RU" sz="2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Формат «Диалог – обсуждение»</a:t>
            </a:r>
            <a:r>
              <a:rPr lang="en-US" sz="2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-US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</a:t>
            </a:r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совместное прохождение игр с помощью демонстрации</a:t>
            </a:r>
            <a:r>
              <a:rPr lang="en-US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  <a:endParaRPr lang="ru-RU" sz="24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endParaRPr lang="ru-RU" sz="24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r>
              <a:rPr lang="ru-RU" sz="2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Формат «Соревнование»</a:t>
            </a:r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(прохождение игр командами с помощью отдельных «комнат»)</a:t>
            </a:r>
          </a:p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endParaRPr lang="ru-RU" sz="24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r>
              <a:rPr lang="ru-RU" sz="2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Формат «Лабораторная работа» </a:t>
            </a:r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(прохождение игр самостоятельно студентами/школьниками)</a:t>
            </a:r>
          </a:p>
        </p:txBody>
      </p:sp>
    </p:spTree>
    <p:extLst>
      <p:ext uri="{BB962C8B-B14F-4D97-AF65-F5344CB8AC3E}">
        <p14:creationId xmlns:p14="http://schemas.microsoft.com/office/powerpoint/2010/main" val="105821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62586" y="3093694"/>
            <a:ext cx="95882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>
                <a:solidFill>
                  <a:srgbClr val="4B80B5"/>
                </a:solidFill>
                <a:latin typeface="Helvetica Neue"/>
              </a:rPr>
              <a:t>СПАСИБО ЗА ВНИМАНИЕ!</a:t>
            </a:r>
            <a:endParaRPr lang="ru-RU" sz="2800" dirty="0">
              <a:solidFill>
                <a:srgbClr val="4B80B5"/>
              </a:solidFill>
              <a:latin typeface="Helvetica Neue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959874" y="4140120"/>
            <a:ext cx="11239500" cy="0"/>
          </a:xfrm>
          <a:prstGeom prst="line">
            <a:avLst/>
          </a:prstGeom>
          <a:ln w="142875">
            <a:solidFill>
              <a:srgbClr val="4B80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9827D19-525F-C341-9EE3-93FF75C46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DADF-E40B-441D-B9F2-FD13617FF99D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5E8555-8815-CA46-86EB-4BF0B116241E}"/>
              </a:ext>
            </a:extLst>
          </p:cNvPr>
          <p:cNvSpPr txBox="1"/>
          <p:nvPr/>
        </p:nvSpPr>
        <p:spPr>
          <a:xfrm>
            <a:off x="862586" y="4477871"/>
            <a:ext cx="958823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fingrabli.inp.ru</a:t>
            </a:r>
            <a:endParaRPr lang="en-US" sz="44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4400" b="1" dirty="0" err="1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fingrabli@inp.ru</a:t>
            </a:r>
            <a:endParaRPr lang="ru-RU" sz="44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989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457200" y="289684"/>
            <a:ext cx="11201400" cy="442540"/>
          </a:xfrm>
          <a:prstGeom prst="rect">
            <a:avLst/>
          </a:prstGeom>
          <a:solidFill>
            <a:srgbClr val="4B80B5"/>
          </a:solidFill>
          <a:ln>
            <a:solidFill>
              <a:srgbClr val="4B80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4625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ОНЛАЙН-ПРАКТИКУМ: ЧТО? КТО? ЗАЧЕМ? ДЛЯ КОГО?</a:t>
            </a:r>
            <a:endParaRPr lang="ru-RU" altLang="ru-RU" sz="2000" dirty="0">
              <a:solidFill>
                <a:prstClr val="whit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48C18894-FA81-3646-B3F3-871B7205DD25}"/>
              </a:ext>
            </a:extLst>
          </p:cNvPr>
          <p:cNvCxnSpPr>
            <a:cxnSpLocks/>
          </p:cNvCxnSpPr>
          <p:nvPr/>
        </p:nvCxnSpPr>
        <p:spPr>
          <a:xfrm flipV="1">
            <a:off x="2729613" y="1515979"/>
            <a:ext cx="471790" cy="304808"/>
          </a:xfrm>
          <a:prstGeom prst="line">
            <a:avLst/>
          </a:prstGeom>
          <a:ln w="38100">
            <a:solidFill>
              <a:srgbClr val="4B80B5">
                <a:alpha val="70000"/>
              </a:srgb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62B000F6-1E3B-5149-8D40-1BA668235DC8}"/>
              </a:ext>
            </a:extLst>
          </p:cNvPr>
          <p:cNvCxnSpPr>
            <a:cxnSpLocks/>
          </p:cNvCxnSpPr>
          <p:nvPr/>
        </p:nvCxnSpPr>
        <p:spPr>
          <a:xfrm>
            <a:off x="2725473" y="1820787"/>
            <a:ext cx="0" cy="4339326"/>
          </a:xfrm>
          <a:prstGeom prst="line">
            <a:avLst/>
          </a:prstGeom>
          <a:ln w="38100">
            <a:solidFill>
              <a:srgbClr val="4B80B5">
                <a:alpha val="70000"/>
              </a:srgbClr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1B55EA0C-FA1B-A646-A1E6-72C7DB5C4797}"/>
              </a:ext>
            </a:extLst>
          </p:cNvPr>
          <p:cNvCxnSpPr>
            <a:cxnSpLocks/>
          </p:cNvCxnSpPr>
          <p:nvPr/>
        </p:nvCxnSpPr>
        <p:spPr>
          <a:xfrm flipH="1">
            <a:off x="2730115" y="2819400"/>
            <a:ext cx="467148" cy="324384"/>
          </a:xfrm>
          <a:prstGeom prst="line">
            <a:avLst/>
          </a:prstGeom>
          <a:ln w="38100">
            <a:solidFill>
              <a:srgbClr val="4B80B5">
                <a:alpha val="70000"/>
              </a:srgb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96DFE8B-4C28-324C-85A1-9A52F30F8B12}"/>
              </a:ext>
            </a:extLst>
          </p:cNvPr>
          <p:cNvSpPr txBox="1"/>
          <p:nvPr/>
        </p:nvSpPr>
        <p:spPr>
          <a:xfrm>
            <a:off x="1338638" y="1620732"/>
            <a:ext cx="7873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A1272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Что?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C2D6D4E-42EA-654B-84AE-339FFA45700E}"/>
              </a:ext>
            </a:extLst>
          </p:cNvPr>
          <p:cNvSpPr/>
          <p:nvPr/>
        </p:nvSpPr>
        <p:spPr>
          <a:xfrm>
            <a:off x="3505200" y="1078513"/>
            <a:ext cx="74485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Интерактивный онлайн-практикум </a:t>
            </a:r>
            <a:r>
              <a:rPr lang="ru-RU" sz="20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«Финансовые грабли: береги деньги смолоду»</a:t>
            </a:r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по основам ответственного финансового поведения и защиты прав потребителей финансовых услуг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3C01AA-8D12-E042-AD35-F25AFD75792C}"/>
              </a:ext>
            </a:extLst>
          </p:cNvPr>
          <p:cNvSpPr txBox="1"/>
          <p:nvPr/>
        </p:nvSpPr>
        <p:spPr>
          <a:xfrm>
            <a:off x="1327416" y="2944062"/>
            <a:ext cx="798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A1272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Кто?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2BEAF48-46C1-E645-B07D-4163E89022D5}"/>
              </a:ext>
            </a:extLst>
          </p:cNvPr>
          <p:cNvSpPr/>
          <p:nvPr/>
        </p:nvSpPr>
        <p:spPr>
          <a:xfrm>
            <a:off x="3505200" y="2496234"/>
            <a:ext cx="74485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Разработан </a:t>
            </a:r>
            <a:r>
              <a:rPr lang="ru-RU" sz="20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Институтом национальных проектов</a:t>
            </a:r>
            <a:r>
              <a:rPr lang="ru-RU" sz="2000" i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по заказу Министерства финансов Российской Федерации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0D4E85C-2451-F64D-A6A6-86F6AE36F3C3}"/>
              </a:ext>
            </a:extLst>
          </p:cNvPr>
          <p:cNvSpPr txBox="1"/>
          <p:nvPr/>
        </p:nvSpPr>
        <p:spPr>
          <a:xfrm>
            <a:off x="1018037" y="5067041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A1272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Зачем?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C774493-44FF-5D46-9C38-1BA06D3E1D09}"/>
              </a:ext>
            </a:extLst>
          </p:cNvPr>
          <p:cNvSpPr txBox="1"/>
          <p:nvPr/>
        </p:nvSpPr>
        <p:spPr>
          <a:xfrm>
            <a:off x="694231" y="3982936"/>
            <a:ext cx="1475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A1272D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Для кого?</a:t>
            </a: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79F4706-5A12-5B45-A605-1984B7863045}"/>
              </a:ext>
            </a:extLst>
          </p:cNvPr>
          <p:cNvCxnSpPr>
            <a:cxnSpLocks/>
          </p:cNvCxnSpPr>
          <p:nvPr/>
        </p:nvCxnSpPr>
        <p:spPr>
          <a:xfrm flipV="1">
            <a:off x="2729112" y="3878183"/>
            <a:ext cx="471790" cy="304808"/>
          </a:xfrm>
          <a:prstGeom prst="line">
            <a:avLst/>
          </a:prstGeom>
          <a:ln w="38100">
            <a:solidFill>
              <a:srgbClr val="4B80B5">
                <a:alpha val="70000"/>
              </a:srgb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615DA20D-9292-254D-B492-C905868D5750}"/>
              </a:ext>
            </a:extLst>
          </p:cNvPr>
          <p:cNvCxnSpPr>
            <a:cxnSpLocks/>
          </p:cNvCxnSpPr>
          <p:nvPr/>
        </p:nvCxnSpPr>
        <p:spPr>
          <a:xfrm flipV="1">
            <a:off x="2725473" y="5010680"/>
            <a:ext cx="471790" cy="304808"/>
          </a:xfrm>
          <a:prstGeom prst="line">
            <a:avLst/>
          </a:prstGeom>
          <a:ln w="38100">
            <a:solidFill>
              <a:srgbClr val="4B80B5">
                <a:alpha val="70000"/>
              </a:srgb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142C34B-0AF2-6C4C-9D16-FE142EF8CA2F}"/>
              </a:ext>
            </a:extLst>
          </p:cNvPr>
          <p:cNvSpPr/>
          <p:nvPr/>
        </p:nvSpPr>
        <p:spPr>
          <a:xfrm>
            <a:off x="3505199" y="3420372"/>
            <a:ext cx="74485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Студенты</a:t>
            </a:r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российских высших учебных заведений и </a:t>
            </a:r>
            <a:r>
              <a:rPr lang="ru-RU" sz="20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учащиеся старших классов школ</a:t>
            </a:r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– начинающие и будущие активные пользователи финансовых услуг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4EB2011-ECE6-2141-9892-AA41FE1AAFD3}"/>
              </a:ext>
            </a:extLst>
          </p:cNvPr>
          <p:cNvSpPr/>
          <p:nvPr/>
        </p:nvSpPr>
        <p:spPr>
          <a:xfrm>
            <a:off x="3505198" y="4659609"/>
            <a:ext cx="744854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Формирование у школьников и студентов навыков (умений) защиты своих прав потребителей финансовых услуг, ответственного и грамотного потребительского поведения на финансовом рынке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E2AB376-7F3D-E140-8108-150B1D3B9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C23AD-FFBF-4CBB-A232-9CA576E10ED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413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4EFD31F-DE65-4AD5-8FC7-701AAF057336}"/>
              </a:ext>
            </a:extLst>
          </p:cNvPr>
          <p:cNvCxnSpPr>
            <a:cxnSpLocks/>
          </p:cNvCxnSpPr>
          <p:nvPr/>
        </p:nvCxnSpPr>
        <p:spPr>
          <a:xfrm flipV="1">
            <a:off x="1736372" y="1231401"/>
            <a:ext cx="0" cy="446454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BA673B4-98B1-4457-A6CD-63BC255E4A6B}"/>
              </a:ext>
            </a:extLst>
          </p:cNvPr>
          <p:cNvSpPr/>
          <p:nvPr/>
        </p:nvSpPr>
        <p:spPr>
          <a:xfrm>
            <a:off x="1640234" y="3109823"/>
            <a:ext cx="192275" cy="202818"/>
          </a:xfrm>
          <a:prstGeom prst="rect">
            <a:avLst/>
          </a:prstGeom>
          <a:solidFill>
            <a:srgbClr val="A127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BF2D454-4EFC-4EA3-8CB6-E17ECF8E5C71}"/>
              </a:ext>
            </a:extLst>
          </p:cNvPr>
          <p:cNvSpPr/>
          <p:nvPr/>
        </p:nvSpPr>
        <p:spPr>
          <a:xfrm>
            <a:off x="2831637" y="1462265"/>
            <a:ext cx="80649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Онлайн-практикум подходит для очного и дистанционного обучения финансовой грамотности, аудиторной и самостоятельной работы студентов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044DE34-33B4-4FCF-A017-BD02B2F440B5}"/>
              </a:ext>
            </a:extLst>
          </p:cNvPr>
          <p:cNvSpPr/>
          <p:nvPr/>
        </p:nvSpPr>
        <p:spPr>
          <a:xfrm>
            <a:off x="2831637" y="2903458"/>
            <a:ext cx="80649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Онлайн-практикум направлен как на приобретение знаний, так и на </a:t>
            </a:r>
            <a:r>
              <a:rPr lang="ru-RU" sz="2400" i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отработку навыков (умений) ответственного финансового поведения</a:t>
            </a:r>
            <a:endParaRPr lang="ru-RU" sz="24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DAC2BB75-8622-486F-9CA8-12FEAFD5DFF3}"/>
              </a:ext>
            </a:extLst>
          </p:cNvPr>
          <p:cNvSpPr/>
          <p:nvPr/>
        </p:nvSpPr>
        <p:spPr>
          <a:xfrm>
            <a:off x="2831645" y="4349376"/>
            <a:ext cx="80649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Онлайн-практикум направлен на создание условий, в которых пользователи могут совершать, обнаруживать и исправлять ошибки при принятии финансовых решений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5968991-2898-4A2D-BCDA-B11F622C9843}"/>
              </a:ext>
            </a:extLst>
          </p:cNvPr>
          <p:cNvSpPr>
            <a:spLocks noChangeAspect="1"/>
          </p:cNvSpPr>
          <p:nvPr/>
        </p:nvSpPr>
        <p:spPr>
          <a:xfrm>
            <a:off x="2395570" y="2217747"/>
            <a:ext cx="136515" cy="144000"/>
          </a:xfrm>
          <a:prstGeom prst="rect">
            <a:avLst/>
          </a:prstGeom>
          <a:solidFill>
            <a:srgbClr val="A127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81EC3468-3FCE-4FCD-B72D-C0A8B32F1C9E}"/>
              </a:ext>
            </a:extLst>
          </p:cNvPr>
          <p:cNvSpPr>
            <a:spLocks noChangeAspect="1"/>
          </p:cNvSpPr>
          <p:nvPr/>
        </p:nvSpPr>
        <p:spPr>
          <a:xfrm>
            <a:off x="2395523" y="3453590"/>
            <a:ext cx="136515" cy="144000"/>
          </a:xfrm>
          <a:prstGeom prst="rect">
            <a:avLst/>
          </a:prstGeom>
          <a:solidFill>
            <a:srgbClr val="A127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D5236AB3-9D7E-4427-A58D-1A396A97A087}"/>
              </a:ext>
            </a:extLst>
          </p:cNvPr>
          <p:cNvSpPr>
            <a:spLocks noChangeAspect="1"/>
          </p:cNvSpPr>
          <p:nvPr/>
        </p:nvSpPr>
        <p:spPr>
          <a:xfrm>
            <a:off x="2395522" y="4334526"/>
            <a:ext cx="136515" cy="144000"/>
          </a:xfrm>
          <a:prstGeom prst="rect">
            <a:avLst/>
          </a:prstGeom>
          <a:solidFill>
            <a:srgbClr val="A127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cxnSp>
        <p:nvCxnSpPr>
          <p:cNvPr id="31" name="Соединитель: изогнутый 30">
            <a:extLst>
              <a:ext uri="{FF2B5EF4-FFF2-40B4-BE49-F238E27FC236}">
                <a16:creationId xmlns:a16="http://schemas.microsoft.com/office/drawing/2014/main" id="{7F984D86-E655-448B-A4FF-D5CE780653EA}"/>
              </a:ext>
            </a:extLst>
          </p:cNvPr>
          <p:cNvCxnSpPr>
            <a:cxnSpLocks/>
            <a:stCxn id="13" idx="3"/>
            <a:endCxn id="24" idx="1"/>
          </p:cNvCxnSpPr>
          <p:nvPr/>
        </p:nvCxnSpPr>
        <p:spPr>
          <a:xfrm flipV="1">
            <a:off x="1832509" y="2289747"/>
            <a:ext cx="563061" cy="921485"/>
          </a:xfrm>
          <a:prstGeom prst="curvedConnector3">
            <a:avLst>
              <a:gd name="adj1" fmla="val 50000"/>
            </a:avLst>
          </a:prstGeom>
          <a:ln w="12700">
            <a:solidFill>
              <a:srgbClr val="164C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Соединитель: изогнутый 33">
            <a:extLst>
              <a:ext uri="{FF2B5EF4-FFF2-40B4-BE49-F238E27FC236}">
                <a16:creationId xmlns:a16="http://schemas.microsoft.com/office/drawing/2014/main" id="{B5A9F4A4-03D7-4167-A30C-834A10F80064}"/>
              </a:ext>
            </a:extLst>
          </p:cNvPr>
          <p:cNvCxnSpPr>
            <a:cxnSpLocks/>
            <a:stCxn id="13" idx="3"/>
            <a:endCxn id="25" idx="1"/>
          </p:cNvCxnSpPr>
          <p:nvPr/>
        </p:nvCxnSpPr>
        <p:spPr>
          <a:xfrm>
            <a:off x="1832509" y="3211232"/>
            <a:ext cx="563014" cy="314358"/>
          </a:xfrm>
          <a:prstGeom prst="curvedConnector3">
            <a:avLst>
              <a:gd name="adj1" fmla="val 50000"/>
            </a:avLst>
          </a:prstGeom>
          <a:ln w="12700">
            <a:solidFill>
              <a:srgbClr val="164C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Соединитель: изогнутый 36">
            <a:extLst>
              <a:ext uri="{FF2B5EF4-FFF2-40B4-BE49-F238E27FC236}">
                <a16:creationId xmlns:a16="http://schemas.microsoft.com/office/drawing/2014/main" id="{76DE2BA8-B265-4C22-945A-DAC185CC11C6}"/>
              </a:ext>
            </a:extLst>
          </p:cNvPr>
          <p:cNvCxnSpPr>
            <a:cxnSpLocks/>
            <a:stCxn id="13" idx="3"/>
            <a:endCxn id="26" idx="1"/>
          </p:cNvCxnSpPr>
          <p:nvPr/>
        </p:nvCxnSpPr>
        <p:spPr>
          <a:xfrm>
            <a:off x="1832509" y="3211232"/>
            <a:ext cx="563013" cy="1195294"/>
          </a:xfrm>
          <a:prstGeom prst="curvedConnector3">
            <a:avLst>
              <a:gd name="adj1" fmla="val 50000"/>
            </a:avLst>
          </a:prstGeom>
          <a:ln w="12700">
            <a:solidFill>
              <a:srgbClr val="164C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B7CA97BF-AE75-E848-B265-6CD87FCC7FB9}"/>
              </a:ext>
            </a:extLst>
          </p:cNvPr>
          <p:cNvSpPr/>
          <p:nvPr/>
        </p:nvSpPr>
        <p:spPr>
          <a:xfrm>
            <a:off x="457200" y="289684"/>
            <a:ext cx="11201400" cy="442540"/>
          </a:xfrm>
          <a:prstGeom prst="rect">
            <a:avLst/>
          </a:prstGeom>
          <a:solidFill>
            <a:srgbClr val="4B80B5"/>
          </a:solidFill>
          <a:ln>
            <a:solidFill>
              <a:srgbClr val="4B80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4625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ОСОБЕННОСТИ ОНЛАЙН-ПРАКТИКУМА </a:t>
            </a:r>
            <a:endParaRPr lang="ru-RU" altLang="ru-RU" sz="2000" dirty="0">
              <a:solidFill>
                <a:prstClr val="whit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DE3295D-74F3-B840-A9BF-2C11E74E9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7DADF-E40B-441D-B9F2-FD13617FF99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268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457200" y="289684"/>
            <a:ext cx="11201400" cy="442540"/>
          </a:xfrm>
          <a:prstGeom prst="rect">
            <a:avLst/>
          </a:prstGeom>
          <a:solidFill>
            <a:srgbClr val="4B80B5"/>
          </a:solidFill>
          <a:ln>
            <a:solidFill>
              <a:srgbClr val="4B80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4625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ОНЛАЙН-ПРАКТИКУМ ВКЛЮЧАЕТ </a:t>
            </a:r>
            <a:endParaRPr lang="ru-RU" altLang="ru-RU" sz="2000" dirty="0">
              <a:solidFill>
                <a:prstClr val="whit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3AF696-53CC-EE44-8FBC-B30F2691C398}"/>
              </a:ext>
            </a:extLst>
          </p:cNvPr>
          <p:cNvSpPr txBox="1"/>
          <p:nvPr/>
        </p:nvSpPr>
        <p:spPr>
          <a:xfrm>
            <a:off x="1443764" y="3480495"/>
            <a:ext cx="98302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Справочные материалы, в которых приведены определения финансовых терминов и описаны принципы грамотного финансового поведения 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CB7FEE39-C2D8-694E-8FCE-984D3850EEFE}"/>
              </a:ext>
            </a:extLst>
          </p:cNvPr>
          <p:cNvCxnSpPr>
            <a:cxnSpLocks/>
          </p:cNvCxnSpPr>
          <p:nvPr/>
        </p:nvCxnSpPr>
        <p:spPr>
          <a:xfrm flipH="1" flipV="1">
            <a:off x="1033623" y="1695184"/>
            <a:ext cx="1" cy="103311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2D1762D-DBEC-7D48-8782-549A855D7EE2}"/>
              </a:ext>
            </a:extLst>
          </p:cNvPr>
          <p:cNvSpPr/>
          <p:nvPr/>
        </p:nvSpPr>
        <p:spPr>
          <a:xfrm>
            <a:off x="937485" y="1554767"/>
            <a:ext cx="192275" cy="202818"/>
          </a:xfrm>
          <a:prstGeom prst="rect">
            <a:avLst/>
          </a:prstGeom>
          <a:solidFill>
            <a:srgbClr val="4B80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0690035-0260-0F45-AE62-CBC1F2CD733D}"/>
              </a:ext>
            </a:extLst>
          </p:cNvPr>
          <p:cNvSpPr/>
          <p:nvPr/>
        </p:nvSpPr>
        <p:spPr>
          <a:xfrm>
            <a:off x="937486" y="2735886"/>
            <a:ext cx="192275" cy="202818"/>
          </a:xfrm>
          <a:prstGeom prst="rect">
            <a:avLst/>
          </a:prstGeom>
          <a:solidFill>
            <a:srgbClr val="4B80B5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9E7FD6FF-5CAC-1543-88EE-ADCFF8F676AE}"/>
              </a:ext>
            </a:extLst>
          </p:cNvPr>
          <p:cNvCxnSpPr>
            <a:cxnSpLocks/>
          </p:cNvCxnSpPr>
          <p:nvPr/>
        </p:nvCxnSpPr>
        <p:spPr>
          <a:xfrm flipH="1" flipV="1">
            <a:off x="1033623" y="2946290"/>
            <a:ext cx="1" cy="103311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AA195B3-0AB6-1746-B683-E70E7A48BE22}"/>
              </a:ext>
            </a:extLst>
          </p:cNvPr>
          <p:cNvSpPr/>
          <p:nvPr/>
        </p:nvSpPr>
        <p:spPr>
          <a:xfrm>
            <a:off x="937484" y="3986992"/>
            <a:ext cx="192275" cy="202818"/>
          </a:xfrm>
          <a:prstGeom prst="rect">
            <a:avLst/>
          </a:prstGeom>
          <a:solidFill>
            <a:srgbClr val="4B80B5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C95EB601-EF9C-354E-99DC-410B50F041A3}"/>
              </a:ext>
            </a:extLst>
          </p:cNvPr>
          <p:cNvSpPr/>
          <p:nvPr/>
        </p:nvSpPr>
        <p:spPr>
          <a:xfrm>
            <a:off x="1443765" y="1284152"/>
            <a:ext cx="98302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9 интерактивных игр по темам «Ежедневные траты и расчеты», «Сбережения и инвестиции», «Кредитование и заимствования» 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B9A1EF91-7C5A-9244-A0B3-2DCF32223650}"/>
              </a:ext>
            </a:extLst>
          </p:cNvPr>
          <p:cNvSpPr/>
          <p:nvPr/>
        </p:nvSpPr>
        <p:spPr>
          <a:xfrm>
            <a:off x="1443765" y="2459896"/>
            <a:ext cx="98302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3 проверочных задания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F4F59BC-586F-EB44-8BCB-08353B24267E}"/>
              </a:ext>
            </a:extLst>
          </p:cNvPr>
          <p:cNvSpPr/>
          <p:nvPr/>
        </p:nvSpPr>
        <p:spPr>
          <a:xfrm>
            <a:off x="1443763" y="4931177"/>
            <a:ext cx="9830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Методические материалы для преподавателей по использованию практикума в учебном процессе 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16F25936-DF94-DF45-836E-5F0EDC1FD2F6}"/>
              </a:ext>
            </a:extLst>
          </p:cNvPr>
          <p:cNvCxnSpPr>
            <a:cxnSpLocks/>
          </p:cNvCxnSpPr>
          <p:nvPr/>
        </p:nvCxnSpPr>
        <p:spPr>
          <a:xfrm flipH="1" flipV="1">
            <a:off x="1033623" y="4148133"/>
            <a:ext cx="1" cy="103311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9B3D53E-5D2D-DD44-B0F0-BC1305C3A9FA}"/>
              </a:ext>
            </a:extLst>
          </p:cNvPr>
          <p:cNvSpPr/>
          <p:nvPr/>
        </p:nvSpPr>
        <p:spPr>
          <a:xfrm>
            <a:off x="937484" y="5188835"/>
            <a:ext cx="192275" cy="202818"/>
          </a:xfrm>
          <a:prstGeom prst="rect">
            <a:avLst/>
          </a:prstGeom>
          <a:solidFill>
            <a:srgbClr val="4B80B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745DCD4-5A5D-144A-97E9-3C783B200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C23AD-FFBF-4CBB-A232-9CA576E10ED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65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F0C9300-0C4F-DC49-B4CD-F9D544DE7CFB}"/>
              </a:ext>
            </a:extLst>
          </p:cNvPr>
          <p:cNvSpPr/>
          <p:nvPr/>
        </p:nvSpPr>
        <p:spPr>
          <a:xfrm>
            <a:off x="457200" y="289684"/>
            <a:ext cx="11201400" cy="442540"/>
          </a:xfrm>
          <a:prstGeom prst="rect">
            <a:avLst/>
          </a:prstGeom>
          <a:solidFill>
            <a:srgbClr val="4B80B5"/>
          </a:solidFill>
          <a:ln>
            <a:solidFill>
              <a:srgbClr val="4B80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4625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СТРУКТУРА МОДУЛЕЙ ОНЛАЙН-ПРАКТИКУМА </a:t>
            </a:r>
            <a:endParaRPr lang="ru-RU" altLang="ru-RU" sz="2000" dirty="0">
              <a:solidFill>
                <a:prstClr val="whit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0CCFE24E-13A8-6449-8A7A-9877F75FA6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566858"/>
              </p:ext>
            </p:extLst>
          </p:nvPr>
        </p:nvGraphicFramePr>
        <p:xfrm>
          <a:off x="1202690" y="1134643"/>
          <a:ext cx="9786619" cy="52495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61517">
                  <a:extLst>
                    <a:ext uri="{9D8B030D-6E8A-4147-A177-3AD203B41FA5}">
                      <a16:colId xmlns:a16="http://schemas.microsoft.com/office/drawing/2014/main" val="1186086474"/>
                    </a:ext>
                  </a:extLst>
                </a:gridCol>
                <a:gridCol w="3262551">
                  <a:extLst>
                    <a:ext uri="{9D8B030D-6E8A-4147-A177-3AD203B41FA5}">
                      <a16:colId xmlns:a16="http://schemas.microsoft.com/office/drawing/2014/main" val="3654390684"/>
                    </a:ext>
                  </a:extLst>
                </a:gridCol>
                <a:gridCol w="3262551">
                  <a:extLst>
                    <a:ext uri="{9D8B030D-6E8A-4147-A177-3AD203B41FA5}">
                      <a16:colId xmlns:a16="http://schemas.microsoft.com/office/drawing/2014/main" val="1214166769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Модуль 1. Ежедневные траты и расчеты</a:t>
                      </a:r>
                    </a:p>
                  </a:txBody>
                  <a:tcPr marL="68580" marR="68580" marT="0" marB="0" anchor="ctr"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Модуль 2. Сбережения и инвестиции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Модуль 3. Кредиты и заимствования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2545602"/>
                  </a:ext>
                </a:extLst>
              </a:tr>
              <a:tr h="255081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1.1. Игра «Кто прав?»</a:t>
                      </a:r>
                    </a:p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1.2. Игра «Поверить или не стоит?»</a:t>
                      </a:r>
                    </a:p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1.3. Игра «Отложить или потратить?»</a:t>
                      </a:r>
                    </a:p>
                  </a:txBody>
                  <a:tcPr marL="288000" marR="68580" marT="144000" marB="0"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33350" lvl="1" indent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2.1. Игра «Кто прав?»</a:t>
                      </a:r>
                    </a:p>
                    <a:p>
                      <a:pPr marL="133350" lvl="1" indent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2.2. Игра «Поверить или не стоит?»</a:t>
                      </a:r>
                    </a:p>
                    <a:p>
                      <a:pPr marL="133350" lvl="1" indent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2.3. Игра «Повезло или рассчитал?»</a:t>
                      </a:r>
                    </a:p>
                    <a:p>
                      <a:pPr marL="133350" lvl="0" indent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itchFamily="2" charset="2"/>
                        <a:buNone/>
                        <a:tabLst/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0" marR="68580" marT="144000" marB="0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7013" indent="-41275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3.1. Игра «Кто прав?»</a:t>
                      </a:r>
                    </a:p>
                    <a:p>
                      <a:pPr marL="227013" indent="-41275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3.2. Игра «Поверить или не стоит?»</a:t>
                      </a:r>
                    </a:p>
                    <a:p>
                      <a:pPr marL="227013" indent="-41275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3.3. Игра «У кого занять?»</a:t>
                      </a:r>
                    </a:p>
                    <a:p>
                      <a:pPr marL="227013" indent="-41275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/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  <a:p>
                      <a:pPr marL="227013" indent="-41275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/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0" marR="68580" marT="144000" marB="0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7887158"/>
                  </a:ext>
                </a:extLst>
              </a:tr>
              <a:tr h="658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Справочные материалы-1</a:t>
                      </a:r>
                    </a:p>
                  </a:txBody>
                  <a:tcPr marL="288000" marR="68580" marT="144000" marB="0"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3335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Справочные материалы-2</a:t>
                      </a:r>
                    </a:p>
                  </a:txBody>
                  <a:tcPr marL="0" marR="68580" marT="144000" marB="0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7013" marR="0" lvl="0" indent="-412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Справочные материалы-3</a:t>
                      </a:r>
                    </a:p>
                  </a:txBody>
                  <a:tcPr marL="0" marR="68580" marT="144000" marB="0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643123"/>
                  </a:ext>
                </a:extLst>
              </a:tr>
              <a:tr h="1085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Проверочное задание «Отложить или потратить?»</a:t>
                      </a:r>
                    </a:p>
                  </a:txBody>
                  <a:tcPr marL="288000" marR="68580" marT="144000" marB="0"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13335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Symbol" pitchFamily="2" charset="2"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Проверочное задание «Поверить или не стоит?»</a:t>
                      </a:r>
                    </a:p>
                    <a:p>
                      <a:pPr marL="133350" lvl="0" indent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itchFamily="2" charset="2"/>
                        <a:buNone/>
                        <a:tabLst/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0" marR="68580" marT="144000" marB="0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227013" marR="0" lvl="0" indent="-412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Проверочное задание «У кого занять»</a:t>
                      </a:r>
                    </a:p>
                    <a:p>
                      <a:pPr marL="227013" indent="-41275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/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0" marR="68580" marT="144000" marB="0">
                    <a:lnL w="952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089521"/>
                  </a:ext>
                </a:extLst>
              </a:tr>
            </a:tbl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95F9705-9347-BA41-8B7B-A00572724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C23AD-FFBF-4CBB-A232-9CA576E10ED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53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F0C9300-0C4F-DC49-B4CD-F9D544DE7CFB}"/>
              </a:ext>
            </a:extLst>
          </p:cNvPr>
          <p:cNvSpPr/>
          <p:nvPr/>
        </p:nvSpPr>
        <p:spPr>
          <a:xfrm>
            <a:off x="457200" y="289684"/>
            <a:ext cx="11201400" cy="442540"/>
          </a:xfrm>
          <a:prstGeom prst="rect">
            <a:avLst/>
          </a:prstGeom>
          <a:solidFill>
            <a:srgbClr val="4B80B5"/>
          </a:solidFill>
          <a:ln>
            <a:solidFill>
              <a:srgbClr val="4B80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4625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ГЕЙМПЛЕЙ-1 «КТО ПРАВ»</a:t>
            </a:r>
            <a:endParaRPr lang="ru-RU" altLang="ru-RU" sz="2000" dirty="0">
              <a:solidFill>
                <a:prstClr val="whit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95F9705-9347-BA41-8B7B-A00572724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C23AD-FFBF-4CBB-A232-9CA576E10ED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ru-RU">
              <a:solidFill>
                <a:srgbClr val="00000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56488F6-D778-174C-9A6A-B43D429C84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4902" y="1068219"/>
            <a:ext cx="8282195" cy="4952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601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F0C9300-0C4F-DC49-B4CD-F9D544DE7CFB}"/>
              </a:ext>
            </a:extLst>
          </p:cNvPr>
          <p:cNvSpPr/>
          <p:nvPr/>
        </p:nvSpPr>
        <p:spPr>
          <a:xfrm>
            <a:off x="457200" y="289684"/>
            <a:ext cx="11201400" cy="442540"/>
          </a:xfrm>
          <a:prstGeom prst="rect">
            <a:avLst/>
          </a:prstGeom>
          <a:solidFill>
            <a:srgbClr val="4B80B5"/>
          </a:solidFill>
          <a:ln>
            <a:solidFill>
              <a:srgbClr val="4B80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4625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ГЕЙМПЛЕЙ-2 «ПОВЕРИТЬ ИЛИ НЕ СТОИТ»</a:t>
            </a:r>
            <a:endParaRPr lang="ru-RU" altLang="ru-RU" sz="2000" dirty="0">
              <a:solidFill>
                <a:prstClr val="whit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95F9705-9347-BA41-8B7B-A00572724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C23AD-FFBF-4CBB-A232-9CA576E10ED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ru-RU">
              <a:solidFill>
                <a:srgbClr val="0000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E993DBD-AE61-3B49-8E76-8493299E2A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1590" y="1630390"/>
            <a:ext cx="8768821" cy="359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976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F0C9300-0C4F-DC49-B4CD-F9D544DE7CFB}"/>
              </a:ext>
            </a:extLst>
          </p:cNvPr>
          <p:cNvSpPr/>
          <p:nvPr/>
        </p:nvSpPr>
        <p:spPr>
          <a:xfrm>
            <a:off x="457200" y="289684"/>
            <a:ext cx="11201400" cy="442540"/>
          </a:xfrm>
          <a:prstGeom prst="rect">
            <a:avLst/>
          </a:prstGeom>
          <a:solidFill>
            <a:srgbClr val="4B80B5"/>
          </a:solidFill>
          <a:ln>
            <a:solidFill>
              <a:srgbClr val="4B80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4625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ГЕЙМПЛЕЙ-3 «БЮДЖЕТ / ИНВЕСТИЦИИ»</a:t>
            </a:r>
            <a:endParaRPr lang="ru-RU" altLang="ru-RU" sz="2000" dirty="0">
              <a:solidFill>
                <a:prstClr val="whit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95F9705-9347-BA41-8B7B-A00572724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C23AD-FFBF-4CBB-A232-9CA576E10ED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ru-RU">
              <a:solidFill>
                <a:srgbClr val="0000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5F6A29B-2760-624E-9591-EC1EC290C7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8615" y="944182"/>
            <a:ext cx="6354771" cy="515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660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F0C9300-0C4F-DC49-B4CD-F9D544DE7CFB}"/>
              </a:ext>
            </a:extLst>
          </p:cNvPr>
          <p:cNvSpPr/>
          <p:nvPr/>
        </p:nvSpPr>
        <p:spPr>
          <a:xfrm>
            <a:off x="457200" y="289684"/>
            <a:ext cx="11201400" cy="442540"/>
          </a:xfrm>
          <a:prstGeom prst="rect">
            <a:avLst/>
          </a:prstGeom>
          <a:solidFill>
            <a:srgbClr val="4B80B5"/>
          </a:solidFill>
          <a:ln>
            <a:solidFill>
              <a:srgbClr val="4B80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4625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СТРУКТУРА УЧЕБНО-МЕТОДИЧЕСКИХ МАТЕРИАЛОВ</a:t>
            </a:r>
            <a:endParaRPr lang="ru-RU" altLang="ru-RU" sz="2000" dirty="0">
              <a:solidFill>
                <a:prstClr val="white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8C9E15E-CFBB-6F48-AE29-3B1FA19327E1}"/>
              </a:ext>
            </a:extLst>
          </p:cNvPr>
          <p:cNvSpPr/>
          <p:nvPr/>
        </p:nvSpPr>
        <p:spPr>
          <a:xfrm>
            <a:off x="457200" y="1427980"/>
            <a:ext cx="10134600" cy="5015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Ключевые определения и компетенции</a:t>
            </a:r>
          </a:p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Вопросы на обсуждение перед использованием Онлайн-практикума</a:t>
            </a:r>
          </a:p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Варианты применения Онлайн-практикума на занятии</a:t>
            </a:r>
          </a:p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Примеры домашних заданий</a:t>
            </a:r>
          </a:p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r>
              <a:rPr lang="ru-RU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Примеры проверочных заданий</a:t>
            </a:r>
          </a:p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endParaRPr lang="ru-RU" sz="24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endParaRPr lang="en-US" sz="24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endParaRPr lang="en-US" sz="24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endParaRPr lang="ru-RU" sz="24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457200" lvl="0" indent="-457200" algn="just">
              <a:lnSpc>
                <a:spcPct val="115000"/>
              </a:lnSpc>
              <a:buClr>
                <a:srgbClr val="A1272D"/>
              </a:buClr>
              <a:buFont typeface="+mj-lt"/>
              <a:buAutoNum type="arabicPeriod"/>
            </a:pPr>
            <a:endParaRPr lang="ru-RU" sz="20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0" algn="just">
              <a:lnSpc>
                <a:spcPct val="115000"/>
              </a:lnSpc>
              <a:buClr>
                <a:srgbClr val="A1272D"/>
              </a:buClr>
            </a:pPr>
            <a:r>
              <a:rPr lang="ru-RU" sz="2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УММ предоставляются по запросу на </a:t>
            </a:r>
            <a:r>
              <a:rPr lang="en-US" sz="2000" dirty="0" err="1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fingrabli@inp.ru</a:t>
            </a:r>
            <a:endParaRPr lang="ru-RU" sz="20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A5E4B6BF-38BF-D84D-9D1B-39A248B74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C23AD-FFBF-4CBB-A232-9CA576E10ED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0411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570</Words>
  <Application>Microsoft Office PowerPoint</Application>
  <PresentationFormat>Широкоэкранный</PresentationFormat>
  <Paragraphs>87</Paragraphs>
  <Slides>11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Helvetica Neue</vt:lpstr>
      <vt:lpstr>Symbol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Зверева Наталья Владимировна</dc:creator>
  <cp:lastModifiedBy>Толстель Марина Сергеевна</cp:lastModifiedBy>
  <cp:revision>17</cp:revision>
  <dcterms:created xsi:type="dcterms:W3CDTF">2020-04-13T20:12:24Z</dcterms:created>
  <dcterms:modified xsi:type="dcterms:W3CDTF">2022-05-17T11:23:56Z</dcterms:modified>
</cp:coreProperties>
</file>