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60" r:id="rId2"/>
    <p:sldId id="262" r:id="rId3"/>
    <p:sldId id="327" r:id="rId4"/>
    <p:sldId id="257" r:id="rId5"/>
    <p:sldId id="259" r:id="rId6"/>
    <p:sldId id="326" r:id="rId7"/>
    <p:sldId id="321" r:id="rId8"/>
    <p:sldId id="862" r:id="rId9"/>
    <p:sldId id="285" r:id="rId10"/>
    <p:sldId id="273" r:id="rId11"/>
    <p:sldId id="322" r:id="rId12"/>
    <p:sldId id="264" r:id="rId13"/>
    <p:sldId id="919" r:id="rId14"/>
    <p:sldId id="328" r:id="rId15"/>
    <p:sldId id="920" r:id="rId16"/>
    <p:sldId id="921" r:id="rId17"/>
    <p:sldId id="922" r:id="rId1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B9F935-3175-4250-851A-75C428D38423}" v="155" dt="2020-05-05T20:16:55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876" autoAdjust="0"/>
    <p:restoredTop sz="94660"/>
  </p:normalViewPr>
  <p:slideViewPr>
    <p:cSldViewPr snapToGrid="0">
      <p:cViewPr varScale="1">
        <p:scale>
          <a:sx n="55" d="100"/>
          <a:sy n="55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79E146-FB21-48AB-8E5B-7B93A0BB33DA}" type="doc">
      <dgm:prSet loTypeId="urn:microsoft.com/office/officeart/2005/8/layout/radial5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4033950-6A19-4BEE-A937-F260F1AD27AC}">
      <dgm:prSet phldrT="[Текст]" custT="1"/>
      <dgm:spPr/>
      <dgm:t>
        <a:bodyPr/>
        <a:lstStyle/>
        <a:p>
          <a:r>
            <a:rPr lang="ru-RU" sz="2100" dirty="0"/>
            <a:t>Кризис-2020</a:t>
          </a:r>
        </a:p>
      </dgm:t>
    </dgm:pt>
    <dgm:pt modelId="{84D8E20B-C298-467E-9D50-8213F9ECF61D}" type="parTrans" cxnId="{4175439E-BDFC-490B-8917-817C524287F1}">
      <dgm:prSet/>
      <dgm:spPr/>
      <dgm:t>
        <a:bodyPr/>
        <a:lstStyle/>
        <a:p>
          <a:endParaRPr lang="ru-RU"/>
        </a:p>
      </dgm:t>
    </dgm:pt>
    <dgm:pt modelId="{9A3C8E04-EE6B-4CD1-A96B-F455117D2ED9}" type="sibTrans" cxnId="{4175439E-BDFC-490B-8917-817C524287F1}">
      <dgm:prSet/>
      <dgm:spPr/>
      <dgm:t>
        <a:bodyPr/>
        <a:lstStyle/>
        <a:p>
          <a:endParaRPr lang="ru-RU"/>
        </a:p>
      </dgm:t>
    </dgm:pt>
    <dgm:pt modelId="{438CBE45-764D-471D-8731-0C07A1B41956}">
      <dgm:prSet phldrT="[Текст]" custT="1"/>
      <dgm:spPr/>
      <dgm:t>
        <a:bodyPr/>
        <a:lstStyle/>
        <a:p>
          <a:r>
            <a:rPr lang="ru-RU" sz="1800" dirty="0">
              <a:highlight>
                <a:srgbClr val="000000"/>
              </a:highlight>
            </a:rPr>
            <a:t>Структурный</a:t>
          </a:r>
        </a:p>
      </dgm:t>
    </dgm:pt>
    <dgm:pt modelId="{40D15217-9CA6-4D1B-8682-FCFCAB3BF2DC}" type="parTrans" cxnId="{516419EB-C066-4A80-AE70-E11C1D025C94}">
      <dgm:prSet/>
      <dgm:spPr/>
      <dgm:t>
        <a:bodyPr/>
        <a:lstStyle/>
        <a:p>
          <a:endParaRPr lang="ru-RU"/>
        </a:p>
      </dgm:t>
    </dgm:pt>
    <dgm:pt modelId="{C746B10F-B4EB-43A5-9FEB-C240388F6A25}" type="sibTrans" cxnId="{516419EB-C066-4A80-AE70-E11C1D025C94}">
      <dgm:prSet/>
      <dgm:spPr/>
      <dgm:t>
        <a:bodyPr/>
        <a:lstStyle/>
        <a:p>
          <a:endParaRPr lang="ru-RU"/>
        </a:p>
      </dgm:t>
    </dgm:pt>
    <dgm:pt modelId="{6A0F4AD8-3ED5-485B-8999-6FE43AB7D900}">
      <dgm:prSet phldrT="[Текст]" custT="1"/>
      <dgm:spPr/>
      <dgm:t>
        <a:bodyPr/>
        <a:lstStyle/>
        <a:p>
          <a:r>
            <a:rPr lang="ru-RU" sz="2000" dirty="0" err="1">
              <a:highlight>
                <a:srgbClr val="000000"/>
              </a:highlight>
            </a:rPr>
            <a:t>Неопределен-ность</a:t>
          </a:r>
          <a:endParaRPr lang="ru-RU" sz="2000" dirty="0">
            <a:highlight>
              <a:srgbClr val="000000"/>
            </a:highlight>
          </a:endParaRPr>
        </a:p>
      </dgm:t>
    </dgm:pt>
    <dgm:pt modelId="{AAC976D9-CE7E-4216-B2B7-73AD7DA0D3AB}" type="parTrans" cxnId="{26FE23E1-8822-4AF3-8CF7-DA266DC3B98D}">
      <dgm:prSet/>
      <dgm:spPr/>
      <dgm:t>
        <a:bodyPr/>
        <a:lstStyle/>
        <a:p>
          <a:endParaRPr lang="ru-RU"/>
        </a:p>
      </dgm:t>
    </dgm:pt>
    <dgm:pt modelId="{85419B81-2A0F-49BF-9BE3-727668393DCE}" type="sibTrans" cxnId="{26FE23E1-8822-4AF3-8CF7-DA266DC3B98D}">
      <dgm:prSet/>
      <dgm:spPr/>
      <dgm:t>
        <a:bodyPr/>
        <a:lstStyle/>
        <a:p>
          <a:endParaRPr lang="ru-RU"/>
        </a:p>
      </dgm:t>
    </dgm:pt>
    <dgm:pt modelId="{5776E5E6-45A7-4749-AA25-5B4AAFBB59C7}">
      <dgm:prSet phldrT="[Текст]" custT="1"/>
      <dgm:spPr/>
      <dgm:t>
        <a:bodyPr/>
        <a:lstStyle/>
        <a:p>
          <a:r>
            <a:rPr lang="ru-RU" sz="2000" dirty="0">
              <a:highlight>
                <a:srgbClr val="000000"/>
              </a:highlight>
            </a:rPr>
            <a:t>Долговой</a:t>
          </a:r>
        </a:p>
      </dgm:t>
    </dgm:pt>
    <dgm:pt modelId="{9AEF7974-9E01-42FF-8D66-B60FD32CABE8}" type="parTrans" cxnId="{F373ABF4-DE81-4BF9-9A2F-73BE184A8BA8}">
      <dgm:prSet/>
      <dgm:spPr/>
      <dgm:t>
        <a:bodyPr/>
        <a:lstStyle/>
        <a:p>
          <a:endParaRPr lang="ru-RU"/>
        </a:p>
      </dgm:t>
    </dgm:pt>
    <dgm:pt modelId="{4B692AC2-ECCE-480F-99D6-29C1BBBB629E}" type="sibTrans" cxnId="{F373ABF4-DE81-4BF9-9A2F-73BE184A8BA8}">
      <dgm:prSet/>
      <dgm:spPr/>
      <dgm:t>
        <a:bodyPr/>
        <a:lstStyle/>
        <a:p>
          <a:endParaRPr lang="ru-RU"/>
        </a:p>
      </dgm:t>
    </dgm:pt>
    <dgm:pt modelId="{02EC21F2-5879-4CA2-807D-DF0AD55024FC}">
      <dgm:prSet phldrT="[Текст]" custT="1"/>
      <dgm:spPr/>
      <dgm:t>
        <a:bodyPr/>
        <a:lstStyle/>
        <a:p>
          <a:r>
            <a:rPr lang="ru-RU" sz="2000" dirty="0">
              <a:highlight>
                <a:srgbClr val="000000"/>
              </a:highlight>
            </a:rPr>
            <a:t>Системы здраво-охранения</a:t>
          </a:r>
        </a:p>
      </dgm:t>
    </dgm:pt>
    <dgm:pt modelId="{0A79A7BF-55F0-4376-854C-075A768ABF54}" type="parTrans" cxnId="{00CCF431-3160-4F3B-B4FC-83FFABF2CD0C}">
      <dgm:prSet/>
      <dgm:spPr/>
      <dgm:t>
        <a:bodyPr/>
        <a:lstStyle/>
        <a:p>
          <a:endParaRPr lang="ru-RU"/>
        </a:p>
      </dgm:t>
    </dgm:pt>
    <dgm:pt modelId="{BA925824-4E93-42AA-A09D-9E34CC1AD79A}" type="sibTrans" cxnId="{00CCF431-3160-4F3B-B4FC-83FFABF2CD0C}">
      <dgm:prSet/>
      <dgm:spPr/>
      <dgm:t>
        <a:bodyPr/>
        <a:lstStyle/>
        <a:p>
          <a:endParaRPr lang="ru-RU"/>
        </a:p>
      </dgm:t>
    </dgm:pt>
    <dgm:pt modelId="{15A8F359-C515-4EB0-82CF-E85783E00182}">
      <dgm:prSet phldrT="[Текст]" custT="1"/>
      <dgm:spPr/>
      <dgm:t>
        <a:bodyPr/>
        <a:lstStyle/>
        <a:p>
          <a:r>
            <a:rPr lang="ru-RU" sz="2000" dirty="0">
              <a:highlight>
                <a:srgbClr val="000000"/>
              </a:highlight>
            </a:rPr>
            <a:t>Глобальный</a:t>
          </a:r>
        </a:p>
      </dgm:t>
    </dgm:pt>
    <dgm:pt modelId="{022B92C0-EAE9-41ED-93BF-5CA829E842CB}" type="parTrans" cxnId="{980D0BDB-763E-461B-BEA6-B2A896B917EB}">
      <dgm:prSet/>
      <dgm:spPr/>
      <dgm:t>
        <a:bodyPr/>
        <a:lstStyle/>
        <a:p>
          <a:endParaRPr lang="ru-RU"/>
        </a:p>
      </dgm:t>
    </dgm:pt>
    <dgm:pt modelId="{1DAB4E3E-0376-4C78-9E9E-743D603A5293}" type="sibTrans" cxnId="{980D0BDB-763E-461B-BEA6-B2A896B917EB}">
      <dgm:prSet/>
      <dgm:spPr/>
      <dgm:t>
        <a:bodyPr/>
        <a:lstStyle/>
        <a:p>
          <a:endParaRPr lang="ru-RU"/>
        </a:p>
      </dgm:t>
    </dgm:pt>
    <dgm:pt modelId="{51CDFB2E-2B13-4C4B-BED3-9A186C414588}" type="pres">
      <dgm:prSet presAssocID="{2E79E146-FB21-48AB-8E5B-7B93A0BB33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A8E1B8-3B86-4F73-B192-3EC727E4B462}" type="pres">
      <dgm:prSet presAssocID="{84033950-6A19-4BEE-A937-F260F1AD27AC}" presName="centerShape" presStyleLbl="node0" presStyleIdx="0" presStyleCnt="1"/>
      <dgm:spPr/>
    </dgm:pt>
    <dgm:pt modelId="{5D60ED0B-23AD-4CE6-900B-C2A8FF60C1C0}" type="pres">
      <dgm:prSet presAssocID="{40D15217-9CA6-4D1B-8682-FCFCAB3BF2DC}" presName="parTrans" presStyleLbl="sibTrans2D1" presStyleIdx="0" presStyleCnt="5"/>
      <dgm:spPr/>
    </dgm:pt>
    <dgm:pt modelId="{B87A2DBE-9BB1-4380-B4EC-2371CD865126}" type="pres">
      <dgm:prSet presAssocID="{40D15217-9CA6-4D1B-8682-FCFCAB3BF2DC}" presName="connectorText" presStyleLbl="sibTrans2D1" presStyleIdx="0" presStyleCnt="5"/>
      <dgm:spPr/>
    </dgm:pt>
    <dgm:pt modelId="{A93E2B10-728F-406B-8DC0-4BDC506EEBBE}" type="pres">
      <dgm:prSet presAssocID="{438CBE45-764D-471D-8731-0C07A1B41956}" presName="node" presStyleLbl="node1" presStyleIdx="0" presStyleCnt="5" custScaleX="126085" custScaleY="125077" custRadScaleRad="102172" custRadScaleInc="-28462">
        <dgm:presLayoutVars>
          <dgm:bulletEnabled val="1"/>
        </dgm:presLayoutVars>
      </dgm:prSet>
      <dgm:spPr/>
    </dgm:pt>
    <dgm:pt modelId="{D003BFA7-295C-4CE2-8E82-6E67CC640247}" type="pres">
      <dgm:prSet presAssocID="{AAC976D9-CE7E-4216-B2B7-73AD7DA0D3AB}" presName="parTrans" presStyleLbl="sibTrans2D1" presStyleIdx="1" presStyleCnt="5"/>
      <dgm:spPr/>
    </dgm:pt>
    <dgm:pt modelId="{3CD485B5-3700-424D-8255-434E4DF7F472}" type="pres">
      <dgm:prSet presAssocID="{AAC976D9-CE7E-4216-B2B7-73AD7DA0D3AB}" presName="connectorText" presStyleLbl="sibTrans2D1" presStyleIdx="1" presStyleCnt="5"/>
      <dgm:spPr/>
    </dgm:pt>
    <dgm:pt modelId="{30FD1929-27D7-4F77-95B4-1130469B1FC6}" type="pres">
      <dgm:prSet presAssocID="{6A0F4AD8-3ED5-485B-8999-6FE43AB7D900}" presName="node" presStyleLbl="node1" presStyleIdx="1" presStyleCnt="5" custScaleX="149257" custScaleY="143834" custRadScaleRad="114422" custRadScaleInc="-20724">
        <dgm:presLayoutVars>
          <dgm:bulletEnabled val="1"/>
        </dgm:presLayoutVars>
      </dgm:prSet>
      <dgm:spPr/>
    </dgm:pt>
    <dgm:pt modelId="{BE6600A1-E587-4CC7-A0F2-A46C6D3CFB89}" type="pres">
      <dgm:prSet presAssocID="{9AEF7974-9E01-42FF-8D66-B60FD32CABE8}" presName="parTrans" presStyleLbl="sibTrans2D1" presStyleIdx="2" presStyleCnt="5"/>
      <dgm:spPr/>
    </dgm:pt>
    <dgm:pt modelId="{5ADBA3F1-7177-496A-9D1E-ED503B11D495}" type="pres">
      <dgm:prSet presAssocID="{9AEF7974-9E01-42FF-8D66-B60FD32CABE8}" presName="connectorText" presStyleLbl="sibTrans2D1" presStyleIdx="2" presStyleCnt="5"/>
      <dgm:spPr/>
    </dgm:pt>
    <dgm:pt modelId="{8C8DD3CF-3EF6-4DCE-89FA-28C6286246F4}" type="pres">
      <dgm:prSet presAssocID="{5776E5E6-45A7-4749-AA25-5B4AAFBB59C7}" presName="node" presStyleLbl="node1" presStyleIdx="2" presStyleCnt="5" custScaleX="135144" custScaleY="134240" custRadScaleRad="119205" custRadScaleInc="-33846">
        <dgm:presLayoutVars>
          <dgm:bulletEnabled val="1"/>
        </dgm:presLayoutVars>
      </dgm:prSet>
      <dgm:spPr/>
    </dgm:pt>
    <dgm:pt modelId="{F0260FAC-1107-408B-8CE4-356FB780893A}" type="pres">
      <dgm:prSet presAssocID="{0A79A7BF-55F0-4376-854C-075A768ABF54}" presName="parTrans" presStyleLbl="sibTrans2D1" presStyleIdx="3" presStyleCnt="5"/>
      <dgm:spPr/>
    </dgm:pt>
    <dgm:pt modelId="{23926C74-81D1-429E-99E3-39B330A27293}" type="pres">
      <dgm:prSet presAssocID="{0A79A7BF-55F0-4376-854C-075A768ABF54}" presName="connectorText" presStyleLbl="sibTrans2D1" presStyleIdx="3" presStyleCnt="5"/>
      <dgm:spPr/>
    </dgm:pt>
    <dgm:pt modelId="{91CFA2F5-282B-4905-8B77-913581D4670B}" type="pres">
      <dgm:prSet presAssocID="{02EC21F2-5879-4CA2-807D-DF0AD55024FC}" presName="node" presStyleLbl="node1" presStyleIdx="3" presStyleCnt="5" custScaleX="138664" custScaleY="134023" custRadScaleRad="120041" custRadScaleInc="34698">
        <dgm:presLayoutVars>
          <dgm:bulletEnabled val="1"/>
        </dgm:presLayoutVars>
      </dgm:prSet>
      <dgm:spPr/>
    </dgm:pt>
    <dgm:pt modelId="{4A189CF1-85B3-422D-88AB-D888DFCEE91A}" type="pres">
      <dgm:prSet presAssocID="{022B92C0-EAE9-41ED-93BF-5CA829E842CB}" presName="parTrans" presStyleLbl="sibTrans2D1" presStyleIdx="4" presStyleCnt="5"/>
      <dgm:spPr/>
    </dgm:pt>
    <dgm:pt modelId="{C1F89455-4325-4BF7-8A32-358886602478}" type="pres">
      <dgm:prSet presAssocID="{022B92C0-EAE9-41ED-93BF-5CA829E842CB}" presName="connectorText" presStyleLbl="sibTrans2D1" presStyleIdx="4" presStyleCnt="5"/>
      <dgm:spPr/>
    </dgm:pt>
    <dgm:pt modelId="{D59CE61E-0E41-4E2F-A18B-252CF2FE5280}" type="pres">
      <dgm:prSet presAssocID="{15A8F359-C515-4EB0-82CF-E85783E00182}" presName="node" presStyleLbl="node1" presStyleIdx="4" presStyleCnt="5" custScaleX="129454" custScaleY="126749" custRadScaleRad="121769" custRadScaleInc="-1021">
        <dgm:presLayoutVars>
          <dgm:bulletEnabled val="1"/>
        </dgm:presLayoutVars>
      </dgm:prSet>
      <dgm:spPr/>
    </dgm:pt>
  </dgm:ptLst>
  <dgm:cxnLst>
    <dgm:cxn modelId="{AAD2420A-214D-47EE-AB1D-411A6E437D62}" type="presOf" srcId="{022B92C0-EAE9-41ED-93BF-5CA829E842CB}" destId="{4A189CF1-85B3-422D-88AB-D888DFCEE91A}" srcOrd="0" destOrd="0" presId="urn:microsoft.com/office/officeart/2005/8/layout/radial5"/>
    <dgm:cxn modelId="{48E3E912-DE69-4E83-AF57-495A9C634552}" type="presOf" srcId="{9AEF7974-9E01-42FF-8D66-B60FD32CABE8}" destId="{5ADBA3F1-7177-496A-9D1E-ED503B11D495}" srcOrd="1" destOrd="0" presId="urn:microsoft.com/office/officeart/2005/8/layout/radial5"/>
    <dgm:cxn modelId="{31245713-C9E3-40A0-B924-B6404C619F56}" type="presOf" srcId="{438CBE45-764D-471D-8731-0C07A1B41956}" destId="{A93E2B10-728F-406B-8DC0-4BDC506EEBBE}" srcOrd="0" destOrd="0" presId="urn:microsoft.com/office/officeart/2005/8/layout/radial5"/>
    <dgm:cxn modelId="{00CCF431-3160-4F3B-B4FC-83FFABF2CD0C}" srcId="{84033950-6A19-4BEE-A937-F260F1AD27AC}" destId="{02EC21F2-5879-4CA2-807D-DF0AD55024FC}" srcOrd="3" destOrd="0" parTransId="{0A79A7BF-55F0-4376-854C-075A768ABF54}" sibTransId="{BA925824-4E93-42AA-A09D-9E34CC1AD79A}"/>
    <dgm:cxn modelId="{A3E5323A-031F-4B65-A42A-7F8410816243}" type="presOf" srcId="{15A8F359-C515-4EB0-82CF-E85783E00182}" destId="{D59CE61E-0E41-4E2F-A18B-252CF2FE5280}" srcOrd="0" destOrd="0" presId="urn:microsoft.com/office/officeart/2005/8/layout/radial5"/>
    <dgm:cxn modelId="{0B3C243B-C6F8-44D0-A104-9547CEADAA6C}" type="presOf" srcId="{2E79E146-FB21-48AB-8E5B-7B93A0BB33DA}" destId="{51CDFB2E-2B13-4C4B-BED3-9A186C414588}" srcOrd="0" destOrd="0" presId="urn:microsoft.com/office/officeart/2005/8/layout/radial5"/>
    <dgm:cxn modelId="{5275DE62-9CBB-4951-891B-709E700161AE}" type="presOf" srcId="{AAC976D9-CE7E-4216-B2B7-73AD7DA0D3AB}" destId="{D003BFA7-295C-4CE2-8E82-6E67CC640247}" srcOrd="0" destOrd="0" presId="urn:microsoft.com/office/officeart/2005/8/layout/radial5"/>
    <dgm:cxn modelId="{60C36A46-A0C3-4638-955C-E83BB13479B0}" type="presOf" srcId="{0A79A7BF-55F0-4376-854C-075A768ABF54}" destId="{F0260FAC-1107-408B-8CE4-356FB780893A}" srcOrd="0" destOrd="0" presId="urn:microsoft.com/office/officeart/2005/8/layout/radial5"/>
    <dgm:cxn modelId="{3EBD7D47-C755-4913-8F80-5C90F157E55E}" type="presOf" srcId="{40D15217-9CA6-4D1B-8682-FCFCAB3BF2DC}" destId="{5D60ED0B-23AD-4CE6-900B-C2A8FF60C1C0}" srcOrd="0" destOrd="0" presId="urn:microsoft.com/office/officeart/2005/8/layout/radial5"/>
    <dgm:cxn modelId="{ECC90968-1D99-4E6B-B781-A158878C572E}" type="presOf" srcId="{022B92C0-EAE9-41ED-93BF-5CA829E842CB}" destId="{C1F89455-4325-4BF7-8A32-358886602478}" srcOrd="1" destOrd="0" presId="urn:microsoft.com/office/officeart/2005/8/layout/radial5"/>
    <dgm:cxn modelId="{A255014C-E188-494F-BE92-7845991DCAE5}" type="presOf" srcId="{0A79A7BF-55F0-4376-854C-075A768ABF54}" destId="{23926C74-81D1-429E-99E3-39B330A27293}" srcOrd="1" destOrd="0" presId="urn:microsoft.com/office/officeart/2005/8/layout/radial5"/>
    <dgm:cxn modelId="{694ADB97-671B-470F-9E25-D5C918E563B7}" type="presOf" srcId="{40D15217-9CA6-4D1B-8682-FCFCAB3BF2DC}" destId="{B87A2DBE-9BB1-4380-B4EC-2371CD865126}" srcOrd="1" destOrd="0" presId="urn:microsoft.com/office/officeart/2005/8/layout/radial5"/>
    <dgm:cxn modelId="{C313C198-07B4-45AD-9C8E-D46ECFF39D84}" type="presOf" srcId="{6A0F4AD8-3ED5-485B-8999-6FE43AB7D900}" destId="{30FD1929-27D7-4F77-95B4-1130469B1FC6}" srcOrd="0" destOrd="0" presId="urn:microsoft.com/office/officeart/2005/8/layout/radial5"/>
    <dgm:cxn modelId="{4175439E-BDFC-490B-8917-817C524287F1}" srcId="{2E79E146-FB21-48AB-8E5B-7B93A0BB33DA}" destId="{84033950-6A19-4BEE-A937-F260F1AD27AC}" srcOrd="0" destOrd="0" parTransId="{84D8E20B-C298-467E-9D50-8213F9ECF61D}" sibTransId="{9A3C8E04-EE6B-4CD1-A96B-F455117D2ED9}"/>
    <dgm:cxn modelId="{63A7CBAA-8E39-4F6E-B13E-C59EFECE0C05}" type="presOf" srcId="{02EC21F2-5879-4CA2-807D-DF0AD55024FC}" destId="{91CFA2F5-282B-4905-8B77-913581D4670B}" srcOrd="0" destOrd="0" presId="urn:microsoft.com/office/officeart/2005/8/layout/radial5"/>
    <dgm:cxn modelId="{D94F88B3-69D0-4D83-8361-DE01350C75B4}" type="presOf" srcId="{5776E5E6-45A7-4749-AA25-5B4AAFBB59C7}" destId="{8C8DD3CF-3EF6-4DCE-89FA-28C6286246F4}" srcOrd="0" destOrd="0" presId="urn:microsoft.com/office/officeart/2005/8/layout/radial5"/>
    <dgm:cxn modelId="{6DA15AD6-A5ED-4339-95EF-362053B60066}" type="presOf" srcId="{84033950-6A19-4BEE-A937-F260F1AD27AC}" destId="{6DA8E1B8-3B86-4F73-B192-3EC727E4B462}" srcOrd="0" destOrd="0" presId="urn:microsoft.com/office/officeart/2005/8/layout/radial5"/>
    <dgm:cxn modelId="{980D0BDB-763E-461B-BEA6-B2A896B917EB}" srcId="{84033950-6A19-4BEE-A937-F260F1AD27AC}" destId="{15A8F359-C515-4EB0-82CF-E85783E00182}" srcOrd="4" destOrd="0" parTransId="{022B92C0-EAE9-41ED-93BF-5CA829E842CB}" sibTransId="{1DAB4E3E-0376-4C78-9E9E-743D603A5293}"/>
    <dgm:cxn modelId="{26FE23E1-8822-4AF3-8CF7-DA266DC3B98D}" srcId="{84033950-6A19-4BEE-A937-F260F1AD27AC}" destId="{6A0F4AD8-3ED5-485B-8999-6FE43AB7D900}" srcOrd="1" destOrd="0" parTransId="{AAC976D9-CE7E-4216-B2B7-73AD7DA0D3AB}" sibTransId="{85419B81-2A0F-49BF-9BE3-727668393DCE}"/>
    <dgm:cxn modelId="{516419EB-C066-4A80-AE70-E11C1D025C94}" srcId="{84033950-6A19-4BEE-A937-F260F1AD27AC}" destId="{438CBE45-764D-471D-8731-0C07A1B41956}" srcOrd="0" destOrd="0" parTransId="{40D15217-9CA6-4D1B-8682-FCFCAB3BF2DC}" sibTransId="{C746B10F-B4EB-43A5-9FEB-C240388F6A25}"/>
    <dgm:cxn modelId="{2CC9D0EC-FFF6-4706-A070-C4E460778320}" type="presOf" srcId="{9AEF7974-9E01-42FF-8D66-B60FD32CABE8}" destId="{BE6600A1-E587-4CC7-A0F2-A46C6D3CFB89}" srcOrd="0" destOrd="0" presId="urn:microsoft.com/office/officeart/2005/8/layout/radial5"/>
    <dgm:cxn modelId="{F373ABF4-DE81-4BF9-9A2F-73BE184A8BA8}" srcId="{84033950-6A19-4BEE-A937-F260F1AD27AC}" destId="{5776E5E6-45A7-4749-AA25-5B4AAFBB59C7}" srcOrd="2" destOrd="0" parTransId="{9AEF7974-9E01-42FF-8D66-B60FD32CABE8}" sibTransId="{4B692AC2-ECCE-480F-99D6-29C1BBBB629E}"/>
    <dgm:cxn modelId="{752671F7-B098-4B31-B66F-C7C4437A4874}" type="presOf" srcId="{AAC976D9-CE7E-4216-B2B7-73AD7DA0D3AB}" destId="{3CD485B5-3700-424D-8255-434E4DF7F472}" srcOrd="1" destOrd="0" presId="urn:microsoft.com/office/officeart/2005/8/layout/radial5"/>
    <dgm:cxn modelId="{CFC672F7-9828-487E-9FB6-D84A53085887}" type="presParOf" srcId="{51CDFB2E-2B13-4C4B-BED3-9A186C414588}" destId="{6DA8E1B8-3B86-4F73-B192-3EC727E4B462}" srcOrd="0" destOrd="0" presId="urn:microsoft.com/office/officeart/2005/8/layout/radial5"/>
    <dgm:cxn modelId="{8663D0E9-6C69-441F-B3E5-F5916B8CE7E8}" type="presParOf" srcId="{51CDFB2E-2B13-4C4B-BED3-9A186C414588}" destId="{5D60ED0B-23AD-4CE6-900B-C2A8FF60C1C0}" srcOrd="1" destOrd="0" presId="urn:microsoft.com/office/officeart/2005/8/layout/radial5"/>
    <dgm:cxn modelId="{9BFB0DDA-EBE1-4063-BE2A-44DEDE0648B5}" type="presParOf" srcId="{5D60ED0B-23AD-4CE6-900B-C2A8FF60C1C0}" destId="{B87A2DBE-9BB1-4380-B4EC-2371CD865126}" srcOrd="0" destOrd="0" presId="urn:microsoft.com/office/officeart/2005/8/layout/radial5"/>
    <dgm:cxn modelId="{318E76E1-EBE0-4E2C-A0B3-F54A84CE617C}" type="presParOf" srcId="{51CDFB2E-2B13-4C4B-BED3-9A186C414588}" destId="{A93E2B10-728F-406B-8DC0-4BDC506EEBBE}" srcOrd="2" destOrd="0" presId="urn:microsoft.com/office/officeart/2005/8/layout/radial5"/>
    <dgm:cxn modelId="{0EDA5531-F739-41AA-8288-DB0C07771FD3}" type="presParOf" srcId="{51CDFB2E-2B13-4C4B-BED3-9A186C414588}" destId="{D003BFA7-295C-4CE2-8E82-6E67CC640247}" srcOrd="3" destOrd="0" presId="urn:microsoft.com/office/officeart/2005/8/layout/radial5"/>
    <dgm:cxn modelId="{8E51CA03-54B3-4599-B5DC-530BEC980872}" type="presParOf" srcId="{D003BFA7-295C-4CE2-8E82-6E67CC640247}" destId="{3CD485B5-3700-424D-8255-434E4DF7F472}" srcOrd="0" destOrd="0" presId="urn:microsoft.com/office/officeart/2005/8/layout/radial5"/>
    <dgm:cxn modelId="{DF2BB946-46CF-43F2-B054-26CD2C42398D}" type="presParOf" srcId="{51CDFB2E-2B13-4C4B-BED3-9A186C414588}" destId="{30FD1929-27D7-4F77-95B4-1130469B1FC6}" srcOrd="4" destOrd="0" presId="urn:microsoft.com/office/officeart/2005/8/layout/radial5"/>
    <dgm:cxn modelId="{466ABCDE-FA03-4F5F-BD16-FCC3440C23E1}" type="presParOf" srcId="{51CDFB2E-2B13-4C4B-BED3-9A186C414588}" destId="{BE6600A1-E587-4CC7-A0F2-A46C6D3CFB89}" srcOrd="5" destOrd="0" presId="urn:microsoft.com/office/officeart/2005/8/layout/radial5"/>
    <dgm:cxn modelId="{955E0DAB-87C0-43DD-A438-877DC1EDAE45}" type="presParOf" srcId="{BE6600A1-E587-4CC7-A0F2-A46C6D3CFB89}" destId="{5ADBA3F1-7177-496A-9D1E-ED503B11D495}" srcOrd="0" destOrd="0" presId="urn:microsoft.com/office/officeart/2005/8/layout/radial5"/>
    <dgm:cxn modelId="{84288B83-00DA-4245-996C-A15DA617B480}" type="presParOf" srcId="{51CDFB2E-2B13-4C4B-BED3-9A186C414588}" destId="{8C8DD3CF-3EF6-4DCE-89FA-28C6286246F4}" srcOrd="6" destOrd="0" presId="urn:microsoft.com/office/officeart/2005/8/layout/radial5"/>
    <dgm:cxn modelId="{47AC469D-A550-4E6A-B3AE-F6FC0D8284F9}" type="presParOf" srcId="{51CDFB2E-2B13-4C4B-BED3-9A186C414588}" destId="{F0260FAC-1107-408B-8CE4-356FB780893A}" srcOrd="7" destOrd="0" presId="urn:microsoft.com/office/officeart/2005/8/layout/radial5"/>
    <dgm:cxn modelId="{B7AA1491-CDBD-441A-936E-6D24703B3D42}" type="presParOf" srcId="{F0260FAC-1107-408B-8CE4-356FB780893A}" destId="{23926C74-81D1-429E-99E3-39B330A27293}" srcOrd="0" destOrd="0" presId="urn:microsoft.com/office/officeart/2005/8/layout/radial5"/>
    <dgm:cxn modelId="{B8D16D15-3362-4503-B8A4-549F46D263F2}" type="presParOf" srcId="{51CDFB2E-2B13-4C4B-BED3-9A186C414588}" destId="{91CFA2F5-282B-4905-8B77-913581D4670B}" srcOrd="8" destOrd="0" presId="urn:microsoft.com/office/officeart/2005/8/layout/radial5"/>
    <dgm:cxn modelId="{F572490C-8ED6-4AF8-BA81-DEBFA2F175D8}" type="presParOf" srcId="{51CDFB2E-2B13-4C4B-BED3-9A186C414588}" destId="{4A189CF1-85B3-422D-88AB-D888DFCEE91A}" srcOrd="9" destOrd="0" presId="urn:microsoft.com/office/officeart/2005/8/layout/radial5"/>
    <dgm:cxn modelId="{14CC311D-66AF-4F25-B634-A8C8E29706ED}" type="presParOf" srcId="{4A189CF1-85B3-422D-88AB-D888DFCEE91A}" destId="{C1F89455-4325-4BF7-8A32-358886602478}" srcOrd="0" destOrd="0" presId="urn:microsoft.com/office/officeart/2005/8/layout/radial5"/>
    <dgm:cxn modelId="{29C4FAE5-8ABC-4F1C-9482-B48648B4139E}" type="presParOf" srcId="{51CDFB2E-2B13-4C4B-BED3-9A186C414588}" destId="{D59CE61E-0E41-4E2F-A18B-252CF2FE5280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8E1B8-3B86-4F73-B192-3EC727E4B462}">
      <dsp:nvSpPr>
        <dsp:cNvPr id="0" name=""/>
        <dsp:cNvSpPr/>
      </dsp:nvSpPr>
      <dsp:spPr>
        <a:xfrm>
          <a:off x="3339121" y="2091450"/>
          <a:ext cx="1515591" cy="1515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Кризис-2020</a:t>
          </a:r>
        </a:p>
      </dsp:txBody>
      <dsp:txXfrm>
        <a:off x="3561074" y="2313403"/>
        <a:ext cx="1071685" cy="1071685"/>
      </dsp:txXfrm>
    </dsp:sp>
    <dsp:sp modelId="{5D60ED0B-23AD-4CE6-900B-C2A8FF60C1C0}">
      <dsp:nvSpPr>
        <dsp:cNvPr id="0" name=""/>
        <dsp:cNvSpPr/>
      </dsp:nvSpPr>
      <dsp:spPr>
        <a:xfrm rot="15581956">
          <a:off x="3802653" y="1630626"/>
          <a:ext cx="239227" cy="5153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 rot="10800000">
        <a:off x="3844954" y="1768992"/>
        <a:ext cx="167459" cy="309181"/>
      </dsp:txXfrm>
    </dsp:sp>
    <dsp:sp modelId="{A93E2B10-728F-406B-8DC0-4BDC506EEBBE}">
      <dsp:nvSpPr>
        <dsp:cNvPr id="0" name=""/>
        <dsp:cNvSpPr/>
      </dsp:nvSpPr>
      <dsp:spPr>
        <a:xfrm>
          <a:off x="2755704" y="-221049"/>
          <a:ext cx="1910933" cy="18956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highlight>
                <a:srgbClr val="000000"/>
              </a:highlight>
            </a:rPr>
            <a:t>Структурный</a:t>
          </a:r>
        </a:p>
      </dsp:txBody>
      <dsp:txXfrm>
        <a:off x="3035554" y="56563"/>
        <a:ext cx="1351233" cy="1340432"/>
      </dsp:txXfrm>
    </dsp:sp>
    <dsp:sp modelId="{D003BFA7-295C-4CE2-8E82-6E67CC640247}">
      <dsp:nvSpPr>
        <dsp:cNvPr id="0" name=""/>
        <dsp:cNvSpPr/>
      </dsp:nvSpPr>
      <dsp:spPr>
        <a:xfrm rot="20072362">
          <a:off x="4875804" y="2151641"/>
          <a:ext cx="290258" cy="5153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>
        <a:off x="4880032" y="2273418"/>
        <a:ext cx="203181" cy="309181"/>
      </dsp:txXfrm>
    </dsp:sp>
    <dsp:sp modelId="{30FD1929-27D7-4F77-95B4-1130469B1FC6}">
      <dsp:nvSpPr>
        <dsp:cNvPr id="0" name=""/>
        <dsp:cNvSpPr/>
      </dsp:nvSpPr>
      <dsp:spPr>
        <a:xfrm>
          <a:off x="5158563" y="715258"/>
          <a:ext cx="2262125" cy="217993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highlight>
                <a:srgbClr val="000000"/>
              </a:highlight>
            </a:rPr>
            <a:t>Неопределен-ность</a:t>
          </a:r>
          <a:endParaRPr lang="ru-RU" sz="2000" kern="1200" dirty="0">
            <a:highlight>
              <a:srgbClr val="000000"/>
            </a:highlight>
          </a:endParaRPr>
        </a:p>
      </dsp:txBody>
      <dsp:txXfrm>
        <a:off x="5489844" y="1034502"/>
        <a:ext cx="1599563" cy="1541447"/>
      </dsp:txXfrm>
    </dsp:sp>
    <dsp:sp modelId="{BE6600A1-E587-4CC7-A0F2-A46C6D3CFB89}">
      <dsp:nvSpPr>
        <dsp:cNvPr id="0" name=""/>
        <dsp:cNvSpPr/>
      </dsp:nvSpPr>
      <dsp:spPr>
        <a:xfrm rot="2508926">
          <a:off x="4734170" y="3339768"/>
          <a:ext cx="398156" cy="5153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>
        <a:off x="4749382" y="3403008"/>
        <a:ext cx="278709" cy="309181"/>
      </dsp:txXfrm>
    </dsp:sp>
    <dsp:sp modelId="{8C8DD3CF-3EF6-4DCE-89FA-28C6286246F4}">
      <dsp:nvSpPr>
        <dsp:cNvPr id="0" name=""/>
        <dsp:cNvSpPr/>
      </dsp:nvSpPr>
      <dsp:spPr>
        <a:xfrm>
          <a:off x="4958467" y="3518875"/>
          <a:ext cx="2048230" cy="203452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highlight>
                <a:srgbClr val="000000"/>
              </a:highlight>
            </a:rPr>
            <a:t>Долговой</a:t>
          </a:r>
        </a:p>
      </dsp:txBody>
      <dsp:txXfrm>
        <a:off x="5258423" y="3816825"/>
        <a:ext cx="1448318" cy="1438629"/>
      </dsp:txXfrm>
    </dsp:sp>
    <dsp:sp modelId="{F0260FAC-1107-408B-8CE4-356FB780893A}">
      <dsp:nvSpPr>
        <dsp:cNvPr id="0" name=""/>
        <dsp:cNvSpPr/>
      </dsp:nvSpPr>
      <dsp:spPr>
        <a:xfrm rot="8309477">
          <a:off x="3055064" y="3336533"/>
          <a:ext cx="400222" cy="5153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 rot="10800000">
        <a:off x="3160054" y="3399807"/>
        <a:ext cx="280155" cy="309181"/>
      </dsp:txXfrm>
    </dsp:sp>
    <dsp:sp modelId="{91CFA2F5-282B-4905-8B77-913581D4670B}">
      <dsp:nvSpPr>
        <dsp:cNvPr id="0" name=""/>
        <dsp:cNvSpPr/>
      </dsp:nvSpPr>
      <dsp:spPr>
        <a:xfrm>
          <a:off x="1138170" y="3522160"/>
          <a:ext cx="2101579" cy="203124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highlight>
                <a:srgbClr val="000000"/>
              </a:highlight>
            </a:rPr>
            <a:t>Системы здраво-охранения</a:t>
          </a:r>
        </a:p>
      </dsp:txBody>
      <dsp:txXfrm>
        <a:off x="1445939" y="3819628"/>
        <a:ext cx="1486041" cy="1436304"/>
      </dsp:txXfrm>
    </dsp:sp>
    <dsp:sp modelId="{4A189CF1-85B3-422D-88AB-D888DFCEE91A}">
      <dsp:nvSpPr>
        <dsp:cNvPr id="0" name=""/>
        <dsp:cNvSpPr/>
      </dsp:nvSpPr>
      <dsp:spPr>
        <a:xfrm rot="11857946">
          <a:off x="2758298" y="2237522"/>
          <a:ext cx="449255" cy="5153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 rot="10800000">
        <a:off x="2889908" y="2360994"/>
        <a:ext cx="314479" cy="309181"/>
      </dsp:txXfrm>
    </dsp:sp>
    <dsp:sp modelId="{D59CE61E-0E41-4E2F-A18B-252CF2FE5280}">
      <dsp:nvSpPr>
        <dsp:cNvPr id="0" name=""/>
        <dsp:cNvSpPr/>
      </dsp:nvSpPr>
      <dsp:spPr>
        <a:xfrm>
          <a:off x="652833" y="1105875"/>
          <a:ext cx="1961993" cy="192099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highlight>
                <a:srgbClr val="000000"/>
              </a:highlight>
            </a:rPr>
            <a:t>Глобальный</a:t>
          </a:r>
        </a:p>
      </dsp:txBody>
      <dsp:txXfrm>
        <a:off x="940160" y="1387198"/>
        <a:ext cx="1387339" cy="1358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B916C-766D-4125-82E2-B0E7D3CAF98E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D7EA4-C758-4697-B4CC-1624DFA750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4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>
            <a:extLst>
              <a:ext uri="{FF2B5EF4-FFF2-40B4-BE49-F238E27FC236}">
                <a16:creationId xmlns:a16="http://schemas.microsoft.com/office/drawing/2014/main" id="{0ED5C103-23DA-46ED-8942-AE685337B9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>
            <a:extLst>
              <a:ext uri="{FF2B5EF4-FFF2-40B4-BE49-F238E27FC236}">
                <a16:creationId xmlns:a16="http://schemas.microsoft.com/office/drawing/2014/main" id="{DD721E38-16E1-4A39-B403-7601334AE0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28676" name="Номер слайда 3">
            <a:extLst>
              <a:ext uri="{FF2B5EF4-FFF2-40B4-BE49-F238E27FC236}">
                <a16:creationId xmlns:a16="http://schemas.microsoft.com/office/drawing/2014/main" id="{285085DA-AA04-41CE-A0E2-2BD60ECDA5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6125" indent="-285750">
              <a:spcBef>
                <a:spcPct val="30000"/>
              </a:spcBef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7763" indent="-228600">
              <a:spcBef>
                <a:spcPct val="30000"/>
              </a:spcBef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6550" indent="-228600">
              <a:spcBef>
                <a:spcPct val="30000"/>
              </a:spcBef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6925" indent="-228600">
              <a:spcBef>
                <a:spcPct val="30000"/>
              </a:spcBef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4125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81325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8525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5725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5C214C-19CF-4B6E-8143-2D21E8A49A78}" type="slidenum">
              <a:rPr kumimoji="0"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kumimoji="0"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>
            <a:extLst>
              <a:ext uri="{FF2B5EF4-FFF2-40B4-BE49-F238E27FC236}">
                <a16:creationId xmlns:a16="http://schemas.microsoft.com/office/drawing/2014/main" id="{1291CF45-8B08-4208-9103-D300ACC1C9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>
            <a:extLst>
              <a:ext uri="{FF2B5EF4-FFF2-40B4-BE49-F238E27FC236}">
                <a16:creationId xmlns:a16="http://schemas.microsoft.com/office/drawing/2014/main" id="{284EA551-DE85-40A8-8A50-E146106CB6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0484" name="Номер слайда 3">
            <a:extLst>
              <a:ext uri="{FF2B5EF4-FFF2-40B4-BE49-F238E27FC236}">
                <a16:creationId xmlns:a16="http://schemas.microsoft.com/office/drawing/2014/main" id="{7ACCCE3F-E3EC-489C-968B-D351C47DB2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6125" indent="-285750">
              <a:spcBef>
                <a:spcPct val="30000"/>
              </a:spcBef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7763" indent="-228600">
              <a:spcBef>
                <a:spcPct val="30000"/>
              </a:spcBef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6550" indent="-228600">
              <a:spcBef>
                <a:spcPct val="30000"/>
              </a:spcBef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6925" indent="-228600">
              <a:spcBef>
                <a:spcPct val="30000"/>
              </a:spcBef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4125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81325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8525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5725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481368-08F1-4FC8-A710-412FE5E8541C}" type="slidenum">
              <a:rPr kumimoji="0" lang="ru-RU" altLang="ru-RU">
                <a:solidFill>
                  <a:srgbClr val="0085CD"/>
                </a:solidFill>
              </a:rPr>
              <a:pPr>
                <a:spcBef>
                  <a:spcPct val="0"/>
                </a:spcBef>
              </a:pPr>
              <a:t>13</a:t>
            </a:fld>
            <a:endParaRPr kumimoji="0" lang="ru-RU" altLang="ru-RU">
              <a:solidFill>
                <a:srgbClr val="0085CD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D937-59E4-4D8D-8293-C32D4164A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1B8AC1-03B8-4D16-A72E-5EFD474E4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6F9EB7-B253-41EF-8C21-8D10451E0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97D4-5136-458E-86FA-3B06F4B0D498}" type="datetime1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36D20-395E-4796-ADC9-EA7411B0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348822-CBAF-4F53-9D1E-5C57FC257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FEF-D1DD-4979-AD19-4DA29FDC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790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B7B16-A7B5-470C-8563-C8A44EC3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AC6737-691B-4CE0-A467-32DFD6DB0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6D368-974B-47BB-A706-4568E362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19A-E076-434B-B670-615130D127EB}" type="datetime1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9AAECC-6B0F-410E-B600-006DC684E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F86D6-24AF-4603-B5D0-5036965A2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FEF-D1DD-4979-AD19-4DA29FDC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620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4AC3154-EA1B-4E35-9923-649F68D5E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EBCB85-6A0C-4DCA-B3DE-7BB2B09CA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8BC8A-E5B1-40B3-AAAA-F6C9E88E6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D663-9397-43F9-B167-2F27DAFDF557}" type="datetime1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351C69-1D20-441D-ADC7-C39E08021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EEBEFF-0B29-482F-86D9-AF637E7E3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FEF-D1DD-4979-AD19-4DA29FDC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43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0">
                <a:solidFill>
                  <a:srgbClr val="30454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/>
        <p:txBody>
          <a:bodyPr/>
          <a:lstStyle>
            <a:lvl1pPr marL="177800" indent="-177800">
              <a:buClr>
                <a:srgbClr val="20B2AA"/>
              </a:buClr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358775" indent="-185738">
              <a:buClr>
                <a:srgbClr val="20B2AA"/>
              </a:buClr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717550" indent="-185738">
              <a:buClr>
                <a:srgbClr val="20B2AA"/>
              </a:buClr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CC452146-CCC8-4C17-91EE-A1571AF64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A2773250-36BF-4B02-9FBA-4BA8BB76C8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400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EEF85-943D-489A-8BA2-44C05E240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FA0742-C0DD-4E45-B1F2-BDA251D15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A64CED-B1E2-4F2D-A65D-A0684C4FE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1D56-9E3C-4C64-98DC-D2DAE6747253}" type="datetime1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71B149-814B-4A6B-9A96-53123A66F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DFA265-2B0C-42A0-94E1-E37893375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FEF-D1DD-4979-AD19-4DA29FDC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4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4DF4F-34CD-49B4-AFF5-DFDB39E2D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EE941B-65FB-430F-A833-E60ACCC34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D3F211-9F7B-4164-812C-4FA9F54B8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E4BD-00E7-4408-A22D-26211F1EA278}" type="datetime1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9C519D-980B-496A-B7BC-0F1C55902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3D70BF-FA1B-4F4F-9EE0-A286793B1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FEF-D1DD-4979-AD19-4DA29FDC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712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1D902-6D8C-452E-9BE6-F885C4B16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527A52-4A06-4C48-A577-6B7F14499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62E951-ED3E-4F23-AC6F-7A9825CB2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302D54-162F-4666-81A2-4637D4249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AB0E-9A88-40B3-905D-FBC56772E1ED}" type="datetime1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FAF04A-F11E-4F0E-9B36-CC4DF0D35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8DA032-FE01-4715-AA97-567025C79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FEF-D1DD-4979-AD19-4DA29FDC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11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4E3ABD-705C-4DCF-98EE-10254C2E4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0C04F2-9190-4A59-876F-CDA39A98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1FAEF6-08CD-4700-B163-3F76807AB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AF337D-18FF-4B73-AB66-82D1E1F43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7EA285-877B-4897-A6AF-61D361BF3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CEC6DF4-56B8-49B3-AFB0-366E9A79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3C11-221E-4AD4-A0AB-26E130D8A410}" type="datetime1">
              <a:rPr lang="ru-RU" smtClean="0"/>
              <a:t>05.05.2020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F0B0D21-928D-488A-B6B0-B135F0A8B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28EE08-67B2-4B04-A5B3-173BA6F0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FEF-D1DD-4979-AD19-4DA29FDC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4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25C77-315E-4195-9872-FF1C3BF64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38B0B6-1A6F-43FD-9747-6C6476C55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11AA-68BE-4A73-8606-F633DECABBEF}" type="datetime1">
              <a:rPr lang="ru-RU" smtClean="0"/>
              <a:t>05.05.2020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E9D715-6047-4C18-8BFE-103072C9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A1B87D-3472-44A5-92E0-6E535DBE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FEF-D1DD-4979-AD19-4DA29FDC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87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765B0DC-D59F-407E-8092-9B503E1DC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43BED-E583-47DB-BC6D-871F018C5414}" type="datetime1">
              <a:rPr lang="ru-RU" smtClean="0"/>
              <a:t>05.05.2020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CD16DF-EA07-4B67-B696-A0D54012A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876176-ED95-468B-AFA6-0F772E6C9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FEF-D1DD-4979-AD19-4DA29FDC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68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EF290-FD89-4E9F-8E03-97F0F4F1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5A2E56-979A-4AA5-AD2E-EF186B960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7EBE29-8518-4655-9778-219F4E8CA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0C9B41-EF53-49AE-8242-5851DE408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1ED10-FBF4-4FDF-9939-418195580D43}" type="datetime1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C34A2B-37C4-43A4-ACDE-9A7AA8C68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844E2B-6BAE-4EEA-B3BD-C90A12ADE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FEF-D1DD-4979-AD19-4DA29FDC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8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2358E-EB70-4BCF-8C39-CEB1233F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C56930-C791-466D-9169-994C141D95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3B6CA8-EAF7-4A21-90B9-5B2AAF90E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7F78EE-221A-456D-B70A-5CDD95094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CEA0D-3658-4C57-93A1-8916961B53CD}" type="datetime1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D405C8-9A2F-4F72-996F-82E6AEFA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82712D-EEAA-416D-9ED3-812535AEB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FEF-D1DD-4979-AD19-4DA29FDC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404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E4714-9E7F-4DA6-9EA3-3312E090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A22EBD-C6BD-4915-845A-C35D955B9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0750D8-36A7-4DCD-81A8-2CC8EA248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93418-4697-46A0-A5C4-449F4231D3D2}" type="datetime1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1798EE-4756-493B-9669-A0315CE46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C931B1-325F-4980-854B-50BF7C7BE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E7FEF-D1DD-4979-AD19-4DA29FDC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40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05" y="4288834"/>
            <a:ext cx="4600199" cy="1600200"/>
          </a:xfrm>
        </p:spPr>
        <p:txBody>
          <a:bodyPr anchor="ctr">
            <a:norm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rPr>
              <a:t>Олег </a:t>
            </a:r>
            <a:r>
              <a:rPr lang="ru-RU" sz="2000" b="1" dirty="0" err="1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rPr>
              <a:t>Буклемишев</a:t>
            </a:r>
            <a:br>
              <a:rPr lang="ru-RU" sz="2000" b="1" dirty="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ru-RU" sz="2000" dirty="0">
                <a:latin typeface="Century Gothic" charset="0"/>
                <a:ea typeface="Century Gothic" charset="0"/>
                <a:cs typeface="Century Gothic" charset="0"/>
              </a:rPr>
              <a:t>зам. декана ЭФ МГУ,</a:t>
            </a:r>
            <a:br>
              <a:rPr lang="ru-RU" sz="2000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ru-RU" sz="2000" dirty="0">
                <a:latin typeface="Century Gothic" charset="0"/>
                <a:ea typeface="Century Gothic" charset="0"/>
                <a:cs typeface="Century Gothic" charset="0"/>
              </a:rPr>
              <a:t>директор Центра экономической</a:t>
            </a:r>
            <a:br>
              <a:rPr lang="ru-RU" sz="2000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ru-RU" sz="2000" dirty="0">
                <a:latin typeface="Century Gothic" charset="0"/>
                <a:ea typeface="Century Gothic" charset="0"/>
                <a:cs typeface="Century Gothic" charset="0"/>
              </a:rPr>
              <a:t>политики ЭФ МГУ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7938" y="1718202"/>
            <a:ext cx="6593850" cy="42761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800" dirty="0">
                <a:latin typeface="Century Gothic" charset="0"/>
                <a:ea typeface="Century Gothic" charset="0"/>
                <a:cs typeface="Century Gothic" charset="0"/>
              </a:rPr>
              <a:t>Как мир реагирует на кризис?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800" dirty="0">
                <a:latin typeface="Century Gothic" charset="0"/>
                <a:ea typeface="Century Gothic" charset="0"/>
                <a:cs typeface="Century Gothic" charset="0"/>
              </a:rPr>
              <a:t>О чем говорит опыт Китая и некоторых других стран?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800" dirty="0">
                <a:latin typeface="Century Gothic" charset="0"/>
                <a:ea typeface="Century Gothic" charset="0"/>
                <a:cs typeface="Century Gothic" charset="0"/>
              </a:rPr>
              <a:t>Антикризисные меры в России и за рубежом – что делается и что нужно делать?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800" dirty="0">
                <a:latin typeface="Century Gothic" charset="0"/>
                <a:ea typeface="Century Gothic" charset="0"/>
                <a:cs typeface="Century Gothic" charset="0"/>
              </a:rPr>
              <a:t>Что ожидает нас в недалеком будущем?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7938" y="554804"/>
            <a:ext cx="6251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Franklin Gothic Heavy" charset="0"/>
                <a:ea typeface="Franklin Gothic Heavy" charset="0"/>
                <a:cs typeface="Franklin Gothic Heavy" charset="0"/>
              </a:rPr>
              <a:t>Экономика болеет-2</a:t>
            </a:r>
          </a:p>
        </p:txBody>
      </p:sp>
      <p:pic>
        <p:nvPicPr>
          <p:cNvPr id="2050" name="Picture 2" descr="https://studizba.com/uploads/dossier/2017-09/156-1002-21174-55546205-15046928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0" y="446762"/>
            <a:ext cx="4156869" cy="392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часы, игр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1B807EE1-ACAC-FE44-B43A-D2D1468C0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5800" l="10000" r="90000">
                        <a14:foregroundMark x1="52000" y1="7000" x2="52000" y2="7000"/>
                        <a14:foregroundMark x1="48667" y1="48600" x2="48667" y2="48600"/>
                        <a14:foregroundMark x1="53667" y1="44200" x2="53667" y2="44200"/>
                        <a14:foregroundMark x1="56000" y1="40000" x2="51778" y2="46800"/>
                        <a14:foregroundMark x1="51778" y1="46800" x2="41889" y2="53600"/>
                        <a14:foregroundMark x1="41889" y1="53600" x2="41889" y2="53600"/>
                        <a14:foregroundMark x1="39444" y1="39200" x2="54222" y2="61800"/>
                        <a14:foregroundMark x1="54222" y1="61800" x2="62556" y2="72000"/>
                        <a14:foregroundMark x1="62556" y1="72000" x2="64000" y2="53000"/>
                        <a14:foregroundMark x1="64000" y1="53000" x2="60333" y2="45800"/>
                        <a14:foregroundMark x1="60333" y1="45800" x2="52889" y2="38200"/>
                        <a14:foregroundMark x1="52889" y1="38200" x2="49667" y2="44800"/>
                        <a14:foregroundMark x1="49667" y1="44800" x2="47444" y2="67000"/>
                        <a14:foregroundMark x1="47444" y1="67000" x2="47000" y2="95800"/>
                        <a14:foregroundMark x1="47000" y1="95800" x2="46778" y2="95000"/>
                        <a14:foregroundMark x1="50556" y1="2000" x2="50556" y2="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4689" y="6286209"/>
            <a:ext cx="1023368" cy="568538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7A9497D-959C-9648-A6C9-E428AB88CF5F}"/>
              </a:ext>
            </a:extLst>
          </p:cNvPr>
          <p:cNvSpPr txBox="1">
            <a:spLocks/>
          </p:cNvSpPr>
          <p:nvPr/>
        </p:nvSpPr>
        <p:spPr>
          <a:xfrm>
            <a:off x="-275347" y="6274845"/>
            <a:ext cx="3169672" cy="674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700" dirty="0" err="1">
                <a:latin typeface="Century Gothic" panose="020B0502020202020204" pitchFamily="34" charset="0"/>
              </a:rPr>
              <a:t>Финграмотность</a:t>
            </a:r>
            <a:r>
              <a:rPr lang="ru-RU" sz="1700" dirty="0">
                <a:latin typeface="Century Gothic" panose="020B0502020202020204" pitchFamily="34" charset="0"/>
              </a:rPr>
              <a:t> ЭФ МГУ</a:t>
            </a:r>
          </a:p>
        </p:txBody>
      </p:sp>
      <p:pic>
        <p:nvPicPr>
          <p:cNvPr id="13" name="Рисунок 12" descr="Изображение выглядит как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63A8B38E-6726-8D41-B1BD-B003EFFA78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59" t="15318" r="52350" b="30180"/>
          <a:stretch/>
        </p:blipFill>
        <p:spPr>
          <a:xfrm>
            <a:off x="3104467" y="61292"/>
            <a:ext cx="1606489" cy="1569661"/>
          </a:xfrm>
          <a:prstGeom prst="ellips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rgbClr val="FFBF05"/>
                </a:gs>
                <a:gs pos="32000">
                  <a:schemeClr val="accent1">
                    <a:lumMod val="45000"/>
                    <a:lumOff val="55000"/>
                  </a:schemeClr>
                </a:gs>
                <a:gs pos="72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2C3F01-01C7-FA4A-B322-EE2D5EFD79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532" t="61358" r="28303" b="18975"/>
          <a:stretch/>
        </p:blipFill>
        <p:spPr>
          <a:xfrm>
            <a:off x="10772151" y="2253191"/>
            <a:ext cx="1366837" cy="1366837"/>
          </a:xfrm>
          <a:prstGeom prst="ellips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8000">
                  <a:srgbClr val="FFBF05"/>
                </a:gs>
                <a:gs pos="6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6" name="TextBox 5"/>
          <p:cNvSpPr txBox="1"/>
          <p:nvPr/>
        </p:nvSpPr>
        <p:spPr>
          <a:xfrm>
            <a:off x="10886450" y="3869232"/>
            <a:ext cx="1366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 мая</a:t>
            </a:r>
            <a:br>
              <a:rPr lang="ru-RU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ru-RU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среда</a:t>
            </a:r>
            <a:br>
              <a:rPr lang="ru-RU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ru-RU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10:00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E86F7E6-6277-4B46-94D8-5569982FCC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1532"/>
          <a:stretch/>
        </p:blipFill>
        <p:spPr>
          <a:xfrm>
            <a:off x="11285550" y="52902"/>
            <a:ext cx="862638" cy="862638"/>
          </a:xfrm>
          <a:prstGeom prst="ellips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6000">
                  <a:srgbClr val="9E9C9F"/>
                </a:gs>
                <a:gs pos="61000">
                  <a:srgbClr val="FEC004"/>
                </a:gs>
                <a:gs pos="41000">
                  <a:srgbClr val="FEC004"/>
                </a:gs>
                <a:gs pos="19000">
                  <a:schemeClr val="accent1">
                    <a:lumMod val="45000"/>
                    <a:lumOff val="55000"/>
                  </a:schemeClr>
                </a:gs>
                <a:gs pos="88000">
                  <a:srgbClr val="4C82B6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</p:pic>
    </p:spTree>
    <p:extLst>
      <p:ext uri="{BB962C8B-B14F-4D97-AF65-F5344CB8AC3E}">
        <p14:creationId xmlns:p14="http://schemas.microsoft.com/office/powerpoint/2010/main" val="2046775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349B050-0CBF-4159-AC41-F16E70C17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04" y="3921300"/>
            <a:ext cx="4929556" cy="2057400"/>
          </a:xfrm>
        </p:spPr>
        <p:txBody>
          <a:bodyPr anchor="b">
            <a:normAutofit/>
          </a:bodyPr>
          <a:lstStyle/>
          <a:p>
            <a:r>
              <a:rPr lang="ru-RU" sz="4000" dirty="0"/>
              <a:t>Государство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5F3412EA-CA1A-4174-AD19-986E21663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2554"/>
            <a:ext cx="5624659" cy="327644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популизм и патернализм;</a:t>
            </a:r>
          </a:p>
          <a:p>
            <a:r>
              <a:rPr lang="ru-RU" dirty="0"/>
              <a:t>разрастание публичного сектора и национализации;</a:t>
            </a:r>
          </a:p>
          <a:p>
            <a:r>
              <a:rPr lang="ru-RU" dirty="0"/>
              <a:t>фискальный натиск;</a:t>
            </a:r>
          </a:p>
          <a:p>
            <a:r>
              <a:rPr lang="ru-RU" dirty="0"/>
              <a:t>увеличение госдолга;</a:t>
            </a:r>
          </a:p>
          <a:p>
            <a:r>
              <a:rPr lang="ru-RU" dirty="0"/>
              <a:t>трансформация социальных гарантий.</a:t>
            </a:r>
          </a:p>
          <a:p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E29A8A-7B9E-4EFA-ABC8-D6461AC01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39" r="-2" b="22797"/>
          <a:stretch/>
        </p:blipFill>
        <p:spPr>
          <a:xfrm>
            <a:off x="6096000" y="3771446"/>
            <a:ext cx="4853685" cy="2934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E51429-6887-4BD7-AA11-69EAF242D5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8" r="3345" b="-2"/>
          <a:stretch/>
        </p:blipFill>
        <p:spPr>
          <a:xfrm>
            <a:off x="516140" y="492300"/>
            <a:ext cx="4853685" cy="293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2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278EE-B0AF-4954-AA9E-350270E0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Антикризисные меры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3ACE3C-555A-46EE-89C8-47859AFF5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312" y="1687092"/>
            <a:ext cx="4511712" cy="433419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885444-776E-4EA7-BDD8-7870D8B8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1AD0-9C6F-402E-8708-AAD8D047A411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D92301-5140-4464-9186-239E80947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713" y="1420586"/>
            <a:ext cx="5095557" cy="460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1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640F3-A7C4-4810-95FA-4BC5D0A6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dirty="0">
                <a:latin typeface="Century Gothic" charset="0"/>
                <a:ea typeface="Century Gothic" charset="0"/>
                <a:cs typeface="Century Gothic" charset="0"/>
              </a:rPr>
              <a:t>Антикризисные меры – что делается и что нужно делать?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5262B4-3889-4EC0-B416-302D31F6C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46371" cy="435133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Налоговые, кредитные и арендные каникулы</a:t>
            </a:r>
            <a:r>
              <a:rPr lang="en-US" dirty="0"/>
              <a:t> </a:t>
            </a:r>
            <a:endParaRPr lang="ru-RU" dirty="0"/>
          </a:p>
          <a:p>
            <a:r>
              <a:rPr lang="ru-RU" dirty="0"/>
              <a:t>Поддержка финансовой системы</a:t>
            </a:r>
          </a:p>
          <a:p>
            <a:r>
              <a:rPr lang="ru-RU" dirty="0"/>
              <a:t>Временная отмена или смягчение регуляторных требований </a:t>
            </a:r>
          </a:p>
          <a:p>
            <a:r>
              <a:rPr lang="ru-RU" dirty="0"/>
              <a:t>Прямая финансовая поддержка бизнесу от государства</a:t>
            </a:r>
          </a:p>
          <a:p>
            <a:r>
              <a:rPr lang="ru-RU" dirty="0"/>
              <a:t>Выплаты безработным</a:t>
            </a:r>
          </a:p>
          <a:p>
            <a:r>
              <a:rPr lang="ru-RU" dirty="0"/>
              <a:t>Снижение налогов и других обязательных платежей</a:t>
            </a:r>
          </a:p>
          <a:p>
            <a:endParaRPr lang="ru-RU" dirty="0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91D499D-3C14-40F0-B384-A4B37BEA9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8" r="2116" b="5324"/>
          <a:stretch/>
        </p:blipFill>
        <p:spPr>
          <a:xfrm>
            <a:off x="7380514" y="1159329"/>
            <a:ext cx="4550229" cy="517638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037161-080A-4A6D-AE65-F55E8D16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FEF-D1DD-4979-AD19-4DA29FDCD5F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556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Заголовок 1">
            <a:extLst>
              <a:ext uri="{FF2B5EF4-FFF2-40B4-BE49-F238E27FC236}">
                <a16:creationId xmlns:a16="http://schemas.microsoft.com/office/drawing/2014/main" id="{08ECFC37-7260-4A9F-8003-8F072220BC8A}"/>
              </a:ext>
            </a:extLst>
          </p:cNvPr>
          <p:cNvSpPr txBox="1">
            <a:spLocks/>
          </p:cNvSpPr>
          <p:nvPr/>
        </p:nvSpPr>
        <p:spPr bwMode="auto">
          <a:xfrm>
            <a:off x="1919289" y="333375"/>
            <a:ext cx="845343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0B2AA"/>
              </a:buClr>
              <a:buFont typeface="Arial" panose="020B0604020202020204" pitchFamily="34" charset="0"/>
              <a:buChar char="•"/>
              <a:defRPr kumimoji="1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0B2AA"/>
              </a:buClr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0B2AA"/>
              </a:buClr>
              <a:buFont typeface="Arial" panose="020B0604020202020204" pitchFamily="34" charset="0"/>
              <a:buChar char="•"/>
              <a:defRPr kumimoji="1" sz="1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ru-RU" altLang="ru-RU" sz="2400">
                <a:solidFill>
                  <a:srgbClr val="30454F"/>
                </a:solidFill>
              </a:rPr>
              <a:t>Консенсус-прогноз ВВП России: большой разброс оценок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FA61799-7821-4A0E-9EF0-935B22EAC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62039"/>
              </p:ext>
            </p:extLst>
          </p:nvPr>
        </p:nvGraphicFramePr>
        <p:xfrm>
          <a:off x="2043114" y="862013"/>
          <a:ext cx="7286625" cy="5494332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830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9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888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Источник</a:t>
                      </a:r>
                      <a:endParaRPr lang="ru-RU" sz="1300" b="1" i="0" u="none" strike="noStrike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18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Релиз </a:t>
                      </a:r>
                      <a:endParaRPr lang="ru-RU" sz="1300" b="1" i="0" u="none" strike="noStrike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18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rgbClr val="7F7F7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7620" marR="7620" marT="7618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rgbClr val="7F7F7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7620" marR="7620" marT="7618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u="none" strike="noStrike" kern="1200" dirty="0">
                          <a:solidFill>
                            <a:srgbClr val="20B2AA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Консенсус-прогноз</a:t>
                      </a:r>
                      <a:endParaRPr lang="ru-RU" sz="1300" b="0" i="0" u="none" strike="noStrike" dirty="0">
                        <a:solidFill>
                          <a:srgbClr val="20B2A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18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300" b="0" i="0" u="none" strike="noStrike" dirty="0">
                        <a:solidFill>
                          <a:srgbClr val="20B2A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18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-2,7</a:t>
                      </a:r>
                    </a:p>
                  </a:txBody>
                  <a:tcPr marL="7620" marR="7620" marT="7618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20B2A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</a:t>
                      </a:r>
                    </a:p>
                  </a:txBody>
                  <a:tcPr marL="7620" marR="7620" marT="7618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ЦБ РФ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IHS</a:t>
                      </a:r>
                      <a:r>
                        <a:rPr lang="en-US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300" b="0" i="0" u="none" strike="noStrike" dirty="0" err="1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Markit</a:t>
                      </a:r>
                      <a:endParaRPr lang="en-US" sz="1300" b="0" i="0" u="none" strike="noStrike" dirty="0">
                        <a:solidFill>
                          <a:srgbClr val="7F7F7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Fitch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JPMorgan Chase Bank 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Reuters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3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Deutsche Bank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UBS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МВФ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Bloomberg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3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Eurobank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Morgan Stanley (base case)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Всемирный банк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 Economics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Всемирный банк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300" b="0" i="0" u="none" strike="noStrike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Intesa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HSBC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Институт «Центр развития»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Bank of America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Credit Suisse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r>
                        <a:rPr lang="ru-RU" sz="1300" b="0" i="0" u="none" strike="noStrike" baseline="0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8884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dirty="0">
                          <a:solidFill>
                            <a:srgbClr val="20B2A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Институт ВЭБ.РФ (базовый сценарий)</a:t>
                      </a:r>
                      <a:endParaRPr lang="en-US" sz="1300" b="0" i="0" u="none" strike="noStrike" dirty="0">
                        <a:solidFill>
                          <a:srgbClr val="20B2AA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18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апр.</a:t>
                      </a:r>
                    </a:p>
                  </a:txBody>
                  <a:tcPr marL="7620" marR="7620" marT="7618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-5,3</a:t>
                      </a:r>
                    </a:p>
                  </a:txBody>
                  <a:tcPr marL="7620" marR="7620" marT="7618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20B2A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</a:p>
                  </a:txBody>
                  <a:tcPr marL="7620" marR="7620" marT="7618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2D14971-34CB-42A6-95A3-C507B39348A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2773250-36BF-4B02-9FBA-4BA8BB76C8B4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349B050-0CBF-4159-AC41-F16E70C17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822031"/>
            <a:ext cx="5689601" cy="1325563"/>
          </a:xfrm>
        </p:spPr>
        <p:txBody>
          <a:bodyPr/>
          <a:lstStyle/>
          <a:p>
            <a:r>
              <a:rPr lang="ru-RU" dirty="0"/>
              <a:t>Финансы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5F3412EA-CA1A-4174-AD19-986E21663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6357" y="212271"/>
            <a:ext cx="5127172" cy="4425043"/>
          </a:xfrm>
        </p:spPr>
        <p:txBody>
          <a:bodyPr/>
          <a:lstStyle/>
          <a:p>
            <a:r>
              <a:rPr lang="ru-RU" dirty="0"/>
              <a:t>рост дисбаланса между сбережениями и инвестициями;</a:t>
            </a:r>
          </a:p>
          <a:p>
            <a:r>
              <a:rPr lang="ru-RU" dirty="0"/>
              <a:t>утрата роли процентной ставкой;</a:t>
            </a:r>
          </a:p>
          <a:p>
            <a:r>
              <a:rPr lang="ru-RU" dirty="0"/>
              <a:t>предпочтение ликвидности;</a:t>
            </a:r>
          </a:p>
          <a:p>
            <a:r>
              <a:rPr lang="en-US" dirty="0"/>
              <a:t>flight to safety</a:t>
            </a:r>
            <a:r>
              <a:rPr lang="ru-RU" dirty="0"/>
              <a:t>;</a:t>
            </a:r>
          </a:p>
          <a:p>
            <a:r>
              <a:rPr lang="ru-RU" dirty="0"/>
              <a:t>технические эксперименты.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D3A94B-70C9-4462-B8CA-DA75434A9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435185"/>
            <a:ext cx="5664200" cy="33309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6EAE50-7D6C-4F4A-BBDA-60A95D7D3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372" y="3918857"/>
            <a:ext cx="4715327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36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2ABB5-7444-4449-B09B-9EA9BDFE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Инфляция и ставки процента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38186D1-0B64-42D2-94D5-BC6EB2B01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FEF-D1DD-4979-AD19-4DA29FDCD5F7}" type="slidenum">
              <a:rPr lang="ru-RU" smtClean="0"/>
              <a:t>15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92DFCC-1619-484E-97DF-8492C003B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5" y="2533650"/>
            <a:ext cx="5644242" cy="32385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карта, стол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C7A3EF20-8933-4037-A422-51523F37C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9" y="2533198"/>
            <a:ext cx="5390695" cy="323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79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B5D1E-E5C2-4C7B-AE5D-573A776C1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Нефть и доллар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950CF63-9DB5-4980-9487-905FFD58C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FEF-D1DD-4979-AD19-4DA29FDCD5F7}" type="slidenum">
              <a:rPr lang="ru-RU" smtClean="0"/>
              <a:t>16</a:t>
            </a:fld>
            <a:endParaRPr lang="ru-RU"/>
          </a:p>
        </p:txBody>
      </p:sp>
      <p:pic>
        <p:nvPicPr>
          <p:cNvPr id="5" name="Рисунок 4" descr="Изображение выглядит как текст, карта, стол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1CE092F1-E0A1-456F-B0C7-A432D7CB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9" y="1226366"/>
            <a:ext cx="5582619" cy="47631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196A09-1B3C-422D-A3E5-35A84E66A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292346"/>
            <a:ext cx="544286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3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0CDCF-8C47-44F9-8837-AB563DE04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Нефть и другие товары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54549E8-0B9D-4FB7-AB86-F2778DF9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FEF-D1DD-4979-AD19-4DA29FDCD5F7}" type="slidenum">
              <a:rPr lang="ru-RU" smtClean="0"/>
              <a:t>17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A069BD-AEE3-4A7A-813D-DFD524B0F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462" y="1554480"/>
            <a:ext cx="5248275" cy="49383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A9B211-15E8-4D44-BB49-47385DD8A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5" y="1690688"/>
            <a:ext cx="5446774" cy="452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88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Freeform: Shape 10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7822472-8735-4EAC-B984-0CD1C398F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717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89E7FEF-D1DD-4979-AD19-4DA29FDCD5F7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640F3-A7C4-4810-95FA-4BC5D0A6D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47626"/>
            <a:ext cx="10515600" cy="1325563"/>
          </a:xfrm>
        </p:spPr>
        <p:txBody>
          <a:bodyPr/>
          <a:lstStyle/>
          <a:p>
            <a:r>
              <a:rPr lang="ru-RU"/>
              <a:t>Почему этот кризис совсем другой?</a:t>
            </a: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A769F17-83FE-4344-A68F-E3B5014A2B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1522357"/>
              </p:ext>
            </p:extLst>
          </p:nvPr>
        </p:nvGraphicFramePr>
        <p:xfrm>
          <a:off x="1804017" y="1198894"/>
          <a:ext cx="8343900" cy="536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0593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55FB83F-CA54-4273-92D4-62CD5781A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E7FEF-D1DD-4979-AD19-4DA29FDCD5F7}" type="slidenum">
              <a:rPr lang="ru-RU" smtClean="0"/>
              <a:t>3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650A1D-4643-4FB0-BDF3-50C73B630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16ED08-F1C2-4A6F-9A63-862FE07A5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0614"/>
            <a:ext cx="5029200" cy="248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35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349B050-0CBF-4159-AC41-F16E70C17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232" y="365760"/>
            <a:ext cx="4928616" cy="2057400"/>
          </a:xfrm>
        </p:spPr>
        <p:txBody>
          <a:bodyPr anchor="b">
            <a:normAutofit/>
          </a:bodyPr>
          <a:lstStyle/>
          <a:p>
            <a:r>
              <a:rPr lang="ru-RU" sz="4000"/>
              <a:t>Домашние хозяйства</a:t>
            </a:r>
            <a:endParaRPr lang="ru-RU" sz="4000" dirty="0"/>
          </a:p>
        </p:txBody>
      </p:sp>
      <p:pic>
        <p:nvPicPr>
          <p:cNvPr id="9" name="Рисунок 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0ECD61-E402-4B68-9CCE-73ADD6E1D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77" r="4316" b="-3"/>
          <a:stretch/>
        </p:blipFill>
        <p:spPr>
          <a:xfrm>
            <a:off x="495883" y="346634"/>
            <a:ext cx="4851250" cy="2935224"/>
          </a:xfrm>
          <a:prstGeom prst="rect">
            <a:avLst/>
          </a:prstGeom>
        </p:spPr>
      </p:pic>
      <p:pic>
        <p:nvPicPr>
          <p:cNvPr id="2" name="Рисунок 1" descr="Изображение выглядит как текст, карта, белы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722E5CEC-FB3C-4AD9-856C-EC7FAAB7E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4517" t="2043" r="-83158" b="-2044"/>
          <a:stretch/>
        </p:blipFill>
        <p:spPr>
          <a:xfrm>
            <a:off x="-1525525" y="3647618"/>
            <a:ext cx="11837926" cy="2935081"/>
          </a:xfrm>
          <a:prstGeom prst="rect">
            <a:avLst/>
          </a:prstGeom>
        </p:spPr>
      </p:pic>
      <p:sp>
        <p:nvSpPr>
          <p:cNvPr id="12" name="Объект 11">
            <a:extLst>
              <a:ext uri="{FF2B5EF4-FFF2-40B4-BE49-F238E27FC236}">
                <a16:creationId xmlns:a16="http://schemas.microsoft.com/office/drawing/2014/main" id="{5F3412EA-CA1A-4174-AD19-986E21663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232" y="2624328"/>
            <a:ext cx="4928616" cy="3538728"/>
          </a:xfrm>
        </p:spPr>
        <p:txBody>
          <a:bodyPr anchor="t">
            <a:normAutofit/>
          </a:bodyPr>
          <a:lstStyle/>
          <a:p>
            <a:r>
              <a:rPr lang="ru-RU" sz="2400" dirty="0"/>
              <a:t>падение доходов и платежной дисциплины</a:t>
            </a:r>
          </a:p>
          <a:p>
            <a:r>
              <a:rPr lang="ru-RU" sz="2400" dirty="0"/>
              <a:t>увеличение нормы сбережений</a:t>
            </a:r>
          </a:p>
          <a:p>
            <a:r>
              <a:rPr lang="ru-RU" sz="2400" dirty="0"/>
              <a:t>сдвиг потребительских предпочтений</a:t>
            </a:r>
          </a:p>
          <a:p>
            <a:r>
              <a:rPr lang="ru-RU" sz="2400" dirty="0"/>
              <a:t>рост конкуренции на рынке труда</a:t>
            </a:r>
          </a:p>
          <a:p>
            <a:r>
              <a:rPr lang="ru-RU" sz="2400" dirty="0"/>
              <a:t>сокращение социальных гарантий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13894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349B050-0CBF-4159-AC41-F16E70C17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7" y="4626426"/>
            <a:ext cx="4898570" cy="1325563"/>
          </a:xfrm>
        </p:spPr>
        <p:txBody>
          <a:bodyPr/>
          <a:lstStyle/>
          <a:p>
            <a:r>
              <a:rPr lang="ru-RU"/>
              <a:t>Фирмы</a:t>
            </a:r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5F3412EA-CA1A-4174-AD19-986E21663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386" y="242203"/>
            <a:ext cx="3864427" cy="5709786"/>
          </a:xfrm>
        </p:spPr>
        <p:txBody>
          <a:bodyPr>
            <a:normAutofit/>
          </a:bodyPr>
          <a:lstStyle/>
          <a:p>
            <a:r>
              <a:rPr lang="ru-RU" dirty="0"/>
              <a:t>новые управленческие технологии;</a:t>
            </a:r>
          </a:p>
          <a:p>
            <a:r>
              <a:rPr lang="ru-RU" dirty="0"/>
              <a:t>новая кадровая политика;</a:t>
            </a:r>
          </a:p>
          <a:p>
            <a:r>
              <a:rPr lang="en-US" dirty="0"/>
              <a:t>big is beautiful</a:t>
            </a:r>
            <a:r>
              <a:rPr lang="ru-RU" dirty="0"/>
              <a:t>, лоббизм;</a:t>
            </a:r>
          </a:p>
          <a:p>
            <a:r>
              <a:rPr lang="ru-RU" dirty="0"/>
              <a:t>сокращение инвестиций и кредитного рычага;</a:t>
            </a:r>
          </a:p>
          <a:p>
            <a:r>
              <a:rPr lang="ru-RU" dirty="0"/>
              <a:t>выживают простейшие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6" name="Объект 11">
            <a:extLst>
              <a:ext uri="{FF2B5EF4-FFF2-40B4-BE49-F238E27FC236}">
                <a16:creationId xmlns:a16="http://schemas.microsoft.com/office/drawing/2014/main" id="{6AB33136-3F1E-43B6-97B6-E0446F9DB23E}"/>
              </a:ext>
            </a:extLst>
          </p:cNvPr>
          <p:cNvSpPr txBox="1">
            <a:spLocks/>
          </p:cNvSpPr>
          <p:nvPr/>
        </p:nvSpPr>
        <p:spPr>
          <a:xfrm>
            <a:off x="6901542" y="4721102"/>
            <a:ext cx="5012871" cy="1882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06F8AD-527A-4D59-BCED-042E6F285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95" r="2066" b="9852"/>
          <a:stretch/>
        </p:blipFill>
        <p:spPr>
          <a:xfrm>
            <a:off x="326571" y="242203"/>
            <a:ext cx="4922616" cy="437605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C10DC8-0B26-4A7B-B497-F648FE0AC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32" r="780" b="48095"/>
          <a:stretch/>
        </p:blipFill>
        <p:spPr>
          <a:xfrm>
            <a:off x="4738272" y="767153"/>
            <a:ext cx="3083114" cy="3428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9139D0-43D1-47EC-B14E-C6A118916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9931" r="560"/>
          <a:stretch/>
        </p:blipFill>
        <p:spPr>
          <a:xfrm>
            <a:off x="2955472" y="3428710"/>
            <a:ext cx="418011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59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57EB6-3557-48DF-B80F-2DD2E775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Продажи автомобилей: Россия и КНР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542251-71AC-4533-B137-E3B21402E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1" b="5496"/>
          <a:stretch/>
        </p:blipFill>
        <p:spPr>
          <a:xfrm>
            <a:off x="3098800" y="1204119"/>
            <a:ext cx="9093200" cy="4449761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E97ABD-B905-414E-82E3-E1739EB82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1AD0-9C6F-402E-8708-AAD8D047A411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E4D102-82D2-49A7-A3BD-62971D56105B}"/>
              </a:ext>
            </a:extLst>
          </p:cNvPr>
          <p:cNvSpPr txBox="1"/>
          <p:nvPr/>
        </p:nvSpPr>
        <p:spPr>
          <a:xfrm>
            <a:off x="8889999" y="5681949"/>
            <a:ext cx="2463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Источник: Европейская деловая ассоциация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DC249E-3269-46BB-89EA-7F6AB0C7D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3752147"/>
            <a:ext cx="3377477" cy="7742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35467B-9D87-4552-8966-24E29A9DC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6" y="4526406"/>
            <a:ext cx="5006067" cy="233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29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5C2FC3-D9DD-4D21-9E9D-941CDE6C7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16" y="324148"/>
            <a:ext cx="2102968" cy="5818658"/>
          </a:xfrm>
        </p:spPr>
        <p:txBody>
          <a:bodyPr/>
          <a:lstStyle/>
          <a:p>
            <a:r>
              <a:rPr lang="ru-RU" dirty="0"/>
              <a:t>Китай – всем пример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544E5C-3E6D-43CD-B45E-C10B18315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03" r="2004"/>
          <a:stretch/>
        </p:blipFill>
        <p:spPr>
          <a:xfrm>
            <a:off x="3492500" y="698500"/>
            <a:ext cx="7353301" cy="5444306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A3B94E-4171-41A5-980C-E05F5698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1AD0-9C6F-402E-8708-AAD8D047A41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492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25E9415-8A69-4B5F-8F0A-8D2D49A49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263583"/>
              </p:ext>
            </p:extLst>
          </p:nvPr>
        </p:nvGraphicFramePr>
        <p:xfrm>
          <a:off x="2055813" y="1520825"/>
          <a:ext cx="7991474" cy="4924426"/>
        </p:xfrm>
        <a:graphic>
          <a:graphicData uri="http://schemas.openxmlformats.org/drawingml/2006/table">
            <a:tbl>
              <a:tblPr/>
              <a:tblGrid>
                <a:gridCol w="3023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7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79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79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79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008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Показатель, %</a:t>
                      </a:r>
                    </a:p>
                  </a:txBody>
                  <a:tcPr marL="51198" marR="51198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</a:t>
                      </a: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1198" marR="51198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2020</a:t>
                      </a:r>
                    </a:p>
                  </a:txBody>
                  <a:tcPr marL="51198" marR="51198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1203" marR="51203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1203" marR="51203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1203" marR="51203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1203" marR="51203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3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1198" marR="51198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1 кв.</a:t>
                      </a:r>
                    </a:p>
                  </a:txBody>
                  <a:tcPr marL="51198" marR="51198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2 кв.</a:t>
                      </a:r>
                    </a:p>
                  </a:txBody>
                  <a:tcPr marL="51198" marR="51198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3 кв.</a:t>
                      </a:r>
                    </a:p>
                  </a:txBody>
                  <a:tcPr marL="51198" marR="51198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4 кв.</a:t>
                      </a:r>
                    </a:p>
                  </a:txBody>
                  <a:tcPr marL="51198" marR="51198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год</a:t>
                      </a:r>
                    </a:p>
                  </a:txBody>
                  <a:tcPr marL="51198" marR="51198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881">
                <a:tc>
                  <a:txBody>
                    <a:bodyPr/>
                    <a:lstStyle/>
                    <a:p>
                      <a:pPr marL="61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ВВП</a:t>
                      </a:r>
                    </a:p>
                  </a:txBody>
                  <a:tcPr marL="51198" marR="51198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1,3</a:t>
                      </a: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1,</a:t>
                      </a:r>
                      <a:r>
                        <a:rPr lang="en-US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7F7F7F"/>
                        </a:solidFill>
                        <a:effectLst/>
                        <a:latin typeface="Arial"/>
                      </a:endParaRP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-16,4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-3,9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-2,</a:t>
                      </a:r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-5,3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881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61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Обрабатывающая промышленность</a:t>
                      </a:r>
                    </a:p>
                  </a:txBody>
                  <a:tcPr marL="51198" marR="51198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1,3</a:t>
                      </a: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3,</a:t>
                      </a:r>
                      <a:r>
                        <a:rPr lang="en-US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7F7F7F"/>
                        </a:solidFill>
                        <a:effectLst/>
                        <a:latin typeface="Arial"/>
                      </a:endParaRP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-15,6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-3,3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-2,0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-4,5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881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61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Строительство</a:t>
                      </a:r>
                    </a:p>
                  </a:txBody>
                  <a:tcPr marL="51198" marR="51198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0,0</a:t>
                      </a: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1,</a:t>
                      </a:r>
                      <a:r>
                        <a:rPr lang="en-US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7F7F7F"/>
                        </a:solidFill>
                        <a:effectLst/>
                        <a:latin typeface="Arial"/>
                      </a:endParaRP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-9,6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0,0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4,</a:t>
                      </a:r>
                      <a:r>
                        <a:rPr lang="en-US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7F7F7F"/>
                        </a:solidFill>
                        <a:effectLst/>
                        <a:latin typeface="Arial"/>
                      </a:endParaRP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-0,</a:t>
                      </a:r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881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61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Оптовая и </a:t>
                      </a:r>
                    </a:p>
                    <a:p>
                      <a:pPr marL="61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розничная торговля</a:t>
                      </a:r>
                    </a:p>
                  </a:txBody>
                  <a:tcPr marL="51198" marR="51198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1,4</a:t>
                      </a: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7,7</a:t>
                      </a:r>
                      <a:endParaRPr lang="ru-RU" sz="1600" b="0" i="0" u="none" strike="noStrike" dirty="0">
                        <a:solidFill>
                          <a:srgbClr val="7F7F7F"/>
                        </a:solidFill>
                        <a:effectLst/>
                        <a:latin typeface="Arial"/>
                      </a:endParaRP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-23,2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-4,6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-4,0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-6,</a:t>
                      </a:r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881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61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Транспорт</a:t>
                      </a:r>
                    </a:p>
                  </a:txBody>
                  <a:tcPr marL="51198" marR="51198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1,4</a:t>
                      </a: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</a:t>
                      </a:r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2,8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-37,5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-10,0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-5,0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-1</a:t>
                      </a:r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4</a:t>
                      </a:r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,</a:t>
                      </a:r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9881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61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Гостиницы и </a:t>
                      </a:r>
                    </a:p>
                    <a:p>
                      <a:pPr marL="61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общественное питание</a:t>
                      </a:r>
                    </a:p>
                  </a:txBody>
                  <a:tcPr marL="51198" marR="51198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2,2</a:t>
                      </a: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-3,0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-59,4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-15,0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-5,0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-20,</a:t>
                      </a:r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9881">
                <a:tc>
                  <a:txBody>
                    <a:bodyPr/>
                    <a:lstStyle/>
                    <a:p>
                      <a:pPr marL="61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Здравоохранение</a:t>
                      </a:r>
                    </a:p>
                  </a:txBody>
                  <a:tcPr marL="51198" marR="51198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0,6</a:t>
                      </a: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1</a:t>
                      </a:r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,0</a:t>
                      </a: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2,1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2,0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1,5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1,</a:t>
                      </a:r>
                      <a:r>
                        <a:rPr lang="en-US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7F7F7F"/>
                        </a:solidFill>
                        <a:effectLst/>
                        <a:latin typeface="Arial"/>
                      </a:endParaRP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9881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612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charset="0"/>
                          <a:cs typeface="Arial" charset="0"/>
                        </a:rPr>
                        <a:t>Культура и спорт</a:t>
                      </a:r>
                    </a:p>
                  </a:txBody>
                  <a:tcPr marL="51198" marR="51198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5,4</a:t>
                      </a: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</a:t>
                      </a:r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2</a:t>
                      </a:r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,0</a:t>
                      </a:r>
                    </a:p>
                  </a:txBody>
                  <a:tcPr marL="7618" marR="7618" marT="7616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-75,6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-10,0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7F7F7F"/>
                          </a:solidFill>
                          <a:effectLst/>
                          <a:latin typeface="Arial"/>
                        </a:rPr>
                        <a:t>1,0</a:t>
                      </a: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-21,</a:t>
                      </a:r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7618" marR="7618" marT="7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7719" name="Заголовок 1">
            <a:extLst>
              <a:ext uri="{FF2B5EF4-FFF2-40B4-BE49-F238E27FC236}">
                <a16:creationId xmlns:a16="http://schemas.microsoft.com/office/drawing/2014/main" id="{A404AA58-888A-419A-85F7-0E589705F00B}"/>
              </a:ext>
            </a:extLst>
          </p:cNvPr>
          <p:cNvSpPr txBox="1">
            <a:spLocks/>
          </p:cNvSpPr>
          <p:nvPr/>
        </p:nvSpPr>
        <p:spPr bwMode="auto">
          <a:xfrm>
            <a:off x="1919288" y="333376"/>
            <a:ext cx="8120062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30454F"/>
                </a:solidFill>
                <a:latin typeface="Arial" panose="020B0604020202020204" pitchFamily="34" charset="0"/>
              </a:rPr>
              <a:t>Наиболее уязвимые сектора российской экономики. Прогноз динамики добавленной стоимости</a:t>
            </a:r>
          </a:p>
        </p:txBody>
      </p:sp>
      <p:pic>
        <p:nvPicPr>
          <p:cNvPr id="27720" name="Рисунок 1">
            <a:extLst>
              <a:ext uri="{FF2B5EF4-FFF2-40B4-BE49-F238E27FC236}">
                <a16:creationId xmlns:a16="http://schemas.microsoft.com/office/drawing/2014/main" id="{2E79C69B-3231-4776-895A-71D11C0F47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6" y="3289301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1" name="Рисунок 2">
            <a:extLst>
              <a:ext uri="{FF2B5EF4-FFF2-40B4-BE49-F238E27FC236}">
                <a16:creationId xmlns:a16="http://schemas.microsoft.com/office/drawing/2014/main" id="{0E97BA2D-1EAB-4A78-B689-5A15E1D83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6" y="3825876"/>
            <a:ext cx="3603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2" name="Рисунок 4">
            <a:extLst>
              <a:ext uri="{FF2B5EF4-FFF2-40B4-BE49-F238E27FC236}">
                <a16:creationId xmlns:a16="http://schemas.microsoft.com/office/drawing/2014/main" id="{31BE9AD8-B3AC-4990-A0AE-2387D0B46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6" y="2762251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3" name="Рисунок 5">
            <a:extLst>
              <a:ext uri="{FF2B5EF4-FFF2-40B4-BE49-F238E27FC236}">
                <a16:creationId xmlns:a16="http://schemas.microsoft.com/office/drawing/2014/main" id="{69963AF2-466A-4078-8CEF-F51E7CFC6C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6" y="4383088"/>
            <a:ext cx="360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4" name="Рисунок 6">
            <a:extLst>
              <a:ext uri="{FF2B5EF4-FFF2-40B4-BE49-F238E27FC236}">
                <a16:creationId xmlns:a16="http://schemas.microsoft.com/office/drawing/2014/main" id="{F850FCEB-74E4-4E30-AF65-1F26CAF763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6" y="5470526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5" name="Рисунок 8">
            <a:extLst>
              <a:ext uri="{FF2B5EF4-FFF2-40B4-BE49-F238E27FC236}">
                <a16:creationId xmlns:a16="http://schemas.microsoft.com/office/drawing/2014/main" id="{0EF1C2C3-7CDA-4401-B679-F4743A5B7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6" y="5999163"/>
            <a:ext cx="360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6" name="Рисунок 9">
            <a:extLst>
              <a:ext uri="{FF2B5EF4-FFF2-40B4-BE49-F238E27FC236}">
                <a16:creationId xmlns:a16="http://schemas.microsoft.com/office/drawing/2014/main" id="{D5412EB1-A2F6-4A80-A994-39C628079C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6" y="4943476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7" name="Picture 4">
            <a:extLst>
              <a:ext uri="{FF2B5EF4-FFF2-40B4-BE49-F238E27FC236}">
                <a16:creationId xmlns:a16="http://schemas.microsoft.com/office/drawing/2014/main" id="{82F4A6BE-DEC2-4D8E-9C88-0067301DA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6" y="2203451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D9BE3F5-09BF-471C-B627-A1825CDF2C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2773250-36BF-4B02-9FBA-4BA8BB76C8B4}" type="slidenum">
              <a:rPr lang="ru-RU" altLang="ru-RU" smtClean="0"/>
              <a:pPr/>
              <a:t>8</a:t>
            </a:fld>
            <a:endParaRPr lang="ru-RU" alt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6E1EED-A0B8-4668-A128-F2CE33DDDD8C}"/>
              </a:ext>
            </a:extLst>
          </p:cNvPr>
          <p:cNvSpPr txBox="1"/>
          <p:nvPr/>
        </p:nvSpPr>
        <p:spPr>
          <a:xfrm>
            <a:off x="324941" y="6260585"/>
            <a:ext cx="159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Источник: ВЭБ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35584-DD3A-405B-9812-DED6DCCA2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600" y="639098"/>
            <a:ext cx="3797300" cy="347566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Экономическая активность в сервисных отраслях</a:t>
            </a:r>
            <a:endParaRPr lang="en-US" sz="4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Объект 5">
            <a:extLst>
              <a:ext uri="{FF2B5EF4-FFF2-40B4-BE49-F238E27FC236}">
                <a16:creationId xmlns:a16="http://schemas.microsoft.com/office/drawing/2014/main" id="{935AAF17-0782-443A-B1CF-D6459B815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13033" r="5046"/>
          <a:stretch/>
        </p:blipFill>
        <p:spPr>
          <a:xfrm>
            <a:off x="261257" y="522517"/>
            <a:ext cx="7494814" cy="5470063"/>
          </a:xfrm>
        </p:spPr>
      </p:pic>
    </p:spTree>
    <p:extLst>
      <p:ext uri="{BB962C8B-B14F-4D97-AF65-F5344CB8AC3E}">
        <p14:creationId xmlns:p14="http://schemas.microsoft.com/office/powerpoint/2010/main" val="6218218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583</Words>
  <Application>Microsoft Office PowerPoint</Application>
  <PresentationFormat>Широкоэкранный</PresentationFormat>
  <Paragraphs>227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Franklin Gothic Heavy</vt:lpstr>
      <vt:lpstr>Rockwell</vt:lpstr>
      <vt:lpstr>Тема Office</vt:lpstr>
      <vt:lpstr>Олег Буклемишев зам. декана ЭФ МГУ, директор Центра экономической политики ЭФ МГУ</vt:lpstr>
      <vt:lpstr>Почему этот кризис совсем другой?</vt:lpstr>
      <vt:lpstr>Презентация PowerPoint</vt:lpstr>
      <vt:lpstr>Домашние хозяйства</vt:lpstr>
      <vt:lpstr>Фирмы</vt:lpstr>
      <vt:lpstr>Продажи автомобилей: Россия и КНР</vt:lpstr>
      <vt:lpstr>Китай – всем пример</vt:lpstr>
      <vt:lpstr>Презентация PowerPoint</vt:lpstr>
      <vt:lpstr>Экономическая активность в сервисных отраслях</vt:lpstr>
      <vt:lpstr>Государство</vt:lpstr>
      <vt:lpstr>Антикризисные меры</vt:lpstr>
      <vt:lpstr>Антикризисные меры – что делается и что нужно делать?</vt:lpstr>
      <vt:lpstr>Презентация PowerPoint</vt:lpstr>
      <vt:lpstr>Финансы</vt:lpstr>
      <vt:lpstr>Инфляция и ставки процента</vt:lpstr>
      <vt:lpstr>Нефть и доллар</vt:lpstr>
      <vt:lpstr>Нефть и другие товары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Олег Буклемишев зам. декана ЭФ МГУ, директор Центра экономической политики ЭФ МГУ</dc:title>
  <dc:creator>Oleg Buklemishev</dc:creator>
  <cp:lastModifiedBy>Oleg Buklemishev</cp:lastModifiedBy>
  <cp:revision>1</cp:revision>
  <dcterms:created xsi:type="dcterms:W3CDTF">2020-03-31T07:41:38Z</dcterms:created>
  <dcterms:modified xsi:type="dcterms:W3CDTF">2020-05-06T05:07:50Z</dcterms:modified>
</cp:coreProperties>
</file>