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65" r:id="rId3"/>
    <p:sldId id="267" r:id="rId4"/>
    <p:sldId id="259" r:id="rId5"/>
    <p:sldId id="260" r:id="rId6"/>
    <p:sldId id="324" r:id="rId7"/>
    <p:sldId id="310" r:id="rId8"/>
    <p:sldId id="316" r:id="rId9"/>
    <p:sldId id="308" r:id="rId10"/>
    <p:sldId id="273" r:id="rId11"/>
    <p:sldId id="311" r:id="rId12"/>
    <p:sldId id="312" r:id="rId13"/>
    <p:sldId id="274" r:id="rId14"/>
    <p:sldId id="313" r:id="rId15"/>
    <p:sldId id="315" r:id="rId16"/>
    <p:sldId id="325" r:id="rId17"/>
    <p:sldId id="317" r:id="rId18"/>
    <p:sldId id="318" r:id="rId19"/>
    <p:sldId id="32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0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0456F-7AF7-4159-B284-EB19F2480C3E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7C5EA-0771-49C2-B1C2-4DCA934C9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289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80E4D1-5AA1-4E59-95AF-D36A0ED5A59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21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B15D-ACD4-430B-ABA7-A7B1A8AE9B27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1300-F84C-4514-AC29-69D45B2E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93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B15D-ACD4-430B-ABA7-A7B1A8AE9B27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1300-F84C-4514-AC29-69D45B2E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022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B15D-ACD4-430B-ABA7-A7B1A8AE9B27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1300-F84C-4514-AC29-69D45B2E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995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B15D-ACD4-430B-ABA7-A7B1A8AE9B27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1300-F84C-4514-AC29-69D45B2E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05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B15D-ACD4-430B-ABA7-A7B1A8AE9B27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1300-F84C-4514-AC29-69D45B2E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733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B15D-ACD4-430B-ABA7-A7B1A8AE9B27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1300-F84C-4514-AC29-69D45B2E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263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B15D-ACD4-430B-ABA7-A7B1A8AE9B27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1300-F84C-4514-AC29-69D45B2E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21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B15D-ACD4-430B-ABA7-A7B1A8AE9B27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1300-F84C-4514-AC29-69D45B2E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22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B15D-ACD4-430B-ABA7-A7B1A8AE9B27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1300-F84C-4514-AC29-69D45B2E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309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B15D-ACD4-430B-ABA7-A7B1A8AE9B27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1300-F84C-4514-AC29-69D45B2E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97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B15D-ACD4-430B-ABA7-A7B1A8AE9B27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1300-F84C-4514-AC29-69D45B2E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292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5B15D-ACD4-430B-ABA7-A7B1A8AE9B27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01300-F84C-4514-AC29-69D45B2E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91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finuch.ru/" TargetMode="Externa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g"/><Relationship Id="rId12" Type="http://schemas.microsoft.com/office/2007/relationships/hdphoto" Target="../media/hdphoto1.wdp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gif"/><Relationship Id="rId11" Type="http://schemas.openxmlformats.org/officeDocument/2006/relationships/image" Target="../media/image1.png"/><Relationship Id="rId5" Type="http://schemas.openxmlformats.org/officeDocument/2006/relationships/image" Target="../media/image6.emf"/><Relationship Id="rId10" Type="http://schemas.openxmlformats.org/officeDocument/2006/relationships/image" Target="../media/image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3173" y="2183658"/>
            <a:ext cx="997153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«Инструменты формирования универсальной компетенции в области экономической культуры, в том числе финансовой грамотности: электронный учебник»</a:t>
            </a:r>
          </a:p>
          <a:p>
            <a:pPr algn="ctr"/>
            <a:endParaRPr lang="ru-RU" sz="2000" b="1" dirty="0"/>
          </a:p>
          <a:p>
            <a:pPr algn="ctr"/>
            <a:endParaRPr lang="ru-RU" sz="2000" b="1" dirty="0"/>
          </a:p>
          <a:p>
            <a:pPr algn="ctr"/>
            <a:r>
              <a:rPr lang="ru-RU" sz="2000" b="1" dirty="0"/>
              <a:t>Москва, 20 ноября 2020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F9AD60B-D5A5-9048-9160-47052059F3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42401" y="732551"/>
            <a:ext cx="1830236" cy="10369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07136" y="5138924"/>
            <a:ext cx="4033988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/>
              <a:t>Дивильковский Иван Михайлович</a:t>
            </a:r>
          </a:p>
          <a:p>
            <a:pPr algn="r"/>
            <a:r>
              <a:rPr lang="ru-RU" sz="2000" b="1" dirty="0"/>
              <a:t>Кудряшова Елена Николаевна</a:t>
            </a:r>
          </a:p>
          <a:p>
            <a:pPr algn="r"/>
            <a:r>
              <a:rPr lang="ru-RU" sz="2000" b="1" dirty="0"/>
              <a:t> </a:t>
            </a:r>
          </a:p>
          <a:p>
            <a:pPr algn="r"/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FFC349-5671-4C6B-A749-8247A62CD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26" y="664929"/>
            <a:ext cx="4357705" cy="124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78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5"/>
          <p:cNvSpPr txBox="1">
            <a:spLocks/>
          </p:cNvSpPr>
          <p:nvPr/>
        </p:nvSpPr>
        <p:spPr>
          <a:xfrm>
            <a:off x="334453" y="877974"/>
            <a:ext cx="11376212" cy="49829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9pPr>
            <a:extLst/>
          </a:lstStyle>
          <a:p>
            <a:pPr algn="ctr" defTabSz="342891">
              <a:defRPr sz="1800"/>
            </a:pPr>
            <a:endParaRPr lang="ru-RU" sz="2400" dirty="0">
              <a:solidFill>
                <a:schemeClr val="accent2">
                  <a:lumMod val="50000"/>
                </a:schemeClr>
              </a:solidFill>
              <a:effectLst/>
              <a:latin typeface="Century Gothic" panose="020B0502020202020204" pitchFamily="34" charset="0"/>
              <a:ea typeface="Century Gothic" charset="0"/>
              <a:cs typeface="Century Gothic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F9AD60B-D5A5-9048-9160-47052059F3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15600" y="1"/>
            <a:ext cx="1676400" cy="949801"/>
          </a:xfrm>
          <a:prstGeom prst="rect">
            <a:avLst/>
          </a:prstGeom>
        </p:spPr>
      </p:pic>
      <p:pic>
        <p:nvPicPr>
          <p:cNvPr id="5" name="Рисунок 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C3D4A789-2931-447F-B601-DDDCE1339A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4" y="300500"/>
            <a:ext cx="9527978" cy="625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82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5"/>
          <p:cNvSpPr txBox="1">
            <a:spLocks/>
          </p:cNvSpPr>
          <p:nvPr/>
        </p:nvSpPr>
        <p:spPr>
          <a:xfrm>
            <a:off x="334453" y="877974"/>
            <a:ext cx="11376212" cy="49829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9pPr>
            <a:extLst/>
          </a:lstStyle>
          <a:p>
            <a:pPr algn="ctr" defTabSz="342891">
              <a:defRPr sz="1800"/>
            </a:pPr>
            <a:endParaRPr lang="ru-RU" sz="2400" dirty="0">
              <a:solidFill>
                <a:schemeClr val="accent2">
                  <a:lumMod val="50000"/>
                </a:schemeClr>
              </a:solidFill>
              <a:effectLst/>
              <a:latin typeface="Century Gothic" panose="020B0502020202020204" pitchFamily="34" charset="0"/>
              <a:ea typeface="Century Gothic" charset="0"/>
              <a:cs typeface="Century Gothic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F9AD60B-D5A5-9048-9160-47052059F3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15600" y="1"/>
            <a:ext cx="1676400" cy="949801"/>
          </a:xfrm>
          <a:prstGeom prst="rect">
            <a:avLst/>
          </a:prstGeom>
        </p:spPr>
      </p:pic>
      <p:pic>
        <p:nvPicPr>
          <p:cNvPr id="3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69335011-0D2D-470F-8B88-5C5D55887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62" y="292100"/>
            <a:ext cx="9627675" cy="639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22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5"/>
          <p:cNvSpPr txBox="1">
            <a:spLocks/>
          </p:cNvSpPr>
          <p:nvPr/>
        </p:nvSpPr>
        <p:spPr>
          <a:xfrm>
            <a:off x="334453" y="877974"/>
            <a:ext cx="11376212" cy="49829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9pPr>
            <a:extLst/>
          </a:lstStyle>
          <a:p>
            <a:pPr algn="ctr" defTabSz="342891">
              <a:defRPr sz="1800"/>
            </a:pPr>
            <a:endParaRPr lang="ru-RU" sz="2400" dirty="0">
              <a:solidFill>
                <a:schemeClr val="accent2">
                  <a:lumMod val="50000"/>
                </a:schemeClr>
              </a:solidFill>
              <a:effectLst/>
              <a:latin typeface="Century Gothic" panose="020B0502020202020204" pitchFamily="34" charset="0"/>
              <a:ea typeface="Century Gothic" charset="0"/>
              <a:cs typeface="Century Gothic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F9AD60B-D5A5-9048-9160-47052059F3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15600" y="1"/>
            <a:ext cx="1676400" cy="949801"/>
          </a:xfrm>
          <a:prstGeom prst="rect">
            <a:avLst/>
          </a:prstGeom>
        </p:spPr>
      </p:pic>
      <p:pic>
        <p:nvPicPr>
          <p:cNvPr id="4" name="Рисунок 3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E4426E8E-5E74-4B43-BB7D-9B62183FF4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5" y="317376"/>
            <a:ext cx="9463597" cy="643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82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958352" cy="84524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F9AD60B-D5A5-9048-9160-47052059F30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15600" y="1"/>
            <a:ext cx="1676400" cy="949801"/>
          </a:xfrm>
          <a:prstGeom prst="rect">
            <a:avLst/>
          </a:prstGeom>
        </p:spPr>
      </p:pic>
      <p:pic>
        <p:nvPicPr>
          <p:cNvPr id="5" name="Рисунок 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324FE229-96C9-4644-8425-5F2CECA73B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73" y="845245"/>
            <a:ext cx="9323627" cy="590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18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5"/>
          <p:cNvSpPr txBox="1">
            <a:spLocks/>
          </p:cNvSpPr>
          <p:nvPr/>
        </p:nvSpPr>
        <p:spPr>
          <a:xfrm>
            <a:off x="334453" y="877974"/>
            <a:ext cx="11376212" cy="49829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9pPr>
            <a:extLst/>
          </a:lstStyle>
          <a:p>
            <a:pPr algn="ctr" defTabSz="342891">
              <a:defRPr sz="1800"/>
            </a:pPr>
            <a:endParaRPr lang="ru-RU" sz="2400" dirty="0">
              <a:solidFill>
                <a:schemeClr val="accent2">
                  <a:lumMod val="50000"/>
                </a:schemeClr>
              </a:solidFill>
              <a:effectLst/>
              <a:latin typeface="Century Gothic" panose="020B0502020202020204" pitchFamily="34" charset="0"/>
              <a:ea typeface="Century Gothic" charset="0"/>
              <a:cs typeface="Century Gothic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F9AD60B-D5A5-9048-9160-47052059F3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15600" y="1"/>
            <a:ext cx="1676400" cy="949801"/>
          </a:xfrm>
          <a:prstGeom prst="rect">
            <a:avLst/>
          </a:prstGeom>
        </p:spPr>
      </p:pic>
      <p:pic>
        <p:nvPicPr>
          <p:cNvPr id="3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4B2337B6-4A1A-41E1-B68F-2B5431992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84" y="203200"/>
            <a:ext cx="9554065" cy="64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55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958352" cy="84524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F9AD60B-D5A5-9048-9160-47052059F30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15600" y="1"/>
            <a:ext cx="1676400" cy="949801"/>
          </a:xfrm>
          <a:prstGeom prst="rect">
            <a:avLst/>
          </a:prstGeom>
        </p:spPr>
      </p:pic>
      <p:pic>
        <p:nvPicPr>
          <p:cNvPr id="3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D7062855-5A5D-421F-8378-1C9E2E4B71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32" y="895350"/>
            <a:ext cx="9404236" cy="56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07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958352" cy="84524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F9AD60B-D5A5-9048-9160-47052059F30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15600" y="1"/>
            <a:ext cx="1676400" cy="9498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040759-46CF-4F7E-9166-1DA99ED652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59" y="1044146"/>
            <a:ext cx="11250827" cy="563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04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F9AD60B-D5A5-9048-9160-47052059F3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15600" y="1"/>
            <a:ext cx="1676400" cy="949801"/>
          </a:xfrm>
          <a:prstGeom prst="rect">
            <a:avLst/>
          </a:prstGeom>
        </p:spPr>
      </p:pic>
      <p:pic>
        <p:nvPicPr>
          <p:cNvPr id="4" name="Рисунок 3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82369356-6105-4DCA-BACC-55F28EACD1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037103"/>
            <a:ext cx="11544300" cy="562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82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958352" cy="84524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F9AD60B-D5A5-9048-9160-47052059F30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15600" y="1"/>
            <a:ext cx="1676400" cy="949801"/>
          </a:xfrm>
          <a:prstGeom prst="rect">
            <a:avLst/>
          </a:prstGeom>
        </p:spPr>
      </p:pic>
      <p:pic>
        <p:nvPicPr>
          <p:cNvPr id="4" name="Рисунок 3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EDE464F0-A0AE-4661-B181-89E5F3A2B5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079500"/>
            <a:ext cx="11201400" cy="541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10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958352" cy="84524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F9AD60B-D5A5-9048-9160-47052059F30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15600" y="1"/>
            <a:ext cx="1676400" cy="949801"/>
          </a:xfrm>
          <a:prstGeom prst="rect">
            <a:avLst/>
          </a:prstGeom>
        </p:spPr>
      </p:pic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4D69611-FD67-40E3-BF16-2C9885F030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54" y="1044145"/>
            <a:ext cx="11559746" cy="565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0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437688" y="6489700"/>
            <a:ext cx="2743200" cy="365125"/>
          </a:xfrm>
        </p:spPr>
        <p:txBody>
          <a:bodyPr/>
          <a:lstStyle/>
          <a:p>
            <a:pPr>
              <a:defRPr/>
            </a:pPr>
            <a:fld id="{BBCE8767-5570-4D8F-9C8C-4BCDEA73DA68}" type="slidenum">
              <a:rPr lang="ru-RU" smtClean="0">
                <a:latin typeface="Century Gothic" panose="020B0502020202020204" pitchFamily="34" charset="0"/>
              </a:rPr>
              <a:pPr>
                <a:defRPr/>
              </a:pPr>
              <a:t>2</a:t>
            </a:fld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11" name="AutoShape 8" descr="Картинки по запросу россия">
            <a:extLst>
              <a:ext uri="{FF2B5EF4-FFF2-40B4-BE49-F238E27FC236}">
                <a16:creationId xmlns:a16="http://schemas.microsoft.com/office/drawing/2014/main" id="{A1F290FC-BB60-684A-AF7F-EBFA0F4A7A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5143" y="1249967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entury Gothic" panose="020B0502020202020204" pitchFamily="34" charset="0"/>
            </a:endParaRPr>
          </a:p>
        </p:txBody>
      </p:sp>
      <p:sp>
        <p:nvSpPr>
          <p:cNvPr id="13" name="AutoShape 10" descr="Картинки по запросу россия">
            <a:extLst>
              <a:ext uri="{FF2B5EF4-FFF2-40B4-BE49-F238E27FC236}">
                <a16:creationId xmlns:a16="http://schemas.microsoft.com/office/drawing/2014/main" id="{D7251786-1E04-9F42-806F-88705098CB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67543" y="1364267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entury Gothic" panose="020B0502020202020204" pitchFamily="34" charset="0"/>
            </a:endParaRPr>
          </a:p>
        </p:txBody>
      </p:sp>
      <p:sp>
        <p:nvSpPr>
          <p:cNvPr id="16" name="AutoShape 8" descr="Картинки по запросу россия">
            <a:extLst>
              <a:ext uri="{FF2B5EF4-FFF2-40B4-BE49-F238E27FC236}">
                <a16:creationId xmlns:a16="http://schemas.microsoft.com/office/drawing/2014/main" id="{4BAFEA23-1754-324C-8620-989A38D3B7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02320" y="1276571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entury Gothic" panose="020B0502020202020204" pitchFamily="34" charset="0"/>
            </a:endParaRPr>
          </a:p>
        </p:txBody>
      </p:sp>
      <p:sp>
        <p:nvSpPr>
          <p:cNvPr id="17" name="AutoShape 10" descr="Картинки по запросу россия">
            <a:extLst>
              <a:ext uri="{FF2B5EF4-FFF2-40B4-BE49-F238E27FC236}">
                <a16:creationId xmlns:a16="http://schemas.microsoft.com/office/drawing/2014/main" id="{480FE2B7-7978-1E4B-A23C-0B097D9B0E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54720" y="1390871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entury Gothic" panose="020B0502020202020204" pitchFamily="34" charset="0"/>
            </a:endParaRPr>
          </a:p>
        </p:txBody>
      </p:sp>
      <p:sp>
        <p:nvSpPr>
          <p:cNvPr id="15" name="AutoShape 8" descr="Картинки по запросу россия">
            <a:extLst>
              <a:ext uri="{FF2B5EF4-FFF2-40B4-BE49-F238E27FC236}">
                <a16:creationId xmlns:a16="http://schemas.microsoft.com/office/drawing/2014/main" id="{34C61F67-A523-C849-9A3F-3093BED7C0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9471" y="1284247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entury Gothic" panose="020B0502020202020204" pitchFamily="34" charset="0"/>
            </a:endParaRPr>
          </a:p>
        </p:txBody>
      </p:sp>
      <p:sp>
        <p:nvSpPr>
          <p:cNvPr id="18" name="AutoShape 10" descr="Картинки по запросу россия">
            <a:extLst>
              <a:ext uri="{FF2B5EF4-FFF2-40B4-BE49-F238E27FC236}">
                <a16:creationId xmlns:a16="http://schemas.microsoft.com/office/drawing/2014/main" id="{76F4E8CA-D666-724E-A361-02758ED70B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1871" y="1398547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5C4E79-F9E0-AE4C-B9BB-9A7D7A5A03BF}"/>
              </a:ext>
            </a:extLst>
          </p:cNvPr>
          <p:cNvSpPr txBox="1"/>
          <p:nvPr/>
        </p:nvSpPr>
        <p:spPr>
          <a:xfrm>
            <a:off x="6090558" y="1469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9" name="Прямоугольник 1">
            <a:extLst>
              <a:ext uri="{FF2B5EF4-FFF2-40B4-BE49-F238E27FC236}">
                <a16:creationId xmlns:a16="http://schemas.microsoft.com/office/drawing/2014/main" id="{6D60304F-5CCA-5D46-97F9-29C31A24A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121" y="260687"/>
            <a:ext cx="113109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73A1"/>
                </a:solidFill>
                <a:latin typeface="Century Gothic" panose="020B0502020202020204" pitchFamily="34" charset="0"/>
              </a:rPr>
              <a:t> </a:t>
            </a:r>
            <a:r>
              <a:rPr lang="ru-RU" sz="2000" b="1" dirty="0">
                <a:solidFill>
                  <a:srgbClr val="0073A1"/>
                </a:solidFill>
                <a:latin typeface="Century Gothic" panose="020B0502020202020204" pitchFamily="34" charset="0"/>
              </a:rPr>
              <a:t>ФГОС 3++… УК «Экономическая культура и финансовая грамотность»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12D78A-847E-7941-B797-0B99F6E1697A}"/>
              </a:ext>
            </a:extLst>
          </p:cNvPr>
          <p:cNvSpPr txBox="1"/>
          <p:nvPr/>
        </p:nvSpPr>
        <p:spPr>
          <a:xfrm>
            <a:off x="202121" y="1237416"/>
            <a:ext cx="8488221" cy="400110"/>
          </a:xfrm>
          <a:prstGeom prst="rect">
            <a:avLst/>
          </a:prstGeom>
          <a:noFill/>
          <a:ln>
            <a:solidFill>
              <a:srgbClr val="83A65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Century Gothic" panose="020B0502020202020204" pitchFamily="34" charset="0"/>
              </a:rPr>
              <a:t>Национальная стратегия повышения финансовой грамотности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7CB0F-F247-B64C-A738-65109DB19492}"/>
              </a:ext>
            </a:extLst>
          </p:cNvPr>
          <p:cNvSpPr txBox="1"/>
          <p:nvPr/>
        </p:nvSpPr>
        <p:spPr>
          <a:xfrm>
            <a:off x="202121" y="2191014"/>
            <a:ext cx="9955671" cy="707886"/>
          </a:xfrm>
          <a:prstGeom prst="rect">
            <a:avLst/>
          </a:prstGeom>
          <a:noFill/>
          <a:ln>
            <a:solidFill>
              <a:srgbClr val="83A65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entury Gothic" panose="020B0502020202020204" pitchFamily="34" charset="0"/>
              </a:rPr>
              <a:t>Пункт 1.11 Плана мероприятий («дорожной карты») по реализации Стратегии повышения финансовой грамотности в Российской Федерации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C83B32-FD94-6446-8FC4-3902E9F5198D}"/>
              </a:ext>
            </a:extLst>
          </p:cNvPr>
          <p:cNvSpPr txBox="1"/>
          <p:nvPr/>
        </p:nvSpPr>
        <p:spPr>
          <a:xfrm>
            <a:off x="202120" y="3556950"/>
            <a:ext cx="11490003" cy="1015663"/>
          </a:xfrm>
          <a:prstGeom prst="rect">
            <a:avLst/>
          </a:prstGeom>
          <a:noFill/>
          <a:ln>
            <a:solidFill>
              <a:srgbClr val="83A65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entury Gothic" panose="020B0502020202020204" pitchFamily="34" charset="0"/>
              </a:rPr>
              <a:t>Протокол заседания Совета Министерства науки и высшего образования Российской Федерации по федеральным государственным образовательным стандартам высшего образования от 27 сентября 2019 г. </a:t>
            </a:r>
            <a:r>
              <a:rPr lang="en-US" sz="2000" dirty="0">
                <a:latin typeface="Century Gothic" panose="020B0502020202020204" pitchFamily="34" charset="0"/>
              </a:rPr>
              <a:t>(</a:t>
            </a:r>
            <a:r>
              <a:rPr lang="ru-RU" sz="2000" dirty="0">
                <a:latin typeface="Century Gothic" panose="020B0502020202020204" pitchFamily="34" charset="0"/>
              </a:rPr>
              <a:t>п.3)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862609-FB24-9B43-B5BE-A10DE7951162}"/>
              </a:ext>
            </a:extLst>
          </p:cNvPr>
          <p:cNvSpPr txBox="1"/>
          <p:nvPr/>
        </p:nvSpPr>
        <p:spPr>
          <a:xfrm>
            <a:off x="205327" y="5755285"/>
            <a:ext cx="117704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Century Gothic" panose="020B0502020202020204" pitchFamily="34" charset="0"/>
              </a:defRPr>
            </a:lvl1pPr>
          </a:lstStyle>
          <a:p>
            <a:r>
              <a:rPr lang="ru-RU" sz="2500" b="1" dirty="0">
                <a:solidFill>
                  <a:srgbClr val="0073A1"/>
                </a:solidFill>
              </a:rPr>
              <a:t>Появления во </a:t>
            </a:r>
            <a:r>
              <a:rPr lang="ru-RU" sz="2500" b="1" dirty="0" err="1">
                <a:solidFill>
                  <a:srgbClr val="0073A1"/>
                </a:solidFill>
              </a:rPr>
              <a:t>ФГОСах</a:t>
            </a:r>
            <a:r>
              <a:rPr lang="ru-RU" sz="2500" b="1" dirty="0">
                <a:solidFill>
                  <a:srgbClr val="0073A1"/>
                </a:solidFill>
              </a:rPr>
              <a:t> ВО универсальной компетенции (УК) в области экономической культуры, в том числе финансовой грамотности</a:t>
            </a:r>
          </a:p>
        </p:txBody>
      </p:sp>
      <p:pic>
        <p:nvPicPr>
          <p:cNvPr id="12" name="Рисунок 11" descr="Изображение выглядит как часы&#10;&#10;Автоматически созданное описание">
            <a:extLst>
              <a:ext uri="{FF2B5EF4-FFF2-40B4-BE49-F238E27FC236}">
                <a16:creationId xmlns:a16="http://schemas.microsoft.com/office/drawing/2014/main" id="{BA15962F-19B8-4D4D-A13B-4BB87546CF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67" b="99333" l="10000" r="90000">
                        <a14:foregroundMark x1="50556" y1="3667" x2="50556" y2="3667"/>
                        <a14:foregroundMark x1="48778" y1="93667" x2="48778" y2="93667"/>
                        <a14:foregroundMark x1="43667" y1="99333" x2="43667" y2="9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195" y="1368095"/>
            <a:ext cx="1165923" cy="77728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часы&#10;&#10;Автоматически созданное описание">
            <a:extLst>
              <a:ext uri="{FF2B5EF4-FFF2-40B4-BE49-F238E27FC236}">
                <a16:creationId xmlns:a16="http://schemas.microsoft.com/office/drawing/2014/main" id="{B6DF9259-AA55-EA49-B669-3745A10ECA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67" b="99333" l="10000" r="90000">
                        <a14:foregroundMark x1="50556" y1="3667" x2="50556" y2="3667"/>
                        <a14:foregroundMark x1="48778" y1="93667" x2="48778" y2="93667"/>
                        <a14:foregroundMark x1="43667" y1="99333" x2="43667" y2="9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068" y="2776217"/>
            <a:ext cx="1165923" cy="77728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88BD26B-7454-1649-B94E-AB7927CAC4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66609" y="4382193"/>
            <a:ext cx="1847895" cy="174265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F9AD60B-D5A5-9048-9160-47052059F30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15600" y="1"/>
            <a:ext cx="1676400" cy="94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87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02336" y="6227317"/>
            <a:ext cx="11375136" cy="283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2</a:t>
            </a:r>
          </a:p>
        </p:txBody>
      </p:sp>
      <p:sp>
        <p:nvSpPr>
          <p:cNvPr id="8" name="Shape 85"/>
          <p:cNvSpPr txBox="1">
            <a:spLocks/>
          </p:cNvSpPr>
          <p:nvPr/>
        </p:nvSpPr>
        <p:spPr>
          <a:xfrm>
            <a:off x="401260" y="1183499"/>
            <a:ext cx="11376212" cy="66475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9pPr>
            <a:extLst/>
          </a:lstStyle>
          <a:p>
            <a:pPr algn="ctr" defTabSz="342891">
              <a:defRPr sz="1800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Единый подход 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958352" cy="84524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F9AD60B-D5A5-9048-9160-47052059F30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15600" y="1"/>
            <a:ext cx="1676400" cy="9498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0920" y="1850993"/>
            <a:ext cx="63901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/>
            <a:r>
              <a:rPr lang="ru-RU" sz="2000" dirty="0"/>
              <a:t>ФСМЦ разработал </a:t>
            </a:r>
            <a:r>
              <a:rPr lang="ru-RU" sz="2000" b="1" dirty="0"/>
              <a:t>перечень планируемых результатов обучения</a:t>
            </a:r>
            <a:r>
              <a:rPr lang="ru-RU" sz="2000" dirty="0"/>
              <a:t>, характеризующих этапы формирования данной универсальной компетенции</a:t>
            </a:r>
          </a:p>
          <a:p>
            <a:pPr algn="just" defTabSz="914377"/>
            <a:endParaRPr lang="ru-RU" sz="2000" dirty="0"/>
          </a:p>
          <a:p>
            <a:pPr defTabSz="914377"/>
            <a:r>
              <a:rPr lang="ru-RU" sz="2000" dirty="0"/>
              <a:t>Минфин и ЦБ согласовали единый подход</a:t>
            </a:r>
          </a:p>
          <a:p>
            <a:pPr defTabSz="914377"/>
            <a:endParaRPr lang="ru-RU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just" defTabSz="914377"/>
            <a:r>
              <a:rPr lang="ru-RU" sz="2000" dirty="0"/>
              <a:t>Письмо от 22 апреля 2020: Департамент государственной политики в сфере высшего образования </a:t>
            </a:r>
            <a:r>
              <a:rPr lang="ru-RU" sz="2000" dirty="0" err="1"/>
              <a:t>Минобрнауки</a:t>
            </a:r>
            <a:r>
              <a:rPr lang="ru-RU" sz="2000" dirty="0"/>
              <a:t> России направил </a:t>
            </a:r>
            <a:r>
              <a:rPr lang="ru-RU" sz="2000" b="1" dirty="0"/>
              <a:t>Федеральным учебно-методическим объединениям</a:t>
            </a:r>
            <a:r>
              <a:rPr lang="ru-RU" sz="2000" dirty="0"/>
              <a:t> данный перечень для руководства при разработке соответствующих Примерных основных образовательных программ</a:t>
            </a:r>
            <a:endParaRPr lang="ru-RU" sz="2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5128" y="1515875"/>
            <a:ext cx="3372853" cy="478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76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907187"/>
              </p:ext>
            </p:extLst>
          </p:nvPr>
        </p:nvGraphicFramePr>
        <p:xfrm>
          <a:off x="640597" y="471694"/>
          <a:ext cx="11263537" cy="6261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r>
                        <a:rPr lang="ru-RU" sz="2400" dirty="0"/>
                        <a:t>Компетенция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dirty="0"/>
                        <a:t>УК  Способен принимать обоснованные экономические решения в различных областях жизнедеятельности</a:t>
                      </a:r>
                      <a:endParaRPr lang="ru-RU" sz="2400" dirty="0"/>
                    </a:p>
                    <a:p>
                      <a:endParaRPr lang="ru-RU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2427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Формируемые индикаторы компетенции</a:t>
                      </a:r>
                      <a:endParaRPr lang="ru-RU" sz="24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mbria"/>
                        </a:rPr>
                        <a:t>понимает базовые принципы функционирования экономики и экономического развития, цели и формы участия государства в экономике (И-1)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Cambria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242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mbria"/>
                        </a:rPr>
                        <a:t>применяет методы личного экономического и финансового планирования для достижения текущих и долгосрочных финансовых целей, использует финансовые инструменты для управления личными финансами (личным бюджетом), контролирует собственные экономические и финансовые риски (И-2)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103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800606"/>
              </p:ext>
            </p:extLst>
          </p:nvPr>
        </p:nvGraphicFramePr>
        <p:xfrm>
          <a:off x="152399" y="103717"/>
          <a:ext cx="11779135" cy="6618508"/>
        </p:xfrm>
        <a:graphic>
          <a:graphicData uri="http://schemas.openxmlformats.org/drawingml/2006/table">
            <a:tbl>
              <a:tblPr/>
              <a:tblGrid>
                <a:gridCol w="11779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Планируемые результаты обучения индикатора 2 (финансовая грамотность)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51425" marR="51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6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Студент </a:t>
                      </a:r>
                      <a:r>
                        <a:rPr lang="ru-RU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знает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8112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•</a:t>
                      </a:r>
                      <a:r>
                        <a:rPr lang="ru-RU" sz="1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основные виды личных доходов (заработная плата, предпринимательский доход, рентные доходы и др.), механизмы их получения и увеличения; И-2. РО-1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•</a:t>
                      </a:r>
                      <a:r>
                        <a:rPr lang="ru-RU" sz="1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сущность и функции предпринимательской деятельности как одного из способов увеличения доходов и риски, связанные с ней, организационно-правовые формы предпринимательской деятельности, отличие частного предпринимательства от хозяйственной деятельности государственных организаций, особенности инновационного предпринимательства: коммерциализация разработок и патентование И-2. РО-2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•</a:t>
                      </a:r>
                      <a:r>
                        <a:rPr lang="ru-RU" sz="1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основные финансовые организации (Банк России, Агентство по страхованию вкладов, Пенсионный фонд России, коммерческий банк, страховая организация, биржа, негосударственный пенсионный фонд, и др.) и принципы взаимодействия индивида с ними; И-2. РО-3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•</a:t>
                      </a:r>
                      <a:r>
                        <a:rPr lang="ru-RU" sz="1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основные финансовые инструменты, используемые для управления личными финансами (банковский вклад, кредит, ценные бумаги, недвижимость, валюта, страхование) И-2. РО-4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•</a:t>
                      </a:r>
                      <a:r>
                        <a:rPr lang="ru-RU" sz="1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понятия риск и неопределенность, осознает неизбежность риска и неопределенности в экономической и финансовой сфере; И-2. РО-5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•</a:t>
                      </a:r>
                      <a:r>
                        <a:rPr lang="ru-RU" sz="1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виды и источники возникновения экономических и финансовых рисков для индивида, способы их оценки и снижения; И-2. РО-6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•</a:t>
                      </a:r>
                      <a:r>
                        <a:rPr lang="ru-RU" sz="1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основные этапы жизненного цикла индивида, понимает специфику краткосрочных и долгосрочных финансовых задач на каждом этапе цикла, альтернативность текущего потребления и сбережения и целесообразность личного экономического и финансового планирования; И-2. РО-7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•</a:t>
                      </a:r>
                      <a:r>
                        <a:rPr lang="ru-RU" sz="1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основные виды расходов (индивидуальные налоги и обязательные платежи; страховые взносы, аренда квартиры, коммунальные платежи, расходы на питание и др.), механизмы их снижения, способы формирования сбережений; И-2. РО-8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•</a:t>
                      </a:r>
                      <a:r>
                        <a:rPr lang="ru-RU" sz="1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принципы и технологии ведения личного бюджета И-2 РО-9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6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Студент </a:t>
                      </a: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умеет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7063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•</a:t>
                      </a:r>
                      <a:r>
                        <a:rPr lang="ru-RU" sz="1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решать типичные задачи в сфере личного экономического и финансового планирования, возникающие на всех этапах жизненного цикла. И-2. РО-10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•</a:t>
                      </a:r>
                      <a:r>
                        <a:rPr lang="ru-RU" sz="1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пользоваться источниками информации о правах и обязанностях потребителя финансовых услуг, анализировать основные положения договора с финансовой организацией И-2. РО-11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• выбирать инструменты управления личными финансами для достижения поставленных финансовых целей, сравнивать их по критериям доходности, надежности и ликвидности И-2. РО-12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•</a:t>
                      </a:r>
                      <a:r>
                        <a:rPr lang="ru-RU" sz="1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оценивать индивидуальные риски, связанные с экономической деятельностью и использованием инструментов управления личными финансами, а также риски стать жертвой мошенничества И-2. РО-13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•</a:t>
                      </a:r>
                      <a:r>
                        <a:rPr lang="ru-RU" sz="1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вести личный бюджет, используя существующие программные продукты И-2. РО-14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•</a:t>
                      </a:r>
                      <a:r>
                        <a:rPr lang="ru-RU" sz="1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оценивать свои права на налоговые льготы, пенсионные и социальные выплаты И-2. РО-15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888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393702" y="819151"/>
            <a:ext cx="11798300" cy="1325563"/>
          </a:xfrm>
        </p:spPr>
        <p:txBody>
          <a:bodyPr>
            <a:normAutofit/>
          </a:bodyPr>
          <a:lstStyle/>
          <a:p>
            <a:r>
              <a:rPr lang="ru-RU" sz="2667" b="1" cap="all" dirty="0">
                <a:solidFill>
                  <a:schemeClr val="accent2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Электронный учебник</a:t>
            </a:r>
            <a:endParaRPr lang="en-US" sz="2667" b="1" cap="all" dirty="0">
              <a:solidFill>
                <a:schemeClr val="accent2">
                  <a:lumMod val="50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id="{B078BFCA-ABEE-4EEB-8BAD-C918E2654A75}"/>
              </a:ext>
            </a:extLst>
          </p:cNvPr>
          <p:cNvSpPr txBox="1">
            <a:spLocks/>
          </p:cNvSpPr>
          <p:nvPr/>
        </p:nvSpPr>
        <p:spPr>
          <a:xfrm>
            <a:off x="0" y="1675377"/>
            <a:ext cx="6096000" cy="41209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2667" dirty="0"/>
              <a:t>Учебное пособие</a:t>
            </a:r>
          </a:p>
        </p:txBody>
      </p:sp>
      <p:sp>
        <p:nvSpPr>
          <p:cNvPr id="11" name="Объект 6">
            <a:extLst>
              <a:ext uri="{FF2B5EF4-FFF2-40B4-BE49-F238E27FC236}">
                <a16:creationId xmlns:a16="http://schemas.microsoft.com/office/drawing/2014/main" id="{3E6C2130-1B7F-4A5C-952E-9705D1CAA137}"/>
              </a:ext>
            </a:extLst>
          </p:cNvPr>
          <p:cNvSpPr txBox="1">
            <a:spLocks/>
          </p:cNvSpPr>
          <p:nvPr/>
        </p:nvSpPr>
        <p:spPr>
          <a:xfrm>
            <a:off x="581542" y="2117044"/>
            <a:ext cx="5157787" cy="39218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67"/>
              </a:lnSpc>
              <a:spcBef>
                <a:spcPts val="0"/>
              </a:spcBef>
              <a:buNone/>
            </a:pPr>
            <a:r>
              <a:rPr lang="ru-RU" sz="2133" dirty="0"/>
              <a:t>Часть 1</a:t>
            </a:r>
          </a:p>
          <a:p>
            <a:pPr marL="457189" indent="-457189">
              <a:lnSpc>
                <a:spcPts val="1867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133" dirty="0"/>
              <a:t>Как мы принимаем финансовые решения</a:t>
            </a:r>
          </a:p>
          <a:p>
            <a:pPr marL="457189" indent="-457189">
              <a:lnSpc>
                <a:spcPts val="1867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133" dirty="0"/>
              <a:t>Расходы</a:t>
            </a:r>
          </a:p>
          <a:p>
            <a:pPr marL="457189" indent="-457189">
              <a:lnSpc>
                <a:spcPts val="1867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133" dirty="0"/>
              <a:t>Доходы</a:t>
            </a:r>
          </a:p>
          <a:p>
            <a:pPr marL="457189" indent="-457189">
              <a:lnSpc>
                <a:spcPts val="1867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133" dirty="0"/>
              <a:t>Личный бюджет</a:t>
            </a:r>
          </a:p>
          <a:p>
            <a:pPr marL="0" indent="0">
              <a:lnSpc>
                <a:spcPts val="1867"/>
              </a:lnSpc>
              <a:spcBef>
                <a:spcPts val="0"/>
              </a:spcBef>
              <a:buNone/>
            </a:pPr>
            <a:endParaRPr lang="ru-RU" sz="2133" dirty="0"/>
          </a:p>
          <a:p>
            <a:pPr marL="0" indent="0">
              <a:lnSpc>
                <a:spcPts val="1867"/>
              </a:lnSpc>
              <a:spcBef>
                <a:spcPts val="0"/>
              </a:spcBef>
              <a:buNone/>
            </a:pPr>
            <a:r>
              <a:rPr lang="ru-RU" sz="2133" dirty="0"/>
              <a:t>Часть 2</a:t>
            </a:r>
          </a:p>
          <a:p>
            <a:pPr marL="457189" indent="-457189">
              <a:lnSpc>
                <a:spcPts val="1867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ru-RU" sz="2133" dirty="0"/>
              <a:t>Расчеты</a:t>
            </a:r>
          </a:p>
          <a:p>
            <a:pPr marL="457189" indent="-457189">
              <a:lnSpc>
                <a:spcPts val="1867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ru-RU" sz="2133" dirty="0"/>
              <a:t>Сбережения</a:t>
            </a:r>
          </a:p>
          <a:p>
            <a:pPr marL="457189" indent="-457189">
              <a:lnSpc>
                <a:spcPts val="1867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ru-RU" sz="2133" dirty="0"/>
              <a:t>Кредиты</a:t>
            </a:r>
          </a:p>
          <a:p>
            <a:pPr marL="457189" indent="-457189">
              <a:lnSpc>
                <a:spcPts val="1867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ru-RU" sz="2133" dirty="0"/>
              <a:t>Фондовый рынок</a:t>
            </a:r>
          </a:p>
          <a:p>
            <a:pPr marL="457189" indent="-457189">
              <a:lnSpc>
                <a:spcPts val="1867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ru-RU" sz="2133" dirty="0"/>
              <a:t>Валюта</a:t>
            </a:r>
          </a:p>
          <a:p>
            <a:pPr marL="457189" indent="-457189">
              <a:lnSpc>
                <a:spcPts val="1867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ru-RU" sz="2133" dirty="0"/>
              <a:t>Страхование</a:t>
            </a:r>
          </a:p>
          <a:p>
            <a:pPr marL="457189" indent="-457189">
              <a:lnSpc>
                <a:spcPts val="1867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ru-RU" sz="2133" dirty="0"/>
              <a:t>Пенсии</a:t>
            </a:r>
          </a:p>
          <a:p>
            <a:pPr marL="457189" indent="-457189">
              <a:lnSpc>
                <a:spcPts val="1867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ru-RU" sz="2133" dirty="0"/>
              <a:t>Защита прав потребителей</a:t>
            </a:r>
          </a:p>
        </p:txBody>
      </p:sp>
      <p:sp>
        <p:nvSpPr>
          <p:cNvPr id="12" name="Текст 7">
            <a:extLst>
              <a:ext uri="{FF2B5EF4-FFF2-40B4-BE49-F238E27FC236}">
                <a16:creationId xmlns:a16="http://schemas.microsoft.com/office/drawing/2014/main" id="{C9C1A9BD-96EA-45D9-A19F-25B62C140E66}"/>
              </a:ext>
            </a:extLst>
          </p:cNvPr>
          <p:cNvSpPr txBox="1">
            <a:spLocks/>
          </p:cNvSpPr>
          <p:nvPr/>
        </p:nvSpPr>
        <p:spPr>
          <a:xfrm>
            <a:off x="6051666" y="1675377"/>
            <a:ext cx="6096001" cy="34255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667" b="1" dirty="0"/>
              <a:t>Учебно-методические материалы</a:t>
            </a:r>
          </a:p>
        </p:txBody>
      </p:sp>
      <p:sp>
        <p:nvSpPr>
          <p:cNvPr id="13" name="Объект 8">
            <a:extLst>
              <a:ext uri="{FF2B5EF4-FFF2-40B4-BE49-F238E27FC236}">
                <a16:creationId xmlns:a16="http://schemas.microsoft.com/office/drawing/2014/main" id="{99E82F37-DB66-4E0A-BB21-80F94BE4D76C}"/>
              </a:ext>
            </a:extLst>
          </p:cNvPr>
          <p:cNvSpPr txBox="1">
            <a:spLocks/>
          </p:cNvSpPr>
          <p:nvPr/>
        </p:nvSpPr>
        <p:spPr>
          <a:xfrm>
            <a:off x="6245630" y="2229826"/>
            <a:ext cx="5183188" cy="35241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67"/>
              </a:lnSpc>
              <a:spcBef>
                <a:spcPts val="0"/>
              </a:spcBef>
              <a:buNone/>
            </a:pPr>
            <a:r>
              <a:rPr lang="ru-RU" sz="2133" dirty="0"/>
              <a:t>Часть 1</a:t>
            </a:r>
          </a:p>
          <a:p>
            <a:pPr marL="0" indent="0">
              <a:lnSpc>
                <a:spcPts val="1867"/>
              </a:lnSpc>
              <a:spcBef>
                <a:spcPts val="0"/>
              </a:spcBef>
              <a:buNone/>
            </a:pPr>
            <a:r>
              <a:rPr lang="ru-RU" sz="2133" dirty="0"/>
              <a:t>Задания к главе 1</a:t>
            </a:r>
          </a:p>
          <a:p>
            <a:pPr>
              <a:lnSpc>
                <a:spcPts val="1867"/>
              </a:lnSpc>
              <a:spcBef>
                <a:spcPts val="0"/>
              </a:spcBef>
            </a:pPr>
            <a:r>
              <a:rPr lang="ru-RU" sz="2133" dirty="0"/>
              <a:t>Тесты</a:t>
            </a:r>
          </a:p>
          <a:p>
            <a:pPr>
              <a:lnSpc>
                <a:spcPts val="1867"/>
              </a:lnSpc>
              <a:spcBef>
                <a:spcPts val="0"/>
              </a:spcBef>
            </a:pPr>
            <a:r>
              <a:rPr lang="ru-RU" sz="2133" dirty="0"/>
              <a:t>Открытые вопросы</a:t>
            </a:r>
          </a:p>
          <a:p>
            <a:pPr>
              <a:lnSpc>
                <a:spcPts val="1867"/>
              </a:lnSpc>
              <a:spcBef>
                <a:spcPts val="0"/>
              </a:spcBef>
            </a:pPr>
            <a:r>
              <a:rPr lang="ru-RU" sz="2133" dirty="0"/>
              <a:t>Кейсы</a:t>
            </a:r>
          </a:p>
          <a:p>
            <a:pPr>
              <a:lnSpc>
                <a:spcPts val="1867"/>
              </a:lnSpc>
              <a:spcBef>
                <a:spcPts val="0"/>
              </a:spcBef>
            </a:pPr>
            <a:r>
              <a:rPr lang="ru-RU" sz="2133" dirty="0"/>
              <a:t>Задачи</a:t>
            </a:r>
          </a:p>
          <a:p>
            <a:pPr>
              <a:lnSpc>
                <a:spcPts val="1867"/>
              </a:lnSpc>
              <a:spcBef>
                <a:spcPts val="0"/>
              </a:spcBef>
            </a:pPr>
            <a:r>
              <a:rPr lang="ru-RU" sz="2133" dirty="0"/>
              <a:t>Темы эссе</a:t>
            </a:r>
          </a:p>
          <a:p>
            <a:pPr marL="0" indent="0">
              <a:lnSpc>
                <a:spcPts val="1867"/>
              </a:lnSpc>
              <a:spcBef>
                <a:spcPts val="0"/>
              </a:spcBef>
              <a:buNone/>
            </a:pPr>
            <a:r>
              <a:rPr lang="ru-RU" sz="2133" dirty="0"/>
              <a:t>…</a:t>
            </a:r>
          </a:p>
          <a:p>
            <a:pPr marL="0" indent="0">
              <a:lnSpc>
                <a:spcPts val="1867"/>
              </a:lnSpc>
              <a:spcBef>
                <a:spcPts val="0"/>
              </a:spcBef>
              <a:buNone/>
            </a:pPr>
            <a:r>
              <a:rPr lang="ru-RU" sz="2133" dirty="0"/>
              <a:t>Задания к главе 12</a:t>
            </a:r>
          </a:p>
          <a:p>
            <a:pPr marL="0" indent="0">
              <a:lnSpc>
                <a:spcPts val="1867"/>
              </a:lnSpc>
              <a:spcBef>
                <a:spcPts val="0"/>
              </a:spcBef>
              <a:buNone/>
            </a:pPr>
            <a:r>
              <a:rPr lang="ru-RU" sz="2133" dirty="0"/>
              <a:t>…</a:t>
            </a:r>
          </a:p>
          <a:p>
            <a:pPr marL="0" indent="0">
              <a:lnSpc>
                <a:spcPts val="1867"/>
              </a:lnSpc>
              <a:spcBef>
                <a:spcPts val="0"/>
              </a:spcBef>
              <a:buNone/>
            </a:pPr>
            <a:endParaRPr lang="ru-RU" sz="2133" dirty="0"/>
          </a:p>
          <a:p>
            <a:pPr marL="0" indent="0">
              <a:lnSpc>
                <a:spcPts val="1867"/>
              </a:lnSpc>
              <a:spcBef>
                <a:spcPts val="0"/>
              </a:spcBef>
              <a:buNone/>
            </a:pPr>
            <a:r>
              <a:rPr lang="ru-RU" sz="2133" dirty="0"/>
              <a:t>Часть 2</a:t>
            </a:r>
          </a:p>
          <a:p>
            <a:pPr marL="0" indent="0">
              <a:lnSpc>
                <a:spcPts val="1867"/>
              </a:lnSpc>
              <a:spcBef>
                <a:spcPts val="0"/>
              </a:spcBef>
              <a:buNone/>
            </a:pPr>
            <a:r>
              <a:rPr lang="ru-RU" sz="2133" dirty="0"/>
              <a:t>Учебные планы дисциплины «Финансовая грамотность» на 1-4 зачетных единицы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27F8D49-315F-4A75-A1DA-73B01B490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958352" cy="8452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8F53F2-3E0D-461B-B071-40AE66607F0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15600" y="1"/>
            <a:ext cx="1676400" cy="949801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1D3177D-77B1-4595-A333-9310EA0CD760}"/>
              </a:ext>
            </a:extLst>
          </p:cNvPr>
          <p:cNvSpPr/>
          <p:nvPr/>
        </p:nvSpPr>
        <p:spPr>
          <a:xfrm>
            <a:off x="957041" y="6038849"/>
            <a:ext cx="3045001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33" dirty="0">
                <a:hlinkClick r:id="rId5"/>
              </a:rPr>
              <a:t>www.finuch.ru</a:t>
            </a:r>
            <a:endParaRPr lang="ru-RU" sz="3733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F12294B-E3A5-41CE-AB0F-F41D6A663F61}"/>
              </a:ext>
            </a:extLst>
          </p:cNvPr>
          <p:cNvSpPr/>
          <p:nvPr/>
        </p:nvSpPr>
        <p:spPr>
          <a:xfrm>
            <a:off x="6667459" y="5915505"/>
            <a:ext cx="4183133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33" dirty="0">
                <a:hlinkClick r:id="rId5"/>
              </a:rPr>
              <a:t>www.umm.finuch.ru</a:t>
            </a:r>
            <a:endParaRPr lang="ru-RU" sz="3733" dirty="0"/>
          </a:p>
        </p:txBody>
      </p:sp>
    </p:spTree>
    <p:extLst>
      <p:ext uri="{BB962C8B-B14F-4D97-AF65-F5344CB8AC3E}">
        <p14:creationId xmlns:p14="http://schemas.microsoft.com/office/powerpoint/2010/main" val="301773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393702" y="819151"/>
            <a:ext cx="11798300" cy="132556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Электронный формат позволяет пользователю: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1D82EE38-0B75-4FE4-864C-E13623E72D74}"/>
              </a:ext>
            </a:extLst>
          </p:cNvPr>
          <p:cNvSpPr txBox="1">
            <a:spLocks/>
          </p:cNvSpPr>
          <p:nvPr/>
        </p:nvSpPr>
        <p:spPr>
          <a:xfrm>
            <a:off x="576000" y="1955839"/>
            <a:ext cx="10515600" cy="38381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38" indent="-514338">
              <a:spcBef>
                <a:spcPts val="267"/>
              </a:spcBef>
              <a:buFont typeface="+mj-lt"/>
              <a:buAutoNum type="arabicPeriod"/>
            </a:pPr>
            <a:r>
              <a:rPr lang="ru-RU" sz="2667" dirty="0"/>
              <a:t>Получать актуальный контент</a:t>
            </a:r>
          </a:p>
          <a:p>
            <a:pPr marL="514338" indent="-514338">
              <a:spcBef>
                <a:spcPts val="267"/>
              </a:spcBef>
              <a:buFont typeface="+mj-lt"/>
              <a:buAutoNum type="arabicPeriod"/>
            </a:pPr>
            <a:r>
              <a:rPr lang="ru-RU" sz="2667" dirty="0"/>
              <a:t>Сразу переходить в необходимый раздел</a:t>
            </a:r>
          </a:p>
          <a:p>
            <a:pPr marL="514338" indent="-514338">
              <a:spcBef>
                <a:spcPts val="267"/>
              </a:spcBef>
              <a:buFont typeface="+mj-lt"/>
              <a:buAutoNum type="arabicPeriod"/>
            </a:pPr>
            <a:r>
              <a:rPr lang="ru-RU" sz="2667" dirty="0"/>
              <a:t>Попадать из глоссария в контекст употребления слова</a:t>
            </a:r>
          </a:p>
          <a:p>
            <a:pPr marL="514338" indent="-514338">
              <a:spcBef>
                <a:spcPts val="267"/>
              </a:spcBef>
              <a:buFont typeface="+mj-lt"/>
              <a:buAutoNum type="arabicPeriod"/>
            </a:pPr>
            <a:r>
              <a:rPr lang="ru-RU" sz="2667" dirty="0"/>
              <a:t>Переходить по гиперссылкам в параграфы самой главы и параграфы других глав (в конкретные абзацы)</a:t>
            </a:r>
          </a:p>
          <a:p>
            <a:pPr marL="514338" indent="-514338">
              <a:spcBef>
                <a:spcPts val="267"/>
              </a:spcBef>
              <a:buFont typeface="+mj-lt"/>
              <a:buAutoNum type="arabicPeriod"/>
            </a:pPr>
            <a:r>
              <a:rPr lang="ru-RU" sz="2667" dirty="0"/>
              <a:t>Знакомиться с дополнительными материалами вызываемыми по клику</a:t>
            </a:r>
          </a:p>
          <a:p>
            <a:pPr marL="514338" indent="-514338">
              <a:spcBef>
                <a:spcPts val="267"/>
              </a:spcBef>
              <a:buFont typeface="+mj-lt"/>
              <a:buAutoNum type="arabicPeriod"/>
            </a:pPr>
            <a:r>
              <a:rPr lang="ru-RU" sz="2667" dirty="0"/>
              <a:t>Переходить по ссылкам на внешние источники</a:t>
            </a:r>
          </a:p>
          <a:p>
            <a:pPr marL="514338" indent="-514338">
              <a:spcBef>
                <a:spcPts val="267"/>
              </a:spcBef>
              <a:buFont typeface="+mj-lt"/>
              <a:buAutoNum type="arabicPeriod"/>
            </a:pPr>
            <a:r>
              <a:rPr lang="ru-RU" sz="2667" dirty="0"/>
              <a:t>Делать комментарии и закладки</a:t>
            </a:r>
          </a:p>
          <a:p>
            <a:pPr marL="514338" indent="-514338">
              <a:spcBef>
                <a:spcPts val="267"/>
              </a:spcBef>
              <a:buFont typeface="+mj-lt"/>
              <a:buAutoNum type="arabicPeriod"/>
            </a:pPr>
            <a:r>
              <a:rPr lang="ru-RU" sz="2667" dirty="0"/>
              <a:t>Проходить тестирование для самопроверки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9DD0CA9-7263-4043-A733-E0ACAB258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958352" cy="84524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A15AE24-F242-4680-A6C4-671EF029B78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15600" y="1"/>
            <a:ext cx="1676400" cy="94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55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393702" y="819151"/>
            <a:ext cx="11798300" cy="132556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Учебно-методические материалы для преподавателей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1D82EE38-0B75-4FE4-864C-E13623E72D74}"/>
              </a:ext>
            </a:extLst>
          </p:cNvPr>
          <p:cNvSpPr txBox="1">
            <a:spLocks/>
          </p:cNvSpPr>
          <p:nvPr/>
        </p:nvSpPr>
        <p:spPr>
          <a:xfrm>
            <a:off x="576000" y="1955839"/>
            <a:ext cx="10515600" cy="38381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38" indent="-514338">
              <a:spcBef>
                <a:spcPts val="267"/>
              </a:spcBef>
              <a:buFont typeface="+mj-lt"/>
              <a:buAutoNum type="arabicPeriod"/>
            </a:pPr>
            <a:r>
              <a:rPr lang="ru-RU" sz="2667" dirty="0"/>
              <a:t>Доступ после авторизации</a:t>
            </a:r>
          </a:p>
          <a:p>
            <a:pPr marL="514338" indent="-514338">
              <a:spcBef>
                <a:spcPts val="267"/>
              </a:spcBef>
              <a:buFont typeface="+mj-lt"/>
              <a:buAutoNum type="arabicPeriod"/>
            </a:pPr>
            <a:r>
              <a:rPr lang="ru-RU" sz="2667" dirty="0"/>
              <a:t>Возможность использовать материалы в работе со студентами и в контрольных работах</a:t>
            </a:r>
          </a:p>
          <a:p>
            <a:pPr marL="514338" indent="-514338">
              <a:spcBef>
                <a:spcPts val="267"/>
              </a:spcBef>
              <a:buFont typeface="+mj-lt"/>
              <a:buAutoNum type="arabicPeriod"/>
            </a:pPr>
            <a:r>
              <a:rPr lang="ru-RU" sz="2667" dirty="0"/>
              <a:t>Ответы и комментарии к заданиям</a:t>
            </a:r>
          </a:p>
          <a:p>
            <a:pPr marL="514338" indent="-514338">
              <a:spcBef>
                <a:spcPts val="267"/>
              </a:spcBef>
              <a:buFont typeface="+mj-lt"/>
              <a:buAutoNum type="arabicPeriod"/>
            </a:pPr>
            <a:r>
              <a:rPr lang="ru-RU" sz="2667" dirty="0"/>
              <a:t>Уточнение ответа по ссылке в учебное пособие</a:t>
            </a:r>
          </a:p>
          <a:p>
            <a:pPr marL="514338" indent="-514338">
              <a:spcBef>
                <a:spcPts val="267"/>
              </a:spcBef>
              <a:buFont typeface="+mj-lt"/>
              <a:buAutoNum type="arabicPeriod"/>
            </a:pPr>
            <a:r>
              <a:rPr lang="ru-RU" sz="2667" dirty="0"/>
              <a:t>Постоянное пополнение банка заданий</a:t>
            </a:r>
          </a:p>
          <a:p>
            <a:pPr marL="0" indent="0">
              <a:spcBef>
                <a:spcPts val="267"/>
              </a:spcBef>
              <a:buNone/>
            </a:pPr>
            <a:endParaRPr lang="ru-RU" sz="2667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9DD0CA9-7263-4043-A733-E0ACAB258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958352" cy="84524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A15AE24-F242-4680-A6C4-671EF029B78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15600" y="1"/>
            <a:ext cx="1676400" cy="94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05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think-cell Slide" r:id="rId4" imgW="408" imgH="408" progId="TCLayout.ActiveDocument.1">
                  <p:embed/>
                </p:oleObj>
              </mc:Choice>
              <mc:Fallback>
                <p:oleObj name="think-cell Slide" r:id="rId4" imgW="408" imgH="408" progId="TCLayout.ActiveDocument.1">
                  <p:embed/>
                  <p:pic>
                    <p:nvPicPr>
                      <p:cNvPr id="13" name="Объект 1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123" y="2289440"/>
            <a:ext cx="2370459" cy="2370459"/>
          </a:xfrm>
          <a:prstGeom prst="rect">
            <a:avLst/>
          </a:prstGeom>
        </p:spPr>
      </p:pic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393700" y="1050323"/>
            <a:ext cx="11798300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Электронный учебник: мобильное приложение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Объект 11">
            <a:extLst>
              <a:ext uri="{FF2B5EF4-FFF2-40B4-BE49-F238E27FC236}">
                <a16:creationId xmlns:a16="http://schemas.microsoft.com/office/drawing/2014/main" id="{ECC937F3-94FC-4250-A7EA-8766E706C4B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2" t="18910" r="12624" b="22759"/>
          <a:stretch/>
        </p:blipFill>
        <p:spPr>
          <a:xfrm>
            <a:off x="3623346" y="2424903"/>
            <a:ext cx="2697148" cy="370073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54" y="5093338"/>
            <a:ext cx="2156727" cy="63883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084" y="4973582"/>
            <a:ext cx="2008535" cy="69696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31B2264-DFAE-4EE6-A61A-DCECB9FC6D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958352" cy="84524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C0D0CF0-1CB6-416A-95C7-FB5A57D65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15600" y="1"/>
            <a:ext cx="1676400" cy="94980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88BB3B-1E58-1943-BD4A-B844D4C12EC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30" y="2224065"/>
            <a:ext cx="2587655" cy="258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63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2037</TotalTime>
  <Words>799</Words>
  <Application>Microsoft Office PowerPoint</Application>
  <PresentationFormat>Широкоэкранный</PresentationFormat>
  <Paragraphs>93</Paragraphs>
  <Slides>19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Century Gothic</vt:lpstr>
      <vt:lpstr>Times New Roman</vt:lpstr>
      <vt:lpstr>Verdana</vt:lpstr>
      <vt:lpstr>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Электронный учебник</vt:lpstr>
      <vt:lpstr>Электронный формат позволяет пользователю:</vt:lpstr>
      <vt:lpstr>Учебно-методические материалы для преподавателей</vt:lpstr>
      <vt:lpstr>Электронный учебник: мобильное приложение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Елена Кудряшова</cp:lastModifiedBy>
  <cp:revision>34</cp:revision>
  <dcterms:created xsi:type="dcterms:W3CDTF">2019-04-12T06:20:24Z</dcterms:created>
  <dcterms:modified xsi:type="dcterms:W3CDTF">2020-11-23T23:11:03Z</dcterms:modified>
</cp:coreProperties>
</file>