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49" r:id="rId2"/>
    <p:sldId id="346" r:id="rId3"/>
    <p:sldId id="348" r:id="rId4"/>
    <p:sldId id="315" r:id="rId5"/>
    <p:sldId id="316" r:id="rId6"/>
    <p:sldId id="317" r:id="rId7"/>
    <p:sldId id="318" r:id="rId8"/>
    <p:sldId id="307" r:id="rId9"/>
    <p:sldId id="304" r:id="rId10"/>
    <p:sldId id="326" r:id="rId11"/>
    <p:sldId id="327" r:id="rId12"/>
    <p:sldId id="335" r:id="rId13"/>
    <p:sldId id="334" r:id="rId14"/>
    <p:sldId id="345" r:id="rId15"/>
    <p:sldId id="328" r:id="rId16"/>
    <p:sldId id="330" r:id="rId17"/>
    <p:sldId id="331" r:id="rId18"/>
    <p:sldId id="344" r:id="rId19"/>
    <p:sldId id="340" r:id="rId20"/>
    <p:sldId id="332" r:id="rId21"/>
    <p:sldId id="311" r:id="rId22"/>
    <p:sldId id="337" r:id="rId23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A1"/>
    <a:srgbClr val="8DB1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2" autoAdjust="0"/>
    <p:restoredTop sz="97053" autoAdjust="0"/>
  </p:normalViewPr>
  <p:slideViewPr>
    <p:cSldViewPr snapToGrid="0">
      <p:cViewPr varScale="1">
        <p:scale>
          <a:sx n="68" d="100"/>
          <a:sy n="68" d="100"/>
        </p:scale>
        <p:origin x="2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E1A46EA-9A7D-4D7C-8950-D3CFCC2B91D9}" type="datetimeFigureOut">
              <a:rPr lang="ru-RU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280E4D1-5AA1-4E59-95AF-D36A0ED5A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9183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61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682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553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434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183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933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546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520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573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80E4D1-5AA1-4E59-95AF-D36A0ED5A592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56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3323E-2F31-421F-A786-C8D148D5D5A6}" type="datetimeFigureOut">
              <a:rPr lang="ru-RU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A2AAE-2D05-436C-A6EA-15E2399DD1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448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3B606-E478-4EC2-9199-2BD003E3DA78}" type="datetimeFigureOut">
              <a:rPr lang="ru-RU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5B1FD-E781-4C9E-96D3-C8C4E8FA9E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66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5A167-6342-4D50-AD85-EDD2B3B1A16C}" type="datetimeFigureOut">
              <a:rPr lang="ru-RU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F077-89C9-4D47-8D61-887DF59207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85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398C0-997D-424B-9523-529B4C789AC3}" type="datetimeFigureOut">
              <a:rPr lang="ru-RU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B9C70-922F-47B0-805F-F186182CA8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481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80076-6569-4F7C-8072-5A28AA2EA819}" type="datetimeFigureOut">
              <a:rPr lang="ru-RU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DA70D-9BBC-4201-B627-27DF2E37F1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98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384D1-7063-4F22-8F8F-06C78437408A}" type="datetimeFigureOut">
              <a:rPr lang="ru-RU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F5725-E847-46E9-B064-6685483945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05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DF257-E3B1-4B9E-A140-7F5105E59CE4}" type="datetimeFigureOut">
              <a:rPr lang="ru-RU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2FB4B-4D4C-4F26-86DE-F4DE378AA8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571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529E2-93AA-467A-BB91-635FF198D1D6}" type="datetimeFigureOut">
              <a:rPr lang="ru-RU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A42DE-70C3-4C29-8F62-755AF815A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2591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461B9-D953-4AB8-B5F2-5D6748834855}" type="datetimeFigureOut">
              <a:rPr lang="ru-RU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6B17A-BC09-46EC-AED8-6A855E3449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065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C1A0B-C9CF-4C03-8C79-13EEC607EC7A}" type="datetimeFigureOut">
              <a:rPr lang="ru-RU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E0416-A909-424F-AE68-38D96F1E36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6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CA0A2-FD98-41F3-A354-DC34E57502BF}" type="datetimeFigureOut">
              <a:rPr lang="ru-RU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95E37-80A4-4965-957B-573981D584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07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76520B7-0C7F-448A-B57D-A0A8B5BF1403}" type="datetimeFigureOut">
              <a:rPr lang="ru-RU"/>
              <a:pPr>
                <a:defRPr/>
              </a:pPr>
              <a:t>14.10.2020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BFD5D8-6588-474D-95E2-5EAA4BF21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CIK56gRyRM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01261" y="3713783"/>
            <a:ext cx="4066389" cy="2245954"/>
          </a:xfrm>
        </p:spPr>
        <p:txBody>
          <a:bodyPr anchor="ctr">
            <a:no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+mn-lt"/>
                <a:ea typeface="Century Gothic" charset="0"/>
                <a:cs typeface="Century Gothic" charset="0"/>
              </a:rPr>
              <a:t>Ростислав </a:t>
            </a:r>
            <a:r>
              <a:rPr lang="ru-RU" sz="2400" dirty="0" err="1" smtClean="0">
                <a:solidFill>
                  <a:srgbClr val="0070C0"/>
                </a:solidFill>
                <a:latin typeface="+mn-lt"/>
                <a:ea typeface="Century Gothic" charset="0"/>
                <a:cs typeface="Century Gothic" charset="0"/>
              </a:rPr>
              <a:t>Кокорев</a:t>
            </a:r>
            <a:r>
              <a:rPr lang="ru-RU" sz="2400" dirty="0" smtClean="0">
                <a:solidFill>
                  <a:srgbClr val="0070C0"/>
                </a:solidFill>
                <a:latin typeface="+mn-lt"/>
                <a:ea typeface="Century Gothic" charset="0"/>
                <a:cs typeface="Century Gothic" charset="0"/>
              </a:rPr>
              <a:t>, </a:t>
            </a:r>
            <a:r>
              <a:rPr lang="ru-RU" sz="2400" b="0" dirty="0" smtClean="0">
                <a:solidFill>
                  <a:srgbClr val="0070C0"/>
                </a:solidFill>
                <a:latin typeface="+mn-lt"/>
                <a:ea typeface="Century Gothic" charset="0"/>
                <a:cs typeface="Century Gothic" charset="0"/>
              </a:rPr>
              <a:t>к.э.н., заведующий </a:t>
            </a:r>
            <a:r>
              <a:rPr lang="ru-RU" sz="2400" b="0" dirty="0">
                <a:solidFill>
                  <a:srgbClr val="0070C0"/>
                </a:solidFill>
                <a:latin typeface="+mn-lt"/>
                <a:ea typeface="Century Gothic" charset="0"/>
                <a:cs typeface="Century Gothic" charset="0"/>
              </a:rPr>
              <a:t>лабораторией финансовой грамотности </a:t>
            </a:r>
            <a:r>
              <a:rPr lang="ru-RU" sz="2400" b="0" dirty="0" smtClean="0">
                <a:solidFill>
                  <a:srgbClr val="0070C0"/>
                </a:solidFill>
                <a:latin typeface="+mn-lt"/>
                <a:ea typeface="Century Gothic" charset="0"/>
                <a:cs typeface="Century Gothic" charset="0"/>
              </a:rPr>
              <a:t>экономического факультета МГУ имени М.В. Ломоносова</a:t>
            </a:r>
            <a:endParaRPr lang="ru-RU" sz="2400" b="0" dirty="0">
              <a:solidFill>
                <a:srgbClr val="0070C0"/>
              </a:solidFill>
              <a:latin typeface="+mn-lt"/>
              <a:ea typeface="Century Gothic" charset="0"/>
              <a:cs typeface="Century Gothic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437" y="1317235"/>
            <a:ext cx="11135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+mn-lt"/>
                <a:ea typeface="Franklin Gothic Heavy" charset="0"/>
                <a:cs typeface="Franklin Gothic Heavy" charset="0"/>
              </a:rPr>
              <a:t>Экономическ</a:t>
            </a:r>
            <a:r>
              <a:rPr lang="ru-RU" sz="4000" b="1" dirty="0" smtClean="0">
                <a:solidFill>
                  <a:srgbClr val="0070C0"/>
                </a:solidFill>
                <a:latin typeface="+mn-lt"/>
                <a:ea typeface="Franklin Gothic Heavy" charset="0"/>
                <a:cs typeface="Franklin Gothic Heavy" charset="0"/>
              </a:rPr>
              <a:t>ие последствия пандемии </a:t>
            </a:r>
            <a:br>
              <a:rPr lang="ru-RU" sz="4000" b="1" dirty="0" smtClean="0">
                <a:solidFill>
                  <a:srgbClr val="0070C0"/>
                </a:solidFill>
                <a:latin typeface="+mn-lt"/>
                <a:ea typeface="Franklin Gothic Heavy" charset="0"/>
                <a:cs typeface="Franklin Gothic Heavy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+mn-lt"/>
                <a:ea typeface="Franklin Gothic Heavy" charset="0"/>
                <a:cs typeface="Franklin Gothic Heavy" charset="0"/>
              </a:rPr>
              <a:t>для </a:t>
            </a:r>
            <a:r>
              <a:rPr lang="ru-RU" sz="4000" b="1" dirty="0">
                <a:solidFill>
                  <a:srgbClr val="0070C0"/>
                </a:solidFill>
                <a:ea typeface="Franklin Gothic Heavy" charset="0"/>
                <a:cs typeface="Franklin Gothic Heavy" charset="0"/>
              </a:rPr>
              <a:t>потребителей </a:t>
            </a:r>
            <a:r>
              <a:rPr lang="ru-RU" sz="4000" b="1" dirty="0" smtClean="0">
                <a:solidFill>
                  <a:srgbClr val="0070C0"/>
                </a:solidFill>
                <a:ea typeface="Franklin Gothic Heavy" charset="0"/>
                <a:cs typeface="Franklin Gothic Heavy" charset="0"/>
              </a:rPr>
              <a:t>финансовых услуг</a:t>
            </a:r>
            <a:endParaRPr lang="ru-RU" sz="4000" b="1" dirty="0">
              <a:solidFill>
                <a:srgbClr val="0070C0"/>
              </a:solidFill>
              <a:latin typeface="+mn-lt"/>
              <a:ea typeface="Franklin Gothic Heavy" charset="0"/>
              <a:cs typeface="Franklin Gothic Heavy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6F071AF-EDEB-8748-99BB-F559AF44B0D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3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653" y="104928"/>
            <a:ext cx="9231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+mn-lt"/>
                <a:cs typeface="Gotham Pro Black"/>
              </a:rPr>
              <a:t>Новые вызовы и «слепые пятна» из-за </a:t>
            </a:r>
            <a:r>
              <a:rPr lang="ru-RU" sz="3200" b="1" dirty="0" err="1">
                <a:solidFill>
                  <a:srgbClr val="0070C0"/>
                </a:solidFill>
                <a:latin typeface="+mn-lt"/>
                <a:cs typeface="Gotham Pro Black"/>
              </a:rPr>
              <a:t>цифровизации</a:t>
            </a:r>
            <a:r>
              <a:rPr lang="ru-RU" sz="3200" b="1" dirty="0">
                <a:solidFill>
                  <a:srgbClr val="0070C0"/>
                </a:solidFill>
                <a:latin typeface="+mn-lt"/>
                <a:cs typeface="Gotham Pro Black"/>
              </a:rPr>
              <a:t> повседневной жизни </a:t>
            </a:r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 (1)</a:t>
            </a:r>
            <a:endParaRPr lang="ru-RU" sz="32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6253" y="1576003"/>
            <a:ext cx="6844667" cy="500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Усиление </a:t>
            </a:r>
            <a:r>
              <a:rPr lang="ru-RU" sz="2400" dirty="0">
                <a:latin typeface="+mn-lt"/>
              </a:rPr>
              <a:t>асимметрии информации между производителями / продавцами / провайдерами и их клиентами </a:t>
            </a:r>
            <a:endParaRPr lang="ru-RU" sz="2400" dirty="0" smtClean="0">
              <a:latin typeface="+mn-lt"/>
            </a:endParaRPr>
          </a:p>
          <a:p>
            <a:pPr marL="380990" indent="-38099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Отсутствие или </a:t>
            </a:r>
            <a:r>
              <a:rPr lang="ru-RU" sz="2400" dirty="0">
                <a:latin typeface="+mn-lt"/>
              </a:rPr>
              <a:t>слабость эффективных механизмов совместных действий потребителей в защиту своих прав (</a:t>
            </a:r>
            <a:r>
              <a:rPr lang="ru-RU" sz="2400" i="1" dirty="0">
                <a:latin typeface="+mn-lt"/>
              </a:rPr>
              <a:t>кроме, возможно, скандалов в </a:t>
            </a:r>
            <a:r>
              <a:rPr lang="ru-RU" sz="2400" i="1" dirty="0" err="1" smtClean="0">
                <a:latin typeface="+mn-lt"/>
              </a:rPr>
              <a:t>соцсетях</a:t>
            </a:r>
            <a:r>
              <a:rPr lang="ru-RU" sz="2400" dirty="0" smtClean="0">
                <a:latin typeface="+mn-lt"/>
              </a:rPr>
              <a:t>)</a:t>
            </a:r>
          </a:p>
          <a:p>
            <a:pPr marL="380990" indent="-38099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Низкая «цифровая правовая грамотность», неготовность к сложным договорным конструкциям</a:t>
            </a:r>
          </a:p>
          <a:p>
            <a:pPr marL="380990" indent="-38099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Сложности при </a:t>
            </a:r>
            <a:r>
              <a:rPr lang="ru-RU" sz="2400" dirty="0">
                <a:latin typeface="+mn-lt"/>
              </a:rPr>
              <a:t>доказывании клиентом факта нарушения своих </a:t>
            </a:r>
            <a:r>
              <a:rPr lang="ru-RU" sz="2400" dirty="0" smtClean="0">
                <a:latin typeface="+mn-lt"/>
              </a:rPr>
              <a:t>прав – как в диалоге с контрагентом, так и в суде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  <p:pic>
        <p:nvPicPr>
          <p:cNvPr id="6" name="Рисунок 5" descr="Изображение выглядит как монитор, стол, экран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xmlns="" id="{0E94A350-A1AE-7A40-A99B-B8851BFEF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70" y="3935392"/>
            <a:ext cx="5186037" cy="3451957"/>
          </a:xfrm>
          <a:prstGeom prst="rect">
            <a:avLst/>
          </a:prstGeom>
          <a:effectLst>
            <a:softEdge rad="508000"/>
          </a:effectLst>
          <a:scene3d>
            <a:camera prst="orthographicFront">
              <a:rot lat="0" lon="10799999" rev="0"/>
            </a:camera>
            <a:lightRig rig="threePt" dir="t"/>
          </a:scene3d>
        </p:spPr>
      </p:pic>
      <p:pic>
        <p:nvPicPr>
          <p:cNvPr id="24578" name="Picture 2" descr="https://afraraymond.files.wordpress.com/2018/10/asymmetric-information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930" y="1366329"/>
            <a:ext cx="4899008" cy="2569063"/>
          </a:xfrm>
          <a:prstGeom prst="rect">
            <a:avLst/>
          </a:prstGeom>
          <a:noFill/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06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653" y="104928"/>
            <a:ext cx="9231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+mn-lt"/>
                <a:cs typeface="Gotham Pro Black"/>
              </a:rPr>
              <a:t>Новые вызовы и «слепые пятна» из-за </a:t>
            </a:r>
            <a:r>
              <a:rPr lang="ru-RU" sz="3200" b="1" dirty="0" err="1">
                <a:solidFill>
                  <a:srgbClr val="0070C0"/>
                </a:solidFill>
                <a:latin typeface="+mn-lt"/>
                <a:cs typeface="Gotham Pro Black"/>
              </a:rPr>
              <a:t>цифровизации</a:t>
            </a:r>
            <a:r>
              <a:rPr lang="ru-RU" sz="3200" b="1" dirty="0">
                <a:solidFill>
                  <a:srgbClr val="0070C0"/>
                </a:solidFill>
                <a:latin typeface="+mn-lt"/>
                <a:cs typeface="Gotham Pro Black"/>
              </a:rPr>
              <a:t> повседневной жизни </a:t>
            </a:r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 (2)</a:t>
            </a:r>
            <a:endParaRPr lang="ru-RU" sz="32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92040" y="1479605"/>
            <a:ext cx="7162800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Обилие информации </a:t>
            </a:r>
            <a:r>
              <a:rPr lang="ru-RU" sz="2400" dirty="0">
                <a:latin typeface="+mn-lt"/>
              </a:rPr>
              <a:t>и </a:t>
            </a:r>
            <a:r>
              <a:rPr lang="ru-RU" sz="2400" dirty="0" smtClean="0">
                <a:latin typeface="+mn-lt"/>
              </a:rPr>
              <a:t>предложений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smtClean="0">
                <a:latin typeface="+mn-lt"/>
              </a:rPr>
              <a:t>– </a:t>
            </a:r>
            <a:r>
              <a:rPr lang="ru-RU" sz="2400" dirty="0">
                <a:latin typeface="+mn-lt"/>
              </a:rPr>
              <a:t>сложно отфильтровать </a:t>
            </a:r>
            <a:r>
              <a:rPr lang="ru-RU" sz="2400" dirty="0" smtClean="0">
                <a:latin typeface="+mn-lt"/>
              </a:rPr>
              <a:t>«зерна </a:t>
            </a:r>
            <a:r>
              <a:rPr lang="ru-RU" sz="2400" dirty="0">
                <a:latin typeface="+mn-lt"/>
              </a:rPr>
              <a:t>от </a:t>
            </a:r>
            <a:r>
              <a:rPr lang="ru-RU" sz="2400" dirty="0" smtClean="0">
                <a:latin typeface="+mn-lt"/>
              </a:rPr>
              <a:t>плевел»</a:t>
            </a:r>
          </a:p>
          <a:p>
            <a:pPr marL="380990" indent="-38099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Рост </a:t>
            </a:r>
            <a:r>
              <a:rPr lang="ru-RU" sz="2400" dirty="0">
                <a:latin typeface="+mn-lt"/>
              </a:rPr>
              <a:t>уязвимости персональных данных, расширение круга источников риска – не знаешь, откуда может прийти проблема и от чего беречься: </a:t>
            </a:r>
            <a:endParaRPr lang="ru-RU" sz="2400" dirty="0" smtClean="0">
              <a:latin typeface="+mn-lt"/>
            </a:endParaRP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ru-RU" sz="2400" dirty="0"/>
              <a:t>пароли к различным личным кабинетам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ru-RU" sz="2400" dirty="0"/>
              <a:t>множественность гаджетов, с которых человек выходит в интернет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ru-RU" sz="2400" dirty="0"/>
              <a:t>риски удаленной идентификации, в том числе биометрической</a:t>
            </a:r>
          </a:p>
          <a:p>
            <a:pPr marL="380990" indent="-38099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В условиях </a:t>
            </a:r>
            <a:r>
              <a:rPr lang="ru-RU" sz="2400" dirty="0">
                <a:latin typeface="+mn-lt"/>
              </a:rPr>
              <a:t>кризиса и вызванного им стресса – снижение бдительности, </a:t>
            </a:r>
            <a:r>
              <a:rPr lang="ru-RU" sz="2400" dirty="0" smtClean="0">
                <a:latin typeface="+mn-lt"/>
              </a:rPr>
              <a:t>«готовность </a:t>
            </a:r>
            <a:r>
              <a:rPr lang="ru-RU" sz="2400" dirty="0">
                <a:latin typeface="+mn-lt"/>
              </a:rPr>
              <a:t>быть </a:t>
            </a:r>
            <a:r>
              <a:rPr lang="ru-RU" sz="2400" dirty="0" smtClean="0">
                <a:latin typeface="+mn-lt"/>
              </a:rPr>
              <a:t>обманутым». </a:t>
            </a:r>
            <a:endParaRPr lang="ru-RU" sz="2400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44" y="1854247"/>
            <a:ext cx="4884711" cy="3718213"/>
          </a:xfrm>
          <a:prstGeom prst="rect">
            <a:avLst/>
          </a:prstGeom>
          <a:effectLst>
            <a:softEdge rad="330200"/>
          </a:effectLst>
        </p:spPr>
      </p:pic>
    </p:spTree>
    <p:extLst>
      <p:ext uri="{BB962C8B-B14F-4D97-AF65-F5344CB8AC3E}">
        <p14:creationId xmlns:p14="http://schemas.microsoft.com/office/powerpoint/2010/main" val="10591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653" y="104928"/>
            <a:ext cx="9231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+mn-lt"/>
                <a:cs typeface="Gotham Pro Black"/>
              </a:rPr>
              <a:t>Новые вызовы и «слепые пятна» из-за </a:t>
            </a:r>
            <a:r>
              <a:rPr lang="ru-RU" sz="3200" b="1" dirty="0" err="1">
                <a:solidFill>
                  <a:srgbClr val="0070C0"/>
                </a:solidFill>
                <a:latin typeface="+mn-lt"/>
                <a:cs typeface="Gotham Pro Black"/>
              </a:rPr>
              <a:t>цифровизации</a:t>
            </a:r>
            <a:r>
              <a:rPr lang="ru-RU" sz="3200" b="1" dirty="0">
                <a:solidFill>
                  <a:srgbClr val="0070C0"/>
                </a:solidFill>
                <a:latin typeface="+mn-lt"/>
                <a:cs typeface="Gotham Pro Black"/>
              </a:rPr>
              <a:t> повседневной жизни </a:t>
            </a:r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 (3)</a:t>
            </a:r>
            <a:endParaRPr lang="ru-RU" sz="32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7680" y="1327205"/>
            <a:ext cx="7528560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400" dirty="0" smtClean="0"/>
              <a:t>Биометрическая </a:t>
            </a:r>
            <a:r>
              <a:rPr lang="ru-RU" sz="2400" dirty="0"/>
              <a:t>идентификация – риск недобросовестного использования</a:t>
            </a:r>
          </a:p>
          <a:p>
            <a:pPr marL="380990" indent="-38099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400" dirty="0"/>
              <a:t>Взаимодействие с искусственным интеллектом (</a:t>
            </a:r>
            <a:r>
              <a:rPr lang="ru-RU" sz="2400" dirty="0" err="1"/>
              <a:t>мисселинг</a:t>
            </a:r>
            <a:r>
              <a:rPr lang="ru-RU" sz="2400" dirty="0"/>
              <a:t>, ошибки алгоритмов при автоматическом </a:t>
            </a:r>
            <a:r>
              <a:rPr lang="ru-RU" sz="2400" dirty="0" err="1"/>
              <a:t>скоринге</a:t>
            </a:r>
            <a:r>
              <a:rPr lang="ru-RU" sz="2400" dirty="0"/>
              <a:t>) </a:t>
            </a:r>
          </a:p>
          <a:p>
            <a:pPr marL="380990" indent="-38099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400" dirty="0" err="1"/>
              <a:t>Кастомизация</a:t>
            </a:r>
            <a:r>
              <a:rPr lang="ru-RU" sz="2400" dirty="0"/>
              <a:t> «со знаком плюс» (четкое </a:t>
            </a:r>
            <a:r>
              <a:rPr lang="ru-RU" sz="2400" dirty="0" err="1"/>
              <a:t>таргетированное</a:t>
            </a:r>
            <a:r>
              <a:rPr lang="ru-RU" sz="2400" dirty="0"/>
              <a:t> предложение товаров и услуг, от которых трудно отказаться)</a:t>
            </a:r>
          </a:p>
          <a:p>
            <a:pPr marL="380990" indent="-38099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400" dirty="0" err="1"/>
              <a:t>Кастомизация</a:t>
            </a:r>
            <a:r>
              <a:rPr lang="ru-RU" sz="2400" dirty="0"/>
              <a:t> «со знаком минус» (ценовая дискриминация для более состоятельных категорий, «черные списки» для нелояльных или оппортунистических клиентов) </a:t>
            </a:r>
          </a:p>
          <a:p>
            <a:pPr marL="380990" indent="-38099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2400" dirty="0"/>
              <a:t>Big data</a:t>
            </a:r>
            <a:r>
              <a:rPr lang="ru-RU" sz="2400" dirty="0"/>
              <a:t>: риск утечки данных </a:t>
            </a:r>
          </a:p>
          <a:p>
            <a:pPr marL="380990" indent="-38099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400" dirty="0" smtClean="0"/>
              <a:t>Новые </a:t>
            </a:r>
            <a:r>
              <a:rPr lang="ru-RU" sz="2400" dirty="0"/>
              <a:t>технологии финансовых пирамид и др.</a:t>
            </a:r>
          </a:p>
        </p:txBody>
      </p:sp>
      <p:pic>
        <p:nvPicPr>
          <p:cNvPr id="21506" name="Picture 2" descr="https://pbs.twimg.com/media/DvfYKAlXgAEFgJe.jpg: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455" y="947527"/>
            <a:ext cx="4233545" cy="282165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72000"/>
              </a:srgbClr>
            </a:outerShdw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Изображение выглядит как стол, сидит, книга, си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B1A778C7-CF8D-644E-93F7-4CB0C04A0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20" y="3968035"/>
            <a:ext cx="5114248" cy="2808019"/>
          </a:xfrm>
          <a:prstGeom prst="rect">
            <a:avLst/>
          </a:prstGeom>
          <a:effectLst>
            <a:softEdge rad="444500"/>
          </a:effectLst>
        </p:spPr>
      </p:pic>
    </p:spTree>
    <p:extLst>
      <p:ext uri="{BB962C8B-B14F-4D97-AF65-F5344CB8AC3E}">
        <p14:creationId xmlns:p14="http://schemas.microsoft.com/office/powerpoint/2010/main" val="82054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332" y="190948"/>
            <a:ext cx="1127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Ухудшение правовой среды для онлайн-потребителя</a:t>
            </a:r>
            <a:endParaRPr lang="ru-RU" sz="32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001" y="954984"/>
            <a:ext cx="11732923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Не столько новые законы и </a:t>
            </a:r>
            <a:r>
              <a:rPr lang="ru-RU" sz="2400" dirty="0">
                <a:latin typeface="+mn-lt"/>
              </a:rPr>
              <a:t>нормативные акты, сколько проблемы </a:t>
            </a:r>
            <a:r>
              <a:rPr lang="ru-RU" sz="2400" dirty="0" err="1" smtClean="0">
                <a:latin typeface="+mn-lt"/>
              </a:rPr>
              <a:t>правоприменения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и недостаток «цифровой </a:t>
            </a:r>
            <a:r>
              <a:rPr lang="ru-RU" sz="2400" dirty="0" smtClean="0">
                <a:latin typeface="+mn-lt"/>
              </a:rPr>
              <a:t>правовой грамотности»</a:t>
            </a:r>
          </a:p>
          <a:p>
            <a:pPr marL="380990" indent="-38099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Понимает ли потребитель: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+mn-lt"/>
              </a:rPr>
              <a:t>когда (в какой момент), с кем и как он заключает договор? 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+mn-lt"/>
              </a:rPr>
              <a:t>что условия этого договора определены в каких-то «Правилах», </a:t>
            </a:r>
            <a:r>
              <a:rPr lang="ru-RU" sz="2000" dirty="0"/>
              <a:t>«Пользовательских соглашениях», </a:t>
            </a:r>
            <a:r>
              <a:rPr lang="ru-RU" sz="2000" dirty="0" smtClean="0">
                <a:latin typeface="+mn-lt"/>
              </a:rPr>
              <a:t>«Порядках оказания услуг», «Тарифах», приложениях к этим документам?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+mn-lt"/>
              </a:rPr>
              <a:t>что провайдер может менять эти условия в одностороннем порядке?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+mn-lt"/>
              </a:rPr>
              <a:t>что при заключении договора потребител</a:t>
            </a:r>
            <a:r>
              <a:rPr lang="ru-RU" sz="2000" dirty="0">
                <a:latin typeface="+mn-lt"/>
              </a:rPr>
              <a:t>ь</a:t>
            </a:r>
            <a:r>
              <a:rPr lang="ru-RU" sz="2000" dirty="0" smtClean="0">
                <a:latin typeface="+mn-lt"/>
              </a:rPr>
              <a:t> может предоставить 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доступ к своему счету, иногда даже незаметно </a:t>
            </a:r>
            <a:r>
              <a:rPr lang="ru-RU" sz="2000" dirty="0">
                <a:latin typeface="+mn-lt"/>
              </a:rPr>
              <a:t>для себя </a:t>
            </a:r>
            <a:r>
              <a:rPr lang="ru-RU" sz="2000" dirty="0" smtClean="0">
                <a:latin typeface="+mn-lt"/>
              </a:rPr>
              <a:t>?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+mn-lt"/>
              </a:rPr>
              <a:t>что при споре будут сложности с доказыванием, что сделал</a:t>
            </a:r>
            <a:br>
              <a:rPr lang="ru-RU" sz="2000" dirty="0" smtClean="0">
                <a:latin typeface="+mn-lt"/>
              </a:rPr>
            </a:br>
            <a:r>
              <a:rPr lang="ru-RU" sz="2000" dirty="0" smtClean="0">
                <a:latin typeface="+mn-lt"/>
              </a:rPr>
              <a:t>и что не сделал контрагент, если все происходило в </a:t>
            </a:r>
            <a:r>
              <a:rPr lang="ru-RU" sz="2000" dirty="0" err="1" smtClean="0">
                <a:latin typeface="+mn-lt"/>
              </a:rPr>
              <a:t>онлайне</a:t>
            </a:r>
            <a:r>
              <a:rPr lang="ru-RU" sz="2000" dirty="0" smtClean="0">
                <a:latin typeface="+mn-lt"/>
              </a:rPr>
              <a:t>?</a:t>
            </a:r>
          </a:p>
          <a:p>
            <a:pPr marL="380990" indent="-38099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Затруднено общение с провайдером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 для выяснения отношений в случае конфликта</a:t>
            </a:r>
          </a:p>
          <a:p>
            <a:pPr marL="380990" indent="-38099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Затруднен доступ к правосудию </a:t>
            </a:r>
            <a:r>
              <a:rPr lang="ru-RU" sz="2400" dirty="0" smtClean="0"/>
              <a:t>в условиях карантина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  <p:pic>
        <p:nvPicPr>
          <p:cNvPr id="25604" name="Picture 4" descr="https://www.tes.com/tesv2/files/styles/news_article_ml_x2/public/media/image/2019-08/AI%20in%20the%20balance.jpg?h=140710cd&amp;itok=QQ3qi6F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5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078" y="4029427"/>
            <a:ext cx="4863536" cy="273487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36000"/>
              </a:srgbClr>
            </a:outerShdw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21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9132" y="54875"/>
            <a:ext cx="11270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Нарушения прав онлайн-потребителя: </a:t>
            </a:r>
            <a:b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</a:br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кредитование (1)</a:t>
            </a:r>
            <a:endParaRPr lang="ru-RU" sz="32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759358"/>
            <a:ext cx="11689080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+mn-lt"/>
              </a:rPr>
              <a:t>Навязывание ненужного </a:t>
            </a:r>
            <a:r>
              <a:rPr lang="ru-RU" sz="2400" dirty="0">
                <a:latin typeface="+mn-lt"/>
              </a:rPr>
              <a:t>кредита / займа при продаже товара / услуги 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+mn-lt"/>
              </a:rPr>
              <a:t>Предоставление неполной </a:t>
            </a:r>
            <a:r>
              <a:rPr lang="ru-RU" sz="2400" dirty="0">
                <a:latin typeface="+mn-lt"/>
              </a:rPr>
              <a:t>информации о кредите </a:t>
            </a:r>
            <a:r>
              <a:rPr lang="ru-RU" sz="2400" i="1" dirty="0">
                <a:latin typeface="+mn-lt"/>
              </a:rPr>
              <a:t>(часть сведений «спрятана» в дальних разделах договора)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+mn-lt"/>
              </a:rPr>
              <a:t>Скрытые или </a:t>
            </a:r>
            <a:r>
              <a:rPr lang="ru-RU" sz="2400" dirty="0">
                <a:latin typeface="+mn-lt"/>
              </a:rPr>
              <a:t>неакцентированные </a:t>
            </a:r>
            <a:r>
              <a:rPr lang="ru-RU" sz="2400" dirty="0" smtClean="0">
                <a:latin typeface="+mn-lt"/>
              </a:rPr>
              <a:t>комиссии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 </a:t>
            </a:r>
            <a:r>
              <a:rPr lang="ru-RU" sz="2400" i="1" dirty="0">
                <a:latin typeface="+mn-lt"/>
              </a:rPr>
              <a:t>(могут быть спрятаны в «тарифном плане»)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+mn-lt"/>
              </a:rPr>
              <a:t>Займы, </a:t>
            </a:r>
            <a:r>
              <a:rPr lang="ru-RU" sz="2400" dirty="0">
                <a:latin typeface="+mn-lt"/>
              </a:rPr>
              <a:t>взятые от имени другого лица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+mn-lt"/>
              </a:rPr>
              <a:t>Необоснованная «</a:t>
            </a:r>
            <a:r>
              <a:rPr lang="ru-RU" sz="2400" dirty="0">
                <a:latin typeface="+mn-lt"/>
              </a:rPr>
              <a:t>порча» кредитной истории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+mn-lt"/>
              </a:rPr>
              <a:t>Отказ в </a:t>
            </a:r>
            <a:r>
              <a:rPr lang="ru-RU" sz="2400" dirty="0">
                <a:latin typeface="+mn-lt"/>
              </a:rPr>
              <a:t>предоставлении реструктуризации 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кредита </a:t>
            </a:r>
            <a:r>
              <a:rPr lang="ru-RU" sz="2400" dirty="0">
                <a:latin typeface="+mn-lt"/>
              </a:rPr>
              <a:t>на заявленных условиях и др</a:t>
            </a:r>
            <a:r>
              <a:rPr lang="ru-RU" sz="2400" dirty="0" smtClean="0">
                <a:latin typeface="+mn-lt"/>
              </a:rPr>
              <a:t>.</a:t>
            </a:r>
            <a:endParaRPr lang="ru-RU" sz="2400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  <p:pic>
        <p:nvPicPr>
          <p:cNvPr id="16386" name="Picture 2" descr="https://credithack.ru/wp-content/uploads/2020/06/07.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188" y="2836297"/>
            <a:ext cx="5071745" cy="3646585"/>
          </a:xfrm>
          <a:prstGeom prst="rect">
            <a:avLst/>
          </a:prstGeom>
          <a:noFill/>
          <a:effectLst>
            <a:softEdge rad="241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80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332" y="190948"/>
            <a:ext cx="95864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Нарушения прав онлайн-потребителя: кредитование (2)</a:t>
            </a:r>
            <a:endParaRPr lang="ru-RU" sz="32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19165" y="880572"/>
            <a:ext cx="385776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+mn-lt"/>
              </a:rPr>
              <a:t>Недобросовестные кредитные 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брокеры </a:t>
            </a:r>
            <a:r>
              <a:rPr lang="ru-RU" sz="2400" dirty="0">
                <a:latin typeface="+mn-lt"/>
              </a:rPr>
              <a:t>и 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псевдо-брокеры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ru-RU" sz="2400" dirty="0" smtClean="0"/>
              <a:t>Сомнительные </a:t>
            </a:r>
            <a:r>
              <a:rPr lang="ru-RU" sz="2400" dirty="0"/>
              <a:t>«помощники» - </a:t>
            </a:r>
            <a:br>
              <a:rPr lang="ru-RU" sz="2400" dirty="0"/>
            </a:br>
            <a:r>
              <a:rPr lang="ru-RU" sz="2400" dirty="0"/>
              <a:t>«исправители кредитной истории», </a:t>
            </a:r>
            <a:br>
              <a:rPr lang="ru-RU" sz="2400" dirty="0"/>
            </a:br>
            <a:r>
              <a:rPr lang="ru-RU" sz="2400" dirty="0"/>
              <a:t>«</a:t>
            </a:r>
            <a:r>
              <a:rPr lang="ru-RU" sz="2400" dirty="0" err="1"/>
              <a:t>раздолжнители</a:t>
            </a:r>
            <a:r>
              <a:rPr lang="ru-RU" sz="2400" dirty="0"/>
              <a:t>», «</a:t>
            </a:r>
            <a:r>
              <a:rPr lang="ru-RU" sz="2400" dirty="0" err="1"/>
              <a:t>антиколлекторы</a:t>
            </a:r>
            <a:r>
              <a:rPr lang="ru-RU" sz="2400" dirty="0"/>
              <a:t>» </a:t>
            </a:r>
            <a:br>
              <a:rPr lang="ru-RU" sz="2400" dirty="0"/>
            </a:br>
            <a:r>
              <a:rPr lang="ru-RU" sz="2400" i="1" dirty="0"/>
              <a:t>(предложение банка выкупить долг за 10-15% </a:t>
            </a:r>
            <a:r>
              <a:rPr lang="ru-RU" sz="2400" i="1" dirty="0" smtClean="0"/>
              <a:t> от </a:t>
            </a:r>
            <a:r>
              <a:rPr lang="ru-RU" sz="2400" i="1" dirty="0"/>
              <a:t>стоимости на имя приятеля – соглашаться ли</a:t>
            </a:r>
            <a:r>
              <a:rPr lang="ru-RU" sz="2400" i="1" dirty="0" smtClean="0"/>
              <a:t>?)</a:t>
            </a:r>
            <a:endParaRPr lang="ru-RU" sz="2400" dirty="0"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9" y="1268166"/>
            <a:ext cx="4517041" cy="6022721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859" y="687238"/>
            <a:ext cx="3863141" cy="5150854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287468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0468"/>
            <a:ext cx="11270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Нарушения прав онлайн-потребителя: фондовый рынок</a:t>
            </a:r>
            <a:endParaRPr lang="ru-RU" sz="32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02480" y="1175281"/>
            <a:ext cx="743712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+mn-lt"/>
              </a:rPr>
              <a:t>Сложно структурированные тарифы</a:t>
            </a:r>
            <a:endParaRPr lang="ru-RU" sz="2200" dirty="0">
              <a:latin typeface="+mn-lt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+mn-lt"/>
              </a:rPr>
              <a:t>Подталкивание к </a:t>
            </a:r>
            <a:r>
              <a:rPr lang="ru-RU" sz="2200" dirty="0">
                <a:latin typeface="+mn-lt"/>
              </a:rPr>
              <a:t>избыточной торговой </a:t>
            </a:r>
            <a:r>
              <a:rPr lang="ru-RU" sz="2200" dirty="0" smtClean="0">
                <a:latin typeface="+mn-lt"/>
              </a:rPr>
              <a:t>активности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+mn-lt"/>
              </a:rPr>
              <a:t>Предложение сложных продуктов (структурные облигации, производные финансовые инструменты) без надлежащего разъяснения</a:t>
            </a:r>
            <a:endParaRPr lang="ru-RU" sz="2200" dirty="0">
              <a:latin typeface="+mn-lt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+mn-lt"/>
              </a:rPr>
              <a:t>Некачественные консультации</a:t>
            </a:r>
            <a:r>
              <a:rPr lang="ru-RU" sz="2200" dirty="0">
                <a:latin typeface="+mn-lt"/>
              </a:rPr>
              <a:t>, в том числе «</a:t>
            </a:r>
            <a:r>
              <a:rPr lang="ru-RU" sz="2200" dirty="0" err="1">
                <a:latin typeface="+mn-lt"/>
              </a:rPr>
              <a:t>робоэдвайзинг</a:t>
            </a:r>
            <a:r>
              <a:rPr lang="ru-RU" sz="2200" dirty="0">
                <a:latin typeface="+mn-lt"/>
              </a:rPr>
              <a:t>»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+mn-lt"/>
              </a:rPr>
              <a:t>«</a:t>
            </a:r>
            <a:r>
              <a:rPr lang="ru-RU" sz="2200" dirty="0" err="1" smtClean="0">
                <a:latin typeface="+mn-lt"/>
              </a:rPr>
              <a:t>Автоследование</a:t>
            </a:r>
            <a:r>
              <a:rPr lang="ru-RU" sz="2200" dirty="0" smtClean="0">
                <a:latin typeface="+mn-lt"/>
              </a:rPr>
              <a:t>» </a:t>
            </a:r>
            <a:r>
              <a:rPr lang="ru-RU" sz="2200" dirty="0">
                <a:latin typeface="+mn-lt"/>
              </a:rPr>
              <a:t>за неумелым «инвестиционным гуру</a:t>
            </a:r>
            <a:r>
              <a:rPr lang="ru-RU" sz="2200" dirty="0" smtClean="0">
                <a:latin typeface="+mn-lt"/>
              </a:rPr>
              <a:t>»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+mn-lt"/>
              </a:rPr>
              <a:t>Потери из-за поведения биржи (фьючерс с отрицательной ценой нефти)</a:t>
            </a:r>
            <a:endParaRPr lang="ru-RU" sz="2200" dirty="0">
              <a:latin typeface="+mn-lt"/>
            </a:endParaRP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sz="2200" dirty="0" smtClean="0">
                <a:latin typeface="+mn-lt"/>
              </a:rPr>
              <a:t>Операционные риски </a:t>
            </a:r>
            <a:r>
              <a:rPr lang="ru-RU" sz="2200" dirty="0">
                <a:latin typeface="+mn-lt"/>
              </a:rPr>
              <a:t>в случае недобросовестности брокера или управляющего (биржа не ведет учет сделок и обязательств отдельно по каждому инвестору) и др.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  <p:pic>
        <p:nvPicPr>
          <p:cNvPr id="18434" name="Picture 2" descr="https://financial-news24.ru/wp-content/uploads/2019/06/a9a5d4cd3d3d09c3de29cd10274680b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 contras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990806"/>
            <a:ext cx="4732971" cy="3155314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76000"/>
              </a:srgbClr>
            </a:outerShdw>
            <a:softEdge rad="330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www.wienerborse.at/uploads/u/cms/images/fotos/presse/handelsorganisation/motiv-handelsorganisation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881" y="4220510"/>
            <a:ext cx="4701865" cy="3137711"/>
          </a:xfrm>
          <a:prstGeom prst="rect">
            <a:avLst/>
          </a:prstGeom>
          <a:noFill/>
          <a:effectLst>
            <a:softEdge rad="431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03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29988"/>
            <a:ext cx="925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Нарушения прав онлайн-потребителя: финансовые пирамиды (1) </a:t>
            </a:r>
            <a:endParaRPr lang="ru-RU" sz="32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614631"/>
            <a:ext cx="120091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Возможность собирать </a:t>
            </a:r>
            <a:r>
              <a:rPr lang="ru-RU" sz="2400" dirty="0">
                <a:latin typeface="+mn-lt"/>
              </a:rPr>
              <a:t>деньги без офиса и вообще какой бы то ни было деятельности </a:t>
            </a:r>
            <a:r>
              <a:rPr lang="ru-RU" sz="2400" dirty="0" smtClean="0">
                <a:latin typeface="+mn-lt"/>
              </a:rPr>
              <a:t>– но под красивые байки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Многоуровневый </a:t>
            </a:r>
            <a:r>
              <a:rPr lang="ru-RU" sz="2400" dirty="0">
                <a:latin typeface="+mn-lt"/>
              </a:rPr>
              <a:t>маркетинг в </a:t>
            </a:r>
            <a:r>
              <a:rPr lang="ru-RU" sz="2400" dirty="0" smtClean="0">
                <a:latin typeface="+mn-lt"/>
              </a:rPr>
              <a:t>Интернете: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«приведи </a:t>
            </a:r>
            <a:r>
              <a:rPr lang="en-US" sz="2400" dirty="0">
                <a:latin typeface="+mn-lt"/>
              </a:rPr>
              <a:t>N </a:t>
            </a:r>
            <a:r>
              <a:rPr lang="ru-RU" sz="2400" dirty="0">
                <a:latin typeface="+mn-lt"/>
              </a:rPr>
              <a:t>друзей – получишь 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доходность </a:t>
            </a:r>
            <a:r>
              <a:rPr lang="ru-RU" sz="2400" dirty="0">
                <a:latin typeface="+mn-lt"/>
              </a:rPr>
              <a:t>ХХХ</a:t>
            </a:r>
            <a:r>
              <a:rPr lang="en-US" sz="2400" dirty="0">
                <a:latin typeface="+mn-lt"/>
              </a:rPr>
              <a:t>L </a:t>
            </a:r>
            <a:r>
              <a:rPr lang="en-US" sz="2400" dirty="0" smtClean="0">
                <a:latin typeface="+mn-lt"/>
              </a:rPr>
              <a:t>%</a:t>
            </a:r>
            <a:r>
              <a:rPr lang="ru-RU" sz="2400" dirty="0" smtClean="0">
                <a:latin typeface="+mn-lt"/>
              </a:rPr>
              <a:t>»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+mn-lt"/>
              </a:rPr>
              <a:t>Форекс</a:t>
            </a:r>
            <a:r>
              <a:rPr lang="ru-RU" sz="2400" dirty="0" smtClean="0">
                <a:latin typeface="+mn-lt"/>
              </a:rPr>
              <a:t>-кухни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+mn-lt"/>
              </a:rPr>
              <a:t>Токены</a:t>
            </a:r>
            <a:r>
              <a:rPr lang="ru-RU" sz="2400" dirty="0" smtClean="0">
                <a:latin typeface="+mn-lt"/>
              </a:rPr>
              <a:t> и </a:t>
            </a:r>
            <a:r>
              <a:rPr lang="ru-RU" sz="2400" dirty="0" err="1" smtClean="0">
                <a:latin typeface="+mn-lt"/>
              </a:rPr>
              <a:t>криптовалюты</a:t>
            </a:r>
            <a:r>
              <a:rPr lang="ru-RU" sz="2400" dirty="0" smtClean="0">
                <a:latin typeface="+mn-lt"/>
              </a:rPr>
              <a:t>, и др.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ru-RU" sz="2400" dirty="0" smtClean="0">
              <a:latin typeface="+mn-lt"/>
            </a:endParaRPr>
          </a:p>
          <a:p>
            <a:pPr lvl="1"/>
            <a:endParaRPr lang="ru-RU" sz="2400" i="1" dirty="0" smtClean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  <p:pic>
        <p:nvPicPr>
          <p:cNvPr id="19458" name="Picture 2" descr="https://i11.fotocdn.net/s117/2359dc3bceac285f/public_pin_l/26592128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339" y="2606040"/>
            <a:ext cx="5824781" cy="4118302"/>
          </a:xfrm>
          <a:prstGeom prst="rect">
            <a:avLst/>
          </a:prstGeom>
          <a:noFill/>
          <a:effectLst>
            <a:softEdge rad="342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19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29988"/>
            <a:ext cx="925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Нарушения прав онлайн-потребителя: финансовые пирамиды (2) </a:t>
            </a:r>
            <a:endParaRPr lang="ru-RU" sz="32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73620" y="1453711"/>
            <a:ext cx="1200912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«</a:t>
            </a:r>
            <a:r>
              <a:rPr lang="ru-RU" sz="2400" dirty="0">
                <a:latin typeface="+mn-lt"/>
              </a:rPr>
              <a:t>Троянское обучение»: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400" dirty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бесплатность обучения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+mn-lt"/>
              </a:rPr>
              <a:t>реклама, </a:t>
            </a:r>
            <a:r>
              <a:rPr lang="ru-RU" sz="2400" dirty="0">
                <a:latin typeface="+mn-lt"/>
              </a:rPr>
              <a:t>которая обещает, что человек будет 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стабильно </a:t>
            </a:r>
            <a:r>
              <a:rPr lang="ru-RU" sz="2400" dirty="0">
                <a:latin typeface="+mn-lt"/>
              </a:rPr>
              <a:t>зарабатывать большие деньги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+mn-lt"/>
              </a:rPr>
              <a:t>попытки во </a:t>
            </a:r>
            <a:r>
              <a:rPr lang="ru-RU" sz="2400" dirty="0">
                <a:latin typeface="+mn-lt"/>
              </a:rPr>
              <a:t>время обучения склонить 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студента </a:t>
            </a:r>
            <a:r>
              <a:rPr lang="ru-RU" sz="2400" dirty="0">
                <a:latin typeface="+mn-lt"/>
              </a:rPr>
              <a:t>к открытию реального счета у 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нелегального </a:t>
            </a:r>
            <a:r>
              <a:rPr lang="ru-RU" sz="2400" dirty="0">
                <a:latin typeface="+mn-lt"/>
              </a:rPr>
              <a:t>брокера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+mn-lt"/>
              </a:rPr>
              <a:t>Псевдоконсалтинг</a:t>
            </a:r>
            <a:endParaRPr lang="ru-RU" sz="2400" dirty="0" smtClean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+mn-lt"/>
              </a:rPr>
              <a:t>Лжекомпенсации</a:t>
            </a:r>
            <a:r>
              <a:rPr lang="ru-RU" sz="2400" dirty="0" smtClean="0">
                <a:latin typeface="+mn-lt"/>
              </a:rPr>
              <a:t> жертвам пирамид 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 (с требованием прислать денег на 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проверку данных или оплату юридических услуг)</a:t>
            </a:r>
            <a:endParaRPr lang="ru-RU" sz="2400" dirty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ru-RU" sz="2400" dirty="0">
              <a:latin typeface="+mn-lt"/>
            </a:endParaRPr>
          </a:p>
          <a:p>
            <a:pPr lvl="1"/>
            <a:r>
              <a:rPr lang="ru-RU" sz="2400" i="1" dirty="0" smtClean="0">
                <a:latin typeface="+mn-lt"/>
              </a:rPr>
              <a:t>Подробнее </a:t>
            </a:r>
            <a:r>
              <a:rPr lang="ru-RU" sz="2400" i="1" dirty="0">
                <a:latin typeface="+mn-lt"/>
              </a:rPr>
              <a:t>см.: М. </a:t>
            </a:r>
            <a:r>
              <a:rPr lang="ru-RU" sz="2400" i="1" dirty="0" err="1" smtClean="0">
                <a:latin typeface="+mn-lt"/>
              </a:rPr>
              <a:t>Сафиулин</a:t>
            </a:r>
            <a:r>
              <a:rPr lang="ru-RU" sz="2400" i="1" dirty="0" smtClean="0">
                <a:latin typeface="+mn-lt"/>
              </a:rPr>
              <a:t> «Финансовое </a:t>
            </a:r>
            <a:r>
              <a:rPr lang="ru-RU" sz="2400" i="1" dirty="0">
                <a:latin typeface="+mn-lt"/>
              </a:rPr>
              <a:t>мошенничество: как не стать жертвой финансовой </a:t>
            </a:r>
            <a:r>
              <a:rPr lang="ru-RU" sz="2400" i="1" dirty="0" smtClean="0">
                <a:latin typeface="+mn-lt"/>
              </a:rPr>
              <a:t>пирамиды </a:t>
            </a:r>
            <a:r>
              <a:rPr lang="en-US" sz="2400" i="1" dirty="0" smtClean="0">
                <a:hlinkClick r:id="rId3"/>
              </a:rPr>
              <a:t>https</a:t>
            </a:r>
            <a:r>
              <a:rPr lang="en-US" sz="2400" i="1" dirty="0">
                <a:hlinkClick r:id="rId3"/>
              </a:rPr>
              <a:t>://</a:t>
            </a:r>
            <a:r>
              <a:rPr lang="en-US" sz="2400" i="1" dirty="0" smtClean="0">
                <a:hlinkClick r:id="rId3"/>
              </a:rPr>
              <a:t>www.youtube.com/watch?v=hCIK56gRyRM</a:t>
            </a:r>
            <a:r>
              <a:rPr lang="ru-RU" sz="2400" i="1" dirty="0" smtClean="0"/>
              <a:t> </a:t>
            </a:r>
            <a:endParaRPr lang="ru-RU" sz="2400" i="1" dirty="0" smtClean="0">
              <a:latin typeface="+mn-lt"/>
            </a:endParaRPr>
          </a:p>
        </p:txBody>
      </p:sp>
      <p:pic>
        <p:nvPicPr>
          <p:cNvPr id="6" name="Объект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656" y="350678"/>
            <a:ext cx="4988990" cy="571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406400"/>
          </a:effectLst>
        </p:spPr>
      </p:pic>
    </p:spTree>
    <p:extLst>
      <p:ext uri="{BB962C8B-B14F-4D97-AF65-F5344CB8AC3E}">
        <p14:creationId xmlns:p14="http://schemas.microsoft.com/office/powerpoint/2010/main" val="275255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29988"/>
            <a:ext cx="9483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Нарушения прав онлайн-потребителя: обманы –  </a:t>
            </a:r>
            <a:r>
              <a:rPr lang="ru-RU" sz="3200" b="1" dirty="0" err="1" smtClean="0">
                <a:solidFill>
                  <a:srgbClr val="0070C0"/>
                </a:solidFill>
                <a:latin typeface="+mn-lt"/>
                <a:cs typeface="Gotham Pro Black"/>
              </a:rPr>
              <a:t>коронавирусная</a:t>
            </a:r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 специфика (1)</a:t>
            </a:r>
            <a:endParaRPr lang="ru-RU" sz="32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530489"/>
            <a:ext cx="12070080" cy="463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Продажа товаров</a:t>
            </a:r>
            <a:r>
              <a:rPr lang="ru-RU" sz="2400" dirty="0">
                <a:latin typeface="+mn-lt"/>
              </a:rPr>
              <a:t>, </a:t>
            </a:r>
            <a:r>
              <a:rPr lang="ru-RU" sz="2400" dirty="0" smtClean="0">
                <a:latin typeface="+mn-lt"/>
              </a:rPr>
              <a:t>защищающих </a:t>
            </a:r>
            <a:r>
              <a:rPr lang="ru-RU" sz="2400" dirty="0">
                <a:latin typeface="+mn-lt"/>
              </a:rPr>
              <a:t>от </a:t>
            </a:r>
            <a:r>
              <a:rPr lang="ru-RU" sz="2400" dirty="0" err="1" smtClean="0">
                <a:latin typeface="+mn-lt"/>
              </a:rPr>
              <a:t>коронавируса</a:t>
            </a:r>
            <a:r>
              <a:rPr lang="ru-RU" sz="2400" dirty="0" smtClean="0">
                <a:latin typeface="+mn-lt"/>
              </a:rPr>
              <a:t> или помогающих в лечении:</a:t>
            </a:r>
          </a:p>
          <a:p>
            <a:pPr marL="1588988" lvl="3" indent="-34290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latin typeface="+mn-lt"/>
              </a:rPr>
              <a:t>маски и </a:t>
            </a:r>
            <a:r>
              <a:rPr lang="ru-RU" sz="2400" dirty="0" err="1">
                <a:latin typeface="+mn-lt"/>
              </a:rPr>
              <a:t>санитайзеры</a:t>
            </a:r>
            <a:r>
              <a:rPr lang="ru-RU" sz="2400" dirty="0">
                <a:latin typeface="+mn-lt"/>
              </a:rPr>
              <a:t> </a:t>
            </a:r>
          </a:p>
          <a:p>
            <a:pPr marL="1588988" lvl="3" indent="-34290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latin typeface="+mn-lt"/>
              </a:rPr>
              <a:t>очистители воздуха</a:t>
            </a:r>
          </a:p>
          <a:p>
            <a:pPr marL="1588988" lvl="3" indent="-34290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latin typeface="+mn-lt"/>
              </a:rPr>
              <a:t>псевдо-лекарства и псевдо-вакцины </a:t>
            </a:r>
            <a:endParaRPr lang="ru-RU" sz="2400" dirty="0" smtClean="0">
              <a:latin typeface="+mn-lt"/>
            </a:endParaRPr>
          </a:p>
          <a:p>
            <a:pPr marL="1588988" lvl="3" indent="-34290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+mn-lt"/>
              </a:rPr>
              <a:t>термометры </a:t>
            </a:r>
            <a:r>
              <a:rPr lang="ru-RU" sz="2400" dirty="0">
                <a:latin typeface="+mn-lt"/>
              </a:rPr>
              <a:t>и пирометры</a:t>
            </a:r>
          </a:p>
          <a:p>
            <a:pPr marL="1588988" lvl="3" indent="-34290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latin typeface="+mn-lt"/>
              </a:rPr>
              <a:t>«медицинские наборы» для пожилых</a:t>
            </a:r>
          </a:p>
          <a:p>
            <a:pPr marL="1588988" lvl="3" indent="-34290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latin typeface="+mn-lt"/>
              </a:rPr>
              <a:t>брошюры о </a:t>
            </a:r>
            <a:r>
              <a:rPr lang="ru-RU" sz="2400" dirty="0" err="1" smtClean="0">
                <a:latin typeface="+mn-lt"/>
              </a:rPr>
              <a:t>коронавирусе</a:t>
            </a:r>
            <a:r>
              <a:rPr lang="ru-RU" sz="2400" dirty="0" smtClean="0">
                <a:latin typeface="+mn-lt"/>
              </a:rPr>
              <a:t> и др.</a:t>
            </a:r>
            <a:endParaRPr lang="ru-RU" sz="2400" dirty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Помощь / </a:t>
            </a:r>
            <a:r>
              <a:rPr lang="ru-RU" sz="2400" dirty="0">
                <a:latin typeface="+mn-lt"/>
              </a:rPr>
              <a:t>услуги медицинского или 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«защитного» характера:</a:t>
            </a:r>
          </a:p>
          <a:p>
            <a:pPr marL="1584000" lvl="3" indent="-34290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latin typeface="+mn-lt"/>
              </a:rPr>
              <a:t>проведение анализов</a:t>
            </a:r>
          </a:p>
          <a:p>
            <a:pPr marL="1584000" lvl="3" indent="-34290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latin typeface="+mn-lt"/>
              </a:rPr>
              <a:t>дезинфекция квартиры, уплотнение </a:t>
            </a:r>
            <a:r>
              <a:rPr lang="ru-RU" sz="2400" dirty="0" smtClean="0">
                <a:latin typeface="+mn-lt"/>
              </a:rPr>
              <a:t>окон</a:t>
            </a:r>
          </a:p>
          <a:p>
            <a:pPr marL="1584000" lvl="3" indent="-342900">
              <a:spcBef>
                <a:spcPts val="100"/>
              </a:spcBef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+mn-lt"/>
              </a:rPr>
              <a:t>выдача медицинских справок (возможно, поддельных) и др.</a:t>
            </a:r>
            <a:endParaRPr lang="ru-RU" sz="2400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  <p:pic>
        <p:nvPicPr>
          <p:cNvPr id="6" name="Picture 2" descr="https://www.livekuban.ru/upload/iblock/28d/korooooonaviruuu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095" y="2118360"/>
            <a:ext cx="6037664" cy="3154680"/>
          </a:xfrm>
          <a:prstGeom prst="rect">
            <a:avLst/>
          </a:prstGeom>
          <a:noFill/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494917" y="6308838"/>
            <a:ext cx="98370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solidFill>
                  <a:srgbClr val="080808"/>
                </a:solidFill>
                <a:latin typeface="Open Sans"/>
              </a:rPr>
              <a:t>(</a:t>
            </a:r>
            <a:r>
              <a:rPr lang="ru-RU" sz="1600" i="1" dirty="0" smtClean="0">
                <a:solidFill>
                  <a:srgbClr val="080808"/>
                </a:solidFill>
                <a:latin typeface="Open Sans"/>
              </a:rPr>
              <a:t>использован материал Института национальных проектов)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09997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498" y="56182"/>
            <a:ext cx="8716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+mn-lt"/>
                <a:cs typeface="Gotham Pro Black"/>
              </a:rPr>
              <a:t>Главные изменения 2020 – с точки зрения потребител</a:t>
            </a:r>
            <a:r>
              <a:rPr lang="ru-RU" sz="4000" b="1" dirty="0">
                <a:solidFill>
                  <a:srgbClr val="0070C0"/>
                </a:solidFill>
                <a:latin typeface="+mn-lt"/>
                <a:cs typeface="Gotham Pro Black"/>
              </a:rPr>
              <a:t>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5498" y="1708113"/>
            <a:ext cx="1102249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Падение доходов, особенно у уязвимых категорий населения </a:t>
            </a:r>
          </a:p>
          <a:p>
            <a:pPr marL="380990" indent="-38099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Резкий </a:t>
            </a: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рост неопределенности </a:t>
            </a:r>
            <a:endParaRPr lang="ru-RU" sz="2800" dirty="0" smtClean="0">
              <a:solidFill>
                <a:srgbClr val="C00000"/>
              </a:solidFill>
              <a:latin typeface="+mn-lt"/>
            </a:endParaRPr>
          </a:p>
          <a:p>
            <a:pPr marL="838190" lvl="1" indent="-38099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rgbClr val="C00000"/>
                </a:solidFill>
                <a:latin typeface="+mn-lt"/>
              </a:rPr>
              <a:t>для самих граждан</a:t>
            </a:r>
          </a:p>
          <a:p>
            <a:pPr marL="838190" lvl="1" indent="-38099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600" dirty="0" smtClean="0">
                <a:solidFill>
                  <a:srgbClr val="C00000"/>
                </a:solidFill>
              </a:rPr>
              <a:t>для бизнеса </a:t>
            </a:r>
            <a:r>
              <a:rPr lang="ru-RU" sz="2600" dirty="0" smtClean="0">
                <a:solidFill>
                  <a:srgbClr val="C00000"/>
                </a:solidFill>
                <a:latin typeface="+mn-lt"/>
              </a:rPr>
              <a:t>и государства – что также проецируется на граждан</a:t>
            </a:r>
            <a:endParaRPr lang="ru-RU" sz="2600" dirty="0" smtClean="0">
              <a:solidFill>
                <a:srgbClr val="C00000"/>
              </a:solidFill>
              <a:latin typeface="+mn-lt"/>
            </a:endParaRPr>
          </a:p>
          <a:p>
            <a:pPr marL="380990" indent="-38099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2800" dirty="0">
                <a:solidFill>
                  <a:srgbClr val="C00000"/>
                </a:solidFill>
                <a:latin typeface="+mn-lt"/>
              </a:rPr>
              <a:t>Стремительный переход в онлайн самых разных аспектов жизни </a:t>
            </a:r>
          </a:p>
          <a:p>
            <a:pPr marL="380990" indent="-38099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Потребитель </a:t>
            </a: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стал менее защищенным</a:t>
            </a:r>
          </a:p>
          <a:p>
            <a:pPr marL="380990" indent="-38099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2800" dirty="0" smtClean="0">
                <a:solidFill>
                  <a:srgbClr val="C00000"/>
                </a:solidFill>
                <a:latin typeface="+mn-lt"/>
              </a:rPr>
              <a:t>Финансовая грамотность стала еще важнее 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8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181" y="0"/>
            <a:ext cx="9250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Нарушения прав онлайн-потребителя: обманы – </a:t>
            </a:r>
            <a:r>
              <a:rPr lang="ru-RU" sz="3200" b="1" dirty="0" err="1" smtClean="0">
                <a:solidFill>
                  <a:srgbClr val="0070C0"/>
                </a:solidFill>
                <a:latin typeface="+mn-lt"/>
                <a:cs typeface="Gotham Pro Black"/>
              </a:rPr>
              <a:t>коронавирусная</a:t>
            </a:r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 специфика (2)</a:t>
            </a:r>
            <a:endParaRPr lang="ru-RU" sz="32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118334" y="1175782"/>
            <a:ext cx="1171956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Помощь в </a:t>
            </a:r>
            <a:r>
              <a:rPr lang="ru-RU" sz="2400" dirty="0">
                <a:latin typeface="+mn-lt"/>
              </a:rPr>
              <a:t>получении пропусков </a:t>
            </a:r>
            <a:endParaRPr lang="ru-RU" sz="2400" dirty="0" smtClean="0">
              <a:latin typeface="+mn-l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Помощь / услуги финансового характера, включая: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+mn-lt"/>
              </a:rPr>
              <a:t>оформление пособий, справок, 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+mn-lt"/>
              </a:rPr>
              <a:t>возврат </a:t>
            </a:r>
            <a:r>
              <a:rPr lang="ru-RU" sz="2000" dirty="0">
                <a:latin typeface="+mn-lt"/>
              </a:rPr>
              <a:t>пропавших </a:t>
            </a:r>
            <a:r>
              <a:rPr lang="ru-RU" sz="2000" dirty="0" smtClean="0">
                <a:latin typeface="+mn-lt"/>
              </a:rPr>
              <a:t>денег за турпутевки или билеты, 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+mn-lt"/>
              </a:rPr>
              <a:t>получение государственной поддержки 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содействие в получении </a:t>
            </a:r>
            <a:r>
              <a:rPr lang="ru-RU" sz="2000" dirty="0"/>
              <a:t>кредитных </a:t>
            </a:r>
            <a:r>
              <a:rPr lang="ru-RU" sz="2000" dirty="0" smtClean="0"/>
              <a:t>каникул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ru-RU" sz="2000" dirty="0" smtClean="0"/>
              <a:t>содействие в «списании долгов»</a:t>
            </a:r>
            <a:endParaRPr lang="ru-RU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+mn-lt"/>
              </a:rPr>
              <a:t>Фейковые</a:t>
            </a:r>
            <a:r>
              <a:rPr lang="ru-RU" sz="2400" dirty="0" smtClean="0">
                <a:latin typeface="+mn-lt"/>
              </a:rPr>
              <a:t> смс-сообщения </a:t>
            </a:r>
            <a:r>
              <a:rPr lang="ru-RU" sz="2400" dirty="0">
                <a:latin typeface="+mn-lt"/>
              </a:rPr>
              <a:t>о штрафах за нарушение 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режима </a:t>
            </a:r>
            <a:r>
              <a:rPr lang="ru-RU" sz="2400" dirty="0">
                <a:latin typeface="+mn-lt"/>
              </a:rPr>
              <a:t>самоизоляции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+mn-lt"/>
              </a:rPr>
              <a:t>Фишинговые</a:t>
            </a:r>
            <a:r>
              <a:rPr lang="ru-RU" sz="2400" dirty="0" smtClean="0">
                <a:latin typeface="+mn-lt"/>
              </a:rPr>
              <a:t> псевдо-просветительские </a:t>
            </a:r>
            <a:r>
              <a:rPr lang="ru-RU" sz="2400" dirty="0">
                <a:latin typeface="+mn-lt"/>
              </a:rPr>
              <a:t>рассылки 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о </a:t>
            </a:r>
            <a:r>
              <a:rPr lang="ru-RU" sz="2400" dirty="0" err="1">
                <a:latin typeface="+mn-lt"/>
              </a:rPr>
              <a:t>коронавирусе</a:t>
            </a:r>
            <a:r>
              <a:rPr lang="ru-RU" sz="2400" dirty="0">
                <a:latin typeface="+mn-lt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Вирусные сайты</a:t>
            </a:r>
            <a:r>
              <a:rPr lang="ru-RU" sz="2400" dirty="0">
                <a:latin typeface="+mn-lt"/>
              </a:rPr>
              <a:t>, маскирующиеся под сайты </a:t>
            </a:r>
            <a:r>
              <a:rPr lang="ru-RU" sz="2400" dirty="0" smtClean="0">
                <a:latin typeface="+mn-lt"/>
              </a:rPr>
              <a:t>реальных 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организаций </a:t>
            </a:r>
            <a:r>
              <a:rPr lang="ru-RU" sz="2400" dirty="0">
                <a:latin typeface="+mn-lt"/>
              </a:rPr>
              <a:t>(Минздрава, ПФР, </a:t>
            </a:r>
            <a:r>
              <a:rPr lang="ru-RU" sz="2400" dirty="0" smtClean="0">
                <a:latin typeface="+mn-lt"/>
              </a:rPr>
              <a:t>порталы </a:t>
            </a:r>
            <a:r>
              <a:rPr lang="ru-RU" sz="2400" dirty="0" err="1" smtClean="0">
                <a:latin typeface="+mn-lt"/>
              </a:rPr>
              <a:t>госуслуг</a:t>
            </a:r>
            <a:r>
              <a:rPr lang="ru-RU" sz="2400" dirty="0" smtClean="0">
                <a:latin typeface="+mn-lt"/>
              </a:rPr>
              <a:t> и др.)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Ложные благотворительные акции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 err="1" smtClean="0">
                <a:latin typeface="+mn-lt"/>
              </a:rPr>
              <a:t>Фейковые</a:t>
            </a:r>
            <a:r>
              <a:rPr lang="ru-RU" sz="2400" dirty="0" smtClean="0">
                <a:latin typeface="+mn-lt"/>
              </a:rPr>
              <a:t> предложения </a:t>
            </a:r>
            <a:r>
              <a:rPr lang="ru-RU" sz="2400" dirty="0">
                <a:latin typeface="+mn-lt"/>
              </a:rPr>
              <a:t>о работе </a:t>
            </a:r>
            <a:r>
              <a:rPr lang="ru-RU" sz="2400" dirty="0" smtClean="0">
                <a:latin typeface="+mn-lt"/>
              </a:rPr>
              <a:t>/ </a:t>
            </a:r>
            <a:r>
              <a:rPr lang="ru-RU" sz="2400" dirty="0" smtClean="0"/>
              <a:t>повышении квалификации / </a:t>
            </a:r>
            <a:r>
              <a:rPr lang="ru-RU" sz="2400" dirty="0" smtClean="0">
                <a:latin typeface="+mn-lt"/>
              </a:rPr>
              <a:t>о содействии в поиске работы, и др.</a:t>
            </a:r>
            <a:endParaRPr lang="ru-RU" sz="2400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88847" y="6500316"/>
            <a:ext cx="80857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>
                <a:solidFill>
                  <a:srgbClr val="080808"/>
                </a:solidFill>
                <a:latin typeface="Open Sans"/>
              </a:rPr>
              <a:t>(</a:t>
            </a:r>
            <a:r>
              <a:rPr lang="ru-RU" sz="1600" i="1" dirty="0" smtClean="0">
                <a:solidFill>
                  <a:srgbClr val="080808"/>
                </a:solidFill>
                <a:latin typeface="Open Sans"/>
              </a:rPr>
              <a:t>использован материал Института национальных проектов)</a:t>
            </a:r>
            <a:endParaRPr lang="ru-RU" sz="1600" i="1" dirty="0"/>
          </a:p>
        </p:txBody>
      </p:sp>
      <p:pic>
        <p:nvPicPr>
          <p:cNvPr id="8" name="Рисунок 7" descr="Изображение выглядит как снимок экрана&#10;&#10;Автоматически созданное описание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52"/>
          <a:stretch/>
        </p:blipFill>
        <p:spPr bwMode="auto">
          <a:xfrm>
            <a:off x="8243944" y="636672"/>
            <a:ext cx="3948056" cy="5325035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651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002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7322" y="181009"/>
            <a:ext cx="9392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Какие </a:t>
            </a:r>
            <a:r>
              <a:rPr lang="ru-RU" sz="3200" b="1" dirty="0">
                <a:solidFill>
                  <a:srgbClr val="0070C0"/>
                </a:solidFill>
                <a:latin typeface="+mn-lt"/>
                <a:cs typeface="Gotham Pro Black"/>
              </a:rPr>
              <a:t>правила и рекомендации могли бы снизить риски потерь для </a:t>
            </a:r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потребителей? (1)</a:t>
            </a:r>
            <a:endParaRPr lang="ru-RU" sz="32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7322" y="1461925"/>
            <a:ext cx="1152607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Пользуйтесь услугами </a:t>
            </a:r>
            <a:r>
              <a:rPr lang="ru-RU" sz="2400" dirty="0">
                <a:latin typeface="+mn-lt"/>
              </a:rPr>
              <a:t>проверенных продавцов / провайдеров, уточняйте их репутацию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Проверяйте информацию </a:t>
            </a:r>
            <a:r>
              <a:rPr lang="ru-RU" sz="2400" dirty="0">
                <a:latin typeface="+mn-lt"/>
              </a:rPr>
              <a:t>о новых, неизвестных вам контрагентах в интернете – нет ли негативных сведений о них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Внимательно читайте </a:t>
            </a:r>
            <a:r>
              <a:rPr lang="ru-RU" sz="2400" dirty="0">
                <a:latin typeface="+mn-lt"/>
              </a:rPr>
              <a:t>условия контракта, по крайней мере в новых для себя сферах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В случае </a:t>
            </a:r>
            <a:r>
              <a:rPr lang="ru-RU" sz="2400" dirty="0">
                <a:latin typeface="+mn-lt"/>
              </a:rPr>
              <a:t>длящихся контрактов, по которым вы что-то регулярно платите, - отслеживайте обновления условий и изменения тарифов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Не покупайте </a:t>
            </a:r>
            <a:r>
              <a:rPr lang="ru-RU" sz="2400" dirty="0">
                <a:latin typeface="+mn-lt"/>
              </a:rPr>
              <a:t>финансовые продукты, которые вам непонятны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Сохраняйте в </a:t>
            </a:r>
            <a:r>
              <a:rPr lang="ru-RU" sz="2400" dirty="0">
                <a:latin typeface="+mn-lt"/>
              </a:rPr>
              <a:t>тайне логины и пароли от личных </a:t>
            </a:r>
            <a:r>
              <a:rPr lang="ru-RU" sz="2400" dirty="0" smtClean="0">
                <a:latin typeface="+mn-lt"/>
              </a:rPr>
              <a:t>кабинетов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Используйте антивирусы на всех устройствах, с которых вы выходите в интернет </a:t>
            </a:r>
            <a:endParaRPr lang="ru-RU" sz="2400" dirty="0">
              <a:latin typeface="+mn-l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По возможности </a:t>
            </a:r>
            <a:r>
              <a:rPr lang="ru-RU" sz="2400" dirty="0">
                <a:latin typeface="+mn-lt"/>
              </a:rPr>
              <a:t>избегайте распространения своих персональных данных </a:t>
            </a:r>
            <a:r>
              <a:rPr lang="ru-RU" sz="2400" i="1" dirty="0">
                <a:latin typeface="+mn-lt"/>
              </a:rPr>
              <a:t>(хотя сейчас это почти нереально)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Не поддавайтесь </a:t>
            </a:r>
            <a:r>
              <a:rPr lang="ru-RU" sz="2400" dirty="0">
                <a:latin typeface="+mn-lt"/>
              </a:rPr>
              <a:t>на слишком выгодные предложения, тем более на обещания неожиданного </a:t>
            </a:r>
            <a:r>
              <a:rPr lang="ru-RU" sz="2400" dirty="0" smtClean="0">
                <a:latin typeface="+mn-lt"/>
              </a:rPr>
              <a:t>обогащения</a:t>
            </a:r>
            <a:endParaRPr lang="ru-RU" sz="2400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9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7322" y="181009"/>
            <a:ext cx="93924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Какие </a:t>
            </a:r>
            <a:r>
              <a:rPr lang="ru-RU" sz="3200" b="1" dirty="0">
                <a:solidFill>
                  <a:srgbClr val="0070C0"/>
                </a:solidFill>
                <a:latin typeface="+mn-lt"/>
                <a:cs typeface="Gotham Pro Black"/>
              </a:rPr>
              <a:t>правила и рекомендации могли бы снизить риски потерь для </a:t>
            </a:r>
            <a:r>
              <a:rPr lang="ru-RU" sz="3200" b="1" dirty="0" smtClean="0">
                <a:solidFill>
                  <a:srgbClr val="0070C0"/>
                </a:solidFill>
                <a:latin typeface="+mn-lt"/>
                <a:cs typeface="Gotham Pro Black"/>
              </a:rPr>
              <a:t>потребителей? (2)</a:t>
            </a:r>
            <a:endParaRPr lang="ru-RU" sz="32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7322" y="1508960"/>
            <a:ext cx="111815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Не спешите </a:t>
            </a:r>
            <a:r>
              <a:rPr lang="ru-RU" sz="2400" dirty="0">
                <a:latin typeface="+mn-lt"/>
              </a:rPr>
              <a:t>принимать важные решения – обдумайте их спокойно, не верьте тем, кто заставляет вас действовать второпях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Обращайте внимание </a:t>
            </a:r>
            <a:r>
              <a:rPr lang="ru-RU" sz="2400" dirty="0">
                <a:latin typeface="+mn-lt"/>
              </a:rPr>
              <a:t>на русский язык в текстах – если там много ошибок, велика вероятность, что вы имеете дело с жуликами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Попав в </a:t>
            </a:r>
            <a:r>
              <a:rPr lang="ru-RU" sz="2400" dirty="0">
                <a:latin typeface="+mn-lt"/>
              </a:rPr>
              <a:t>тяжелые жизненные обстоятельства, не верьте неожиданным предложениям о помощи на выгодных условиях – разберитесь в них максимально тщательно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Старайтесь осваивать </a:t>
            </a:r>
            <a:r>
              <a:rPr lang="ru-RU" sz="2400" dirty="0">
                <a:latin typeface="+mn-lt"/>
              </a:rPr>
              <a:t>новую информацию о новых товарах, услугах, финансовых продуктах, чтобы лучше понимать их суть,  даже если пока не пользуетесь ими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Изучайте законодательство </a:t>
            </a:r>
            <a:r>
              <a:rPr lang="ru-RU" sz="2400" dirty="0">
                <a:latin typeface="+mn-lt"/>
              </a:rPr>
              <a:t>и систему регулирования рынков финансовых услуг, потребительское законодательство, чтобы лучше понимать свои права и обязанности и возможности защиты своих прав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Ищите способы </a:t>
            </a:r>
            <a:r>
              <a:rPr lang="ru-RU" sz="2400" dirty="0">
                <a:latin typeface="+mn-lt"/>
              </a:rPr>
              <a:t>взаимодействия с другими потребителями для коллективных действий в защиту своих прав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retail-loyalty.org/upload/medialibrary/7fa/internet_tra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992" y="2535218"/>
            <a:ext cx="5750373" cy="3835499"/>
          </a:xfrm>
          <a:prstGeom prst="rect">
            <a:avLst/>
          </a:prstGeom>
          <a:noFill/>
          <a:effectLst>
            <a:softEdge rad="203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5498" y="56182"/>
            <a:ext cx="8716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+mn-lt"/>
                <a:cs typeface="Gotham Pro Black"/>
              </a:rPr>
              <a:t>Переход потребителей в онлайн: «мир не будет прежним»?</a:t>
            </a:r>
            <a:endParaRPr lang="ru-RU" sz="40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6645" y="1583961"/>
            <a:ext cx="1102249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2400" dirty="0">
                <a:latin typeface="+mn-lt"/>
              </a:rPr>
              <a:t>Пандемия </a:t>
            </a:r>
            <a:r>
              <a:rPr lang="ru-RU" sz="2400" dirty="0" err="1">
                <a:latin typeface="+mn-lt"/>
              </a:rPr>
              <a:t>коронавируса</a:t>
            </a:r>
            <a:r>
              <a:rPr lang="ru-RU" sz="2400" dirty="0">
                <a:latin typeface="+mn-lt"/>
              </a:rPr>
              <a:t> ускорила массовый переход потребителей в </a:t>
            </a:r>
            <a:r>
              <a:rPr lang="ru-RU" sz="2400" dirty="0" smtClean="0">
                <a:latin typeface="+mn-lt"/>
              </a:rPr>
              <a:t>онлайн </a:t>
            </a:r>
            <a:r>
              <a:rPr lang="ru-RU" sz="2400" dirty="0">
                <a:latin typeface="+mn-lt"/>
              </a:rPr>
              <a:t>– </a:t>
            </a:r>
            <a:r>
              <a:rPr lang="ru-RU" sz="2400" dirty="0" smtClean="0">
                <a:latin typeface="+mn-lt"/>
              </a:rPr>
              <a:t>как в </a:t>
            </a:r>
            <a:r>
              <a:rPr lang="ru-RU" sz="2400" dirty="0">
                <a:latin typeface="+mn-lt"/>
              </a:rPr>
              <a:t>сфере финансовых </a:t>
            </a:r>
            <a:r>
              <a:rPr lang="ru-RU" sz="2400" dirty="0" smtClean="0">
                <a:latin typeface="+mn-lt"/>
              </a:rPr>
              <a:t>услуг, </a:t>
            </a:r>
            <a:r>
              <a:rPr lang="ru-RU" sz="2400" dirty="0">
                <a:latin typeface="+mn-lt"/>
              </a:rPr>
              <a:t>так и в </a:t>
            </a:r>
            <a:r>
              <a:rPr lang="ru-RU" sz="2400" dirty="0" smtClean="0">
                <a:latin typeface="+mn-lt"/>
              </a:rPr>
              <a:t>отношении многих </a:t>
            </a:r>
            <a:r>
              <a:rPr lang="ru-RU" sz="2400" dirty="0">
                <a:latin typeface="+mn-lt"/>
              </a:rPr>
              <a:t>товаров и нефинансовых </a:t>
            </a:r>
            <a:r>
              <a:rPr lang="ru-RU" sz="2400" dirty="0" smtClean="0">
                <a:latin typeface="+mn-lt"/>
              </a:rPr>
              <a:t>услуг:</a:t>
            </a:r>
          </a:p>
          <a:p>
            <a:pPr marL="838190" lvl="1" indent="-38099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+mn-lt"/>
              </a:rPr>
              <a:t>самоизоляция</a:t>
            </a:r>
          </a:p>
          <a:p>
            <a:pPr marL="838190" lvl="1" indent="-38099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+mn-lt"/>
              </a:rPr>
              <a:t>удобно и быстро</a:t>
            </a:r>
          </a:p>
          <a:p>
            <a:pPr marL="838190" lvl="1" indent="-38099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+mn-lt"/>
              </a:rPr>
              <a:t>технологическая готовность </a:t>
            </a:r>
            <a:r>
              <a:rPr lang="ru-RU" sz="2400" dirty="0">
                <a:latin typeface="+mn-lt"/>
              </a:rPr>
              <a:t>значительной 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части </a:t>
            </a:r>
            <a:r>
              <a:rPr lang="ru-RU" sz="2400" dirty="0">
                <a:latin typeface="+mn-lt"/>
              </a:rPr>
              <a:t>населения и бизнеса </a:t>
            </a:r>
            <a:endParaRPr lang="ru-RU" sz="2400" dirty="0" smtClean="0">
              <a:latin typeface="+mn-lt"/>
            </a:endParaRPr>
          </a:p>
          <a:p>
            <a:pPr marL="380990" indent="-380990">
              <a:spcAft>
                <a:spcPts val="4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При этом:</a:t>
            </a:r>
          </a:p>
          <a:p>
            <a:pPr marL="838190" lvl="1" indent="-38099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400" dirty="0">
                <a:latin typeface="+mn-lt"/>
              </a:rPr>
              <a:t>резкое ухудшение экономического 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положения </a:t>
            </a:r>
            <a:r>
              <a:rPr lang="ru-RU" sz="2400" dirty="0">
                <a:latin typeface="+mn-lt"/>
              </a:rPr>
              <a:t>значительной части </a:t>
            </a:r>
            <a:r>
              <a:rPr lang="ru-RU" sz="2400" dirty="0" smtClean="0">
                <a:latin typeface="+mn-lt"/>
              </a:rPr>
              <a:t>населения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и </a:t>
            </a:r>
            <a:r>
              <a:rPr lang="ru-RU" sz="2400" dirty="0">
                <a:latin typeface="+mn-lt"/>
              </a:rPr>
              <a:t>бизнеса – безработица, 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dirty="0" err="1" smtClean="0">
                <a:latin typeface="+mn-lt"/>
              </a:rPr>
              <a:t>закредитованность</a:t>
            </a:r>
            <a:r>
              <a:rPr lang="ru-RU" sz="2400" dirty="0">
                <a:latin typeface="+mn-lt"/>
              </a:rPr>
              <a:t>, банкротство </a:t>
            </a:r>
            <a:endParaRPr lang="ru-RU" sz="2400" dirty="0" smtClean="0">
              <a:latin typeface="+mn-lt"/>
            </a:endParaRPr>
          </a:p>
          <a:p>
            <a:pPr marL="838190" lvl="1" indent="-38099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+mn-lt"/>
              </a:rPr>
              <a:t>стресс из-за нехватки живого общения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4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140" y="131314"/>
            <a:ext cx="9322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+mn-lt"/>
                <a:cs typeface="Gotham Pro Black"/>
              </a:rPr>
              <a:t>Новые тренды в «онлайн-потреблении»: расширение охвата</a:t>
            </a:r>
            <a:endParaRPr lang="ru-RU" sz="40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140" y="1583961"/>
            <a:ext cx="11022496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lvl="0" indent="-38099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400" dirty="0" err="1">
                <a:latin typeface="+mn-lt"/>
              </a:rPr>
              <a:t>Цифровизация</a:t>
            </a:r>
            <a:r>
              <a:rPr lang="ru-RU" sz="2400" dirty="0">
                <a:latin typeface="+mn-lt"/>
              </a:rPr>
              <a:t> </a:t>
            </a:r>
            <a:r>
              <a:rPr lang="ru-RU" sz="2400" dirty="0" smtClean="0">
                <a:latin typeface="+mn-lt"/>
              </a:rPr>
              <a:t>приобретения все </a:t>
            </a:r>
            <a:r>
              <a:rPr lang="ru-RU" sz="2400" dirty="0">
                <a:latin typeface="+mn-lt"/>
              </a:rPr>
              <a:t>большего набора повседневных благ:</a:t>
            </a:r>
          </a:p>
          <a:p>
            <a:pPr marL="838190" lvl="1" indent="-38099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2400" b="1" dirty="0">
                <a:latin typeface="+mn-lt"/>
              </a:rPr>
              <a:t>покупка товаров </a:t>
            </a:r>
            <a:r>
              <a:rPr lang="ru-RU" sz="2400" dirty="0" smtClean="0">
                <a:latin typeface="+mn-lt"/>
              </a:rPr>
              <a:t>– продовольствие, одежда и обувь, косметика, электроника, товары для дома… </a:t>
            </a:r>
          </a:p>
          <a:p>
            <a:pPr marL="838190" lvl="1" indent="-38099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+mn-lt"/>
              </a:rPr>
              <a:t>покупка услуг</a:t>
            </a:r>
            <a:r>
              <a:rPr lang="ru-RU" sz="2400" dirty="0" smtClean="0">
                <a:latin typeface="+mn-lt"/>
              </a:rPr>
              <a:t>:</a:t>
            </a:r>
          </a:p>
          <a:p>
            <a:pPr marL="1295390" lvl="2" indent="-38099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000" dirty="0">
                <a:latin typeface="+mn-lt"/>
              </a:rPr>
              <a:t>транспорт (такси-</a:t>
            </a:r>
            <a:r>
              <a:rPr lang="ru-RU" sz="2000" dirty="0" err="1">
                <a:latin typeface="+mn-lt"/>
              </a:rPr>
              <a:t>агрегаторы</a:t>
            </a:r>
            <a:r>
              <a:rPr lang="ru-RU" sz="2000" dirty="0">
                <a:latin typeface="+mn-lt"/>
              </a:rPr>
              <a:t>, </a:t>
            </a:r>
            <a:r>
              <a:rPr lang="ru-RU" sz="2000" dirty="0" err="1" smtClean="0">
                <a:latin typeface="+mn-lt"/>
              </a:rPr>
              <a:t>каршеринг</a:t>
            </a:r>
            <a:r>
              <a:rPr lang="ru-RU" sz="2000" dirty="0" smtClean="0">
                <a:latin typeface="+mn-lt"/>
              </a:rPr>
              <a:t>)</a:t>
            </a:r>
          </a:p>
          <a:p>
            <a:pPr marL="1295390" lvl="2" indent="-38099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+mn-lt"/>
              </a:rPr>
              <a:t>тренировки </a:t>
            </a:r>
            <a:r>
              <a:rPr lang="ru-RU" sz="2000" dirty="0">
                <a:latin typeface="+mn-lt"/>
              </a:rPr>
              <a:t>(фитнес, танцы и др</a:t>
            </a:r>
            <a:r>
              <a:rPr lang="ru-RU" sz="2000" dirty="0" smtClean="0">
                <a:latin typeface="+mn-lt"/>
              </a:rPr>
              <a:t>.)</a:t>
            </a:r>
          </a:p>
          <a:p>
            <a:pPr marL="1295390" lvl="2" indent="-38099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+mn-lt"/>
              </a:rPr>
              <a:t>образование (!)</a:t>
            </a:r>
          </a:p>
          <a:p>
            <a:pPr marL="1295390" lvl="2" indent="-38099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+mn-lt"/>
              </a:rPr>
              <a:t>развлечения </a:t>
            </a:r>
            <a:r>
              <a:rPr lang="ru-RU" sz="2000" dirty="0">
                <a:latin typeface="+mn-lt"/>
              </a:rPr>
              <a:t>– кино, театры, музеи, оперы, </a:t>
            </a:r>
            <a:r>
              <a:rPr lang="ru-RU" sz="2000" dirty="0" err="1">
                <a:latin typeface="+mn-lt"/>
              </a:rPr>
              <a:t>квизы</a:t>
            </a:r>
            <a:r>
              <a:rPr lang="ru-RU" sz="2000" dirty="0" smtClean="0">
                <a:latin typeface="+mn-lt"/>
              </a:rPr>
              <a:t>…</a:t>
            </a:r>
          </a:p>
          <a:p>
            <a:pPr marL="1295390" lvl="2" indent="-38099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+mn-lt"/>
              </a:rPr>
              <a:t>туризм </a:t>
            </a:r>
            <a:r>
              <a:rPr lang="ru-RU" sz="2000" dirty="0">
                <a:latin typeface="+mn-lt"/>
              </a:rPr>
              <a:t>(виртуальные туры) и др. </a:t>
            </a:r>
            <a:endParaRPr lang="ru-RU" sz="2400" dirty="0">
              <a:latin typeface="+mn-lt"/>
            </a:endParaRPr>
          </a:p>
          <a:p>
            <a:pPr marL="838190" lvl="1" indent="-380990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2400" b="1" dirty="0" smtClean="0">
                <a:latin typeface="+mn-lt"/>
              </a:rPr>
              <a:t>приобретение </a:t>
            </a:r>
            <a:r>
              <a:rPr lang="ru-RU" sz="2400" b="1" dirty="0">
                <a:latin typeface="+mn-lt"/>
              </a:rPr>
              <a:t>финансовых продуктов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2400" dirty="0">
                <a:latin typeface="+mn-lt"/>
              </a:rPr>
              <a:t>Некоторые магазины или производители и раньше делали </a:t>
            </a:r>
            <a:r>
              <a:rPr lang="ru-RU" sz="2400" dirty="0" smtClean="0">
                <a:latin typeface="+mn-lt"/>
              </a:rPr>
              <a:t>всё </a:t>
            </a:r>
            <a:r>
              <a:rPr lang="ru-RU" sz="2400" dirty="0">
                <a:latin typeface="+mn-lt"/>
              </a:rPr>
              <a:t>дистанционно – сейчас это стало насущной </a:t>
            </a:r>
            <a:r>
              <a:rPr lang="ru-RU" sz="2400" dirty="0" smtClean="0">
                <a:latin typeface="+mn-lt"/>
              </a:rPr>
              <a:t>необходимостью для всех</a:t>
            </a:r>
            <a:endParaRPr lang="ru-RU" sz="2400" dirty="0">
              <a:latin typeface="+mn-lt"/>
            </a:endParaRPr>
          </a:p>
          <a:p>
            <a:pPr algn="ctr">
              <a:spcAft>
                <a:spcPts val="300"/>
              </a:spcAft>
            </a:pPr>
            <a:r>
              <a:rPr lang="ru-RU" sz="2400" b="1" dirty="0">
                <a:solidFill>
                  <a:srgbClr val="C00000"/>
                </a:solidFill>
                <a:latin typeface="+mn-lt"/>
              </a:rPr>
              <a:t>«Услуга, которую нельзя получить через Интернет, – это сегодня не услуга»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482" y="2286001"/>
            <a:ext cx="5406887" cy="3041374"/>
          </a:xfrm>
          <a:prstGeom prst="rect">
            <a:avLst/>
          </a:prstGeom>
          <a:noFill/>
          <a:ln>
            <a:noFill/>
          </a:ln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140" y="131314"/>
            <a:ext cx="93129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+mn-lt"/>
                <a:cs typeface="Gotham Pro Black"/>
              </a:rPr>
              <a:t>Новые тренды в «онлайн-потреблении»: особенности договоров</a:t>
            </a:r>
            <a:endParaRPr lang="ru-RU" sz="40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141" y="1701593"/>
            <a:ext cx="11516878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0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Упрощение заключения </a:t>
            </a:r>
            <a:r>
              <a:rPr lang="ru-RU" sz="2400" dirty="0">
                <a:latin typeface="+mn-lt"/>
              </a:rPr>
              <a:t>договоров </a:t>
            </a:r>
            <a:r>
              <a:rPr lang="ru-RU" sz="2400" dirty="0" smtClean="0">
                <a:latin typeface="+mn-lt"/>
              </a:rPr>
              <a:t>– </a:t>
            </a:r>
            <a:r>
              <a:rPr lang="ru-RU" sz="2400" dirty="0">
                <a:latin typeface="+mn-lt"/>
              </a:rPr>
              <a:t>вплоть до нескольких «кликов</a:t>
            </a:r>
            <a:r>
              <a:rPr lang="ru-RU" sz="2400" dirty="0" smtClean="0">
                <a:latin typeface="+mn-lt"/>
              </a:rPr>
              <a:t>»</a:t>
            </a:r>
          </a:p>
          <a:p>
            <a:pPr marL="720000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400" dirty="0">
                <a:latin typeface="+mn-lt"/>
              </a:rPr>
              <a:t>Упрощение </a:t>
            </a:r>
            <a:r>
              <a:rPr lang="ru-RU" sz="2400" dirty="0" smtClean="0">
                <a:latin typeface="+mn-lt"/>
              </a:rPr>
              <a:t>последующего </a:t>
            </a:r>
            <a:r>
              <a:rPr lang="ru-RU" sz="2400" dirty="0">
                <a:latin typeface="+mn-lt"/>
              </a:rPr>
              <a:t>изменения </a:t>
            </a:r>
            <a:r>
              <a:rPr lang="ru-RU" sz="2400" dirty="0" smtClean="0">
                <a:latin typeface="+mn-lt"/>
              </a:rPr>
              <a:t>условий (для </a:t>
            </a:r>
            <a:r>
              <a:rPr lang="ru-RU" sz="2400" dirty="0">
                <a:latin typeface="+mn-lt"/>
              </a:rPr>
              <a:t>длящихся договоров) </a:t>
            </a:r>
          </a:p>
          <a:p>
            <a:pPr marL="720000" lvl="1" indent="-3429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Недостаточная прозрачность </a:t>
            </a:r>
            <a:r>
              <a:rPr lang="ru-RU" sz="2400" dirty="0">
                <a:latin typeface="+mn-lt"/>
              </a:rPr>
              <a:t>и понятность условий заключаемых договоров </a:t>
            </a:r>
          </a:p>
          <a:p>
            <a:pPr marL="3920400" lvl="8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Неочевидно</a:t>
            </a:r>
            <a:r>
              <a:rPr lang="ru-RU" sz="2400" dirty="0">
                <a:latin typeface="+mn-lt"/>
              </a:rPr>
              <a:t>, с кем договор и кто непосредственный поставщик услуги – на ком лежит ответственность (например, при покупке авиабилетов на сайтах-</a:t>
            </a:r>
            <a:r>
              <a:rPr lang="ru-RU" sz="2400" dirty="0" err="1">
                <a:latin typeface="+mn-lt"/>
              </a:rPr>
              <a:t>агрегаторах</a:t>
            </a:r>
            <a:r>
              <a:rPr lang="ru-RU" sz="2400" dirty="0">
                <a:latin typeface="+mn-lt"/>
              </a:rPr>
              <a:t>, такси-</a:t>
            </a:r>
            <a:r>
              <a:rPr lang="ru-RU" sz="2400" dirty="0" err="1">
                <a:latin typeface="+mn-lt"/>
              </a:rPr>
              <a:t>агрегаторы</a:t>
            </a:r>
            <a:r>
              <a:rPr lang="ru-RU" sz="2400" dirty="0">
                <a:latin typeface="+mn-lt"/>
              </a:rPr>
              <a:t> и т.п.)</a:t>
            </a:r>
          </a:p>
          <a:p>
            <a:pPr marL="380990" lvl="0" indent="-38099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ru-RU" sz="2400" dirty="0">
              <a:latin typeface="+mn-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37" y="3600061"/>
            <a:ext cx="4065104" cy="30430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27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140" y="131314"/>
            <a:ext cx="9591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+mn-lt"/>
                <a:cs typeface="Gotham Pro Black"/>
              </a:rPr>
              <a:t>Новые тренды в «онлайн-потреблении»:  развитие и усиление цифровых платформ</a:t>
            </a:r>
            <a:endParaRPr lang="ru-RU" sz="40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453" y="1600419"/>
            <a:ext cx="1180768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Расширение влияния цифровых платформ на </a:t>
            </a:r>
            <a:r>
              <a:rPr lang="ru-RU" sz="2400" dirty="0">
                <a:latin typeface="+mn-lt"/>
              </a:rPr>
              <a:t>новые </a:t>
            </a:r>
            <a:r>
              <a:rPr lang="ru-RU" sz="2400" dirty="0" smtClean="0">
                <a:latin typeface="+mn-lt"/>
              </a:rPr>
              <a:t>сферы, усиление их рыночной власти </a:t>
            </a:r>
          </a:p>
          <a:p>
            <a:pPr marL="7200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У цифровых </a:t>
            </a:r>
            <a:r>
              <a:rPr lang="ru-RU" sz="2400" dirty="0">
                <a:latin typeface="+mn-lt"/>
              </a:rPr>
              <a:t>платформ есть возможности управлять поведением потребителя: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+mn-lt"/>
              </a:rPr>
              <a:t>программы лояльности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+mn-lt"/>
              </a:rPr>
              <a:t>санкции за оппортунистическое </a:t>
            </a:r>
            <a:r>
              <a:rPr lang="ru-RU" sz="2400" dirty="0" smtClean="0">
                <a:latin typeface="+mn-lt"/>
              </a:rPr>
              <a:t/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поведение</a:t>
            </a:r>
            <a:endParaRPr lang="ru-RU" sz="2400" dirty="0">
              <a:latin typeface="+mn-lt"/>
            </a:endParaRP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ru-RU" sz="2400" dirty="0">
                <a:latin typeface="+mn-lt"/>
              </a:rPr>
              <a:t> разнообразные формы </a:t>
            </a:r>
            <a:r>
              <a:rPr lang="ru-RU" sz="2400" dirty="0" smtClean="0">
                <a:latin typeface="+mn-lt"/>
              </a:rPr>
              <a:t>«</a:t>
            </a:r>
            <a:r>
              <a:rPr lang="ru-RU" sz="2400" dirty="0" err="1" smtClean="0">
                <a:latin typeface="+mn-lt"/>
              </a:rPr>
              <a:t>наджинга</a:t>
            </a:r>
            <a:r>
              <a:rPr lang="ru-RU" sz="2400" dirty="0" smtClean="0">
                <a:latin typeface="+mn-lt"/>
              </a:rPr>
              <a:t>» –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как технологического (расположение 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кнопок на экране, порядок навигации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 по сайту), </a:t>
            </a:r>
            <a:r>
              <a:rPr lang="ru-RU" sz="2400" dirty="0">
                <a:latin typeface="+mn-lt"/>
              </a:rPr>
              <a:t>так и </a:t>
            </a:r>
            <a:r>
              <a:rPr lang="ru-RU" sz="2400" dirty="0" smtClean="0">
                <a:latin typeface="+mn-lt"/>
              </a:rPr>
              <a:t>маркетингового 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(контекстная реклама)</a:t>
            </a:r>
            <a:endParaRPr lang="ru-RU" sz="2400" dirty="0">
              <a:latin typeface="+mn-lt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Потребитель не </a:t>
            </a:r>
            <a:r>
              <a:rPr lang="ru-RU" sz="2400" dirty="0">
                <a:latin typeface="+mn-lt"/>
              </a:rPr>
              <a:t>может в одиночку влиять </a:t>
            </a:r>
            <a:r>
              <a:rPr lang="ru-RU" sz="2400" dirty="0" smtClean="0">
                <a:latin typeface="+mn-lt"/>
              </a:rPr>
              <a:t>на 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условия </a:t>
            </a:r>
            <a:r>
              <a:rPr lang="ru-RU" sz="2400" dirty="0">
                <a:latin typeface="+mn-lt"/>
              </a:rPr>
              <a:t>предоставления товаров и услуг </a:t>
            </a:r>
            <a:r>
              <a:rPr lang="ru-RU" sz="2400" dirty="0" smtClean="0">
                <a:latin typeface="+mn-lt"/>
              </a:rPr>
              <a:t>через </a:t>
            </a:r>
            <a:r>
              <a:rPr lang="ru-RU" sz="2400" dirty="0">
                <a:latin typeface="+mn-lt"/>
              </a:rPr>
              <a:t>цифровую платформу</a:t>
            </a:r>
          </a:p>
          <a:p>
            <a:pPr marL="380990" lvl="0" indent="-38099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ru-RU" sz="2400" dirty="0">
              <a:latin typeface="+mn-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422" y="2759130"/>
            <a:ext cx="6751485" cy="3277532"/>
          </a:xfrm>
          <a:prstGeom prst="rect">
            <a:avLst/>
          </a:prstGeom>
          <a:effectLst>
            <a:softEdge rad="342900"/>
          </a:effectLst>
        </p:spPr>
      </p:pic>
    </p:spTree>
    <p:extLst>
      <p:ext uri="{BB962C8B-B14F-4D97-AF65-F5344CB8AC3E}">
        <p14:creationId xmlns:p14="http://schemas.microsoft.com/office/powerpoint/2010/main" val="302125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140" y="131314"/>
            <a:ext cx="9591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  <a:latin typeface="+mn-lt"/>
                <a:cs typeface="Gotham Pro Black"/>
              </a:rPr>
              <a:t>Новые тренды в «онлайн-потреблении»:  потребитель менее защищен</a:t>
            </a:r>
            <a:endParaRPr lang="ru-RU" sz="4000" b="1" dirty="0">
              <a:solidFill>
                <a:srgbClr val="0070C0"/>
              </a:solidFill>
              <a:latin typeface="+mn-lt"/>
              <a:cs typeface="Gotham Pro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453" y="1600419"/>
            <a:ext cx="1180768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400" dirty="0" smtClean="0">
                <a:latin typeface="+mn-lt"/>
              </a:rPr>
              <a:t>Рост </a:t>
            </a:r>
            <a:r>
              <a:rPr lang="ru-RU" sz="2400" dirty="0">
                <a:latin typeface="+mn-lt"/>
              </a:rPr>
              <a:t>возможностей для манипулирования поведением потребителей со стороны </a:t>
            </a:r>
            <a:r>
              <a:rPr lang="ru-RU" sz="2400" dirty="0" smtClean="0">
                <a:latin typeface="+mn-lt"/>
              </a:rPr>
              <a:t>контрагентов – причины:</a:t>
            </a:r>
          </a:p>
          <a:p>
            <a:pPr marL="1177200" lvl="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+mn-lt"/>
              </a:rPr>
              <a:t>недостаточная «цифровая </a:t>
            </a:r>
            <a:r>
              <a:rPr lang="ru-RU" sz="2400" dirty="0" err="1" smtClean="0">
                <a:latin typeface="+mn-lt"/>
              </a:rPr>
              <a:t>финграмотность</a:t>
            </a:r>
            <a:r>
              <a:rPr lang="ru-RU" sz="2400" dirty="0" smtClean="0">
                <a:latin typeface="+mn-lt"/>
              </a:rPr>
              <a:t>»</a:t>
            </a:r>
          </a:p>
          <a:p>
            <a:pPr marL="1177200" lvl="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+mn-lt"/>
              </a:rPr>
              <a:t>недостаточная «цифровая правовая грамотность»</a:t>
            </a:r>
          </a:p>
          <a:p>
            <a:pPr marL="1177200" lvl="2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+mn-lt"/>
              </a:rPr>
              <a:t>общий стресс из-за пандемии, ухудшения экономического </a:t>
            </a:r>
            <a:br>
              <a:rPr lang="ru-RU" sz="2400" dirty="0" smtClean="0">
                <a:latin typeface="+mn-lt"/>
              </a:rPr>
            </a:br>
            <a:r>
              <a:rPr lang="ru-RU" sz="2400" dirty="0" smtClean="0">
                <a:latin typeface="+mn-lt"/>
              </a:rPr>
              <a:t>положения, недостатка общения</a:t>
            </a:r>
            <a:endParaRPr lang="ru-RU" sz="2400" dirty="0">
              <a:latin typeface="+mn-lt"/>
            </a:endParaRPr>
          </a:p>
          <a:p>
            <a:pPr marL="720000" lvl="1" indent="-3429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400" dirty="0">
                <a:latin typeface="+mn-lt"/>
              </a:rPr>
              <a:t>Рост </a:t>
            </a:r>
            <a:r>
              <a:rPr lang="ru-RU" sz="2400" dirty="0" smtClean="0">
                <a:latin typeface="+mn-lt"/>
              </a:rPr>
              <a:t>явного и прикрытого мошенничества </a:t>
            </a:r>
            <a:r>
              <a:rPr lang="ru-RU" sz="2400" dirty="0">
                <a:latin typeface="+mn-lt"/>
              </a:rPr>
              <a:t>в различных </a:t>
            </a:r>
            <a:r>
              <a:rPr lang="ru-RU" sz="2400" dirty="0" smtClean="0">
                <a:latin typeface="+mn-lt"/>
              </a:rPr>
              <a:t>формах:</a:t>
            </a:r>
          </a:p>
          <a:p>
            <a:pPr marL="1260000" lvl="4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+mn-lt"/>
              </a:rPr>
              <a:t>мнимые льготы, скидки, акции</a:t>
            </a:r>
          </a:p>
          <a:p>
            <a:pPr marL="1260000" lvl="4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err="1" smtClean="0">
                <a:latin typeface="+mn-lt"/>
              </a:rPr>
              <a:t>фейковые</a:t>
            </a:r>
            <a:r>
              <a:rPr lang="ru-RU" sz="2400" dirty="0" smtClean="0">
                <a:latin typeface="+mn-lt"/>
              </a:rPr>
              <a:t> сайты </a:t>
            </a:r>
          </a:p>
          <a:p>
            <a:pPr marL="1260000" lvl="4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+mn-lt"/>
              </a:rPr>
              <a:t>борьба с </a:t>
            </a:r>
            <a:r>
              <a:rPr lang="ru-RU" sz="2400" dirty="0" err="1" smtClean="0">
                <a:latin typeface="+mn-lt"/>
              </a:rPr>
              <a:t>коронавирусом</a:t>
            </a:r>
            <a:endParaRPr lang="ru-RU" sz="2400" dirty="0" smtClean="0">
              <a:latin typeface="+mn-lt"/>
            </a:endParaRPr>
          </a:p>
          <a:p>
            <a:pPr marL="1260000" lvl="4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+mn-lt"/>
              </a:rPr>
              <a:t>«</a:t>
            </a:r>
            <a:r>
              <a:rPr lang="ru-RU" sz="2400" dirty="0">
                <a:latin typeface="+mn-lt"/>
              </a:rPr>
              <a:t>помощь» в решении трудных </a:t>
            </a:r>
            <a:r>
              <a:rPr lang="ru-RU" sz="2400" dirty="0" smtClean="0">
                <a:latin typeface="+mn-lt"/>
              </a:rPr>
              <a:t>ситуаций и др.</a:t>
            </a:r>
            <a:endParaRPr lang="ru-RU" sz="2400" dirty="0">
              <a:latin typeface="+mn-lt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  <p:pic>
        <p:nvPicPr>
          <p:cNvPr id="7170" name="Picture 2" descr="https://svparaskeva.com/wp-content/uploads/2017/01/work-stress-managemen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022" y="2458065"/>
            <a:ext cx="2893466" cy="4338029"/>
          </a:xfrm>
          <a:prstGeom prst="rect">
            <a:avLst/>
          </a:prstGeom>
          <a:noFill/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13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BBCE8767-5570-4D8F-9C8C-4BCDEA73DA68}" type="slidenum">
              <a:rPr lang="ru-RU" smtClean="0">
                <a:latin typeface="Century Gothic" panose="020B0502020202020204" pitchFamily="34" charset="0"/>
              </a:rPr>
              <a:pPr>
                <a:defRPr/>
              </a:pPr>
              <a:t>8</a:t>
            </a:fld>
            <a:endParaRPr lang="ru-RU">
              <a:latin typeface="Century Gothic" panose="020B0502020202020204" pitchFamily="34" charset="0"/>
            </a:endParaRPr>
          </a:p>
        </p:txBody>
      </p:sp>
      <p:sp>
        <p:nvSpPr>
          <p:cNvPr id="8" name="AutoShape 8" descr="Картинки по запросу россия">
            <a:extLst>
              <a:ext uri="{FF2B5EF4-FFF2-40B4-BE49-F238E27FC236}">
                <a16:creationId xmlns:a16="http://schemas.microsoft.com/office/drawing/2014/main" xmlns="" id="{02B701EE-0943-7548-B4C4-0F9833B758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Century Gothic" panose="020B0502020202020204" pitchFamily="34" charset="0"/>
            </a:endParaRPr>
          </a:p>
        </p:txBody>
      </p:sp>
      <p:sp>
        <p:nvSpPr>
          <p:cNvPr id="9" name="AutoShape 10" descr="Картинки по запросу россия">
            <a:extLst>
              <a:ext uri="{FF2B5EF4-FFF2-40B4-BE49-F238E27FC236}">
                <a16:creationId xmlns:a16="http://schemas.microsoft.com/office/drawing/2014/main" xmlns="" id="{393C54AD-73D6-0D49-BC9F-374D950133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8467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Century Gothic" panose="020B0502020202020204" pitchFamily="34" charset="0"/>
            </a:endParaRPr>
          </a:p>
        </p:txBody>
      </p:sp>
      <p:sp>
        <p:nvSpPr>
          <p:cNvPr id="11" name="Объект 1">
            <a:extLst>
              <a:ext uri="{FF2B5EF4-FFF2-40B4-BE49-F238E27FC236}">
                <a16:creationId xmlns:a16="http://schemas.microsoft.com/office/drawing/2014/main" xmlns="" id="{45067440-59A6-AA45-A87F-317820EF5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55" y="939762"/>
            <a:ext cx="6297168" cy="3522289"/>
          </a:xfrm>
          <a:ln>
            <a:noFill/>
          </a:ln>
        </p:spPr>
        <p:txBody>
          <a:bodyPr>
            <a:noAutofit/>
          </a:bodyPr>
          <a:lstStyle/>
          <a:p>
            <a:pPr indent="-38399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ru-RU" sz="2400" dirty="0"/>
              <a:t>Новые </a:t>
            </a:r>
            <a:r>
              <a:rPr lang="ru-RU" sz="2400" dirty="0" smtClean="0"/>
              <a:t>продукты (финансовые активы</a:t>
            </a:r>
            <a:r>
              <a:rPr lang="ru-RU" sz="2400" dirty="0"/>
              <a:t>, </a:t>
            </a:r>
            <a:r>
              <a:rPr lang="ru-RU" sz="2400" dirty="0" smtClean="0"/>
              <a:t>товары, услуги) или </a:t>
            </a:r>
            <a:r>
              <a:rPr lang="ru-RU" sz="2400" dirty="0"/>
              <a:t>старые продукты в новых «упаковках</a:t>
            </a:r>
            <a:r>
              <a:rPr lang="ru-RU" sz="2400" dirty="0" smtClean="0"/>
              <a:t>»</a:t>
            </a:r>
            <a:endParaRPr lang="ru-RU" sz="2400" dirty="0"/>
          </a:p>
          <a:p>
            <a:pPr indent="-38399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ru-RU" sz="2400" dirty="0"/>
              <a:t>Новые каналы дистрибуции</a:t>
            </a:r>
          </a:p>
          <a:p>
            <a:pPr indent="-38399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ru-RU" sz="2400" dirty="0"/>
              <a:t>Новые способы формирования условий договоров и их заключения</a:t>
            </a:r>
          </a:p>
          <a:p>
            <a:pPr indent="-38399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itchFamily="2" charset="2"/>
              <a:buChar char="Ø"/>
            </a:pPr>
            <a:r>
              <a:rPr lang="ru-RU" sz="2400" dirty="0"/>
              <a:t>Новые способы хранения и предоставления </a:t>
            </a:r>
            <a:r>
              <a:rPr lang="ru-RU" sz="2400" dirty="0" smtClean="0"/>
              <a:t>информации </a:t>
            </a:r>
            <a:endParaRPr lang="ru-RU" sz="2400" dirty="0"/>
          </a:p>
        </p:txBody>
      </p:sp>
      <p:sp>
        <p:nvSpPr>
          <p:cNvPr id="16" name="Прямоугольник 1">
            <a:extLst>
              <a:ext uri="{FF2B5EF4-FFF2-40B4-BE49-F238E27FC236}">
                <a16:creationId xmlns:a16="http://schemas.microsoft.com/office/drawing/2014/main" xmlns="" id="{927CE396-B4E0-074D-AA2D-E667F5977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3" y="210139"/>
            <a:ext cx="113109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400"/>
              </a:spcAft>
            </a:pPr>
            <a:r>
              <a:rPr lang="ru-RU" altLang="ru-RU" sz="2800" b="1" dirty="0" smtClean="0">
                <a:solidFill>
                  <a:srgbClr val="0070C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Цифровые инновации для потребител</a:t>
            </a:r>
            <a:r>
              <a:rPr lang="ru-RU" altLang="ru-RU" sz="2800" b="1" dirty="0">
                <a:solidFill>
                  <a:srgbClr val="0070C0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я</a:t>
            </a:r>
            <a:endParaRPr lang="en-US" altLang="ru-RU" sz="2800" b="1" dirty="0">
              <a:solidFill>
                <a:srgbClr val="0070C0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17" name="Рисунок 16" descr="Изображение выглядит как человек, мужчина, держит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523D0C56-D52F-5C4E-A025-12982B8C0C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55" y="3786808"/>
            <a:ext cx="5261166" cy="3731145"/>
          </a:xfrm>
          <a:prstGeom prst="rect">
            <a:avLst/>
          </a:prstGeom>
          <a:effectLst>
            <a:softEdge rad="1003300"/>
          </a:effectLst>
        </p:spPr>
      </p:pic>
      <p:pic>
        <p:nvPicPr>
          <p:cNvPr id="18" name="Рисунок 17" descr="Изображение выглядит как человек, внутренний, стол, мужч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FED6EAB-CC42-8141-BD16-D32CE42624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0"/>
          <a:stretch/>
        </p:blipFill>
        <p:spPr>
          <a:xfrm>
            <a:off x="6468108" y="733360"/>
            <a:ext cx="5419092" cy="3336968"/>
          </a:xfrm>
          <a:prstGeom prst="rect">
            <a:avLst/>
          </a:prstGeom>
          <a:effectLst>
            <a:softEdge rad="7874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8DFF02D-EFD7-2D4A-B123-877F278F78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0073A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25" b="90000" l="2556" r="90000">
                        <a14:foregroundMark x1="4000" y1="50938" x2="4000" y2="50938"/>
                        <a14:foregroundMark x1="2556" y1="46094" x2="2556" y2="46094"/>
                        <a14:foregroundMark x1="81556" y1="7656" x2="81556" y2="7656"/>
                        <a14:foregroundMark x1="83111" y1="3125" x2="83111" y2="3125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6856">
            <a:off x="4572051" y="3906968"/>
            <a:ext cx="2183835" cy="1363692"/>
          </a:xfrm>
          <a:prstGeom prst="rect">
            <a:avLst/>
          </a:prstGeom>
        </p:spPr>
      </p:pic>
      <p:sp>
        <p:nvSpPr>
          <p:cNvPr id="13" name="Объект 1">
            <a:extLst>
              <a:ext uri="{FF2B5EF4-FFF2-40B4-BE49-F238E27FC236}">
                <a16:creationId xmlns:a16="http://schemas.microsoft.com/office/drawing/2014/main" xmlns="" id="{45067440-59A6-AA45-A87F-317820EF5F47}"/>
              </a:ext>
            </a:extLst>
          </p:cNvPr>
          <p:cNvSpPr txBox="1">
            <a:spLocks/>
          </p:cNvSpPr>
          <p:nvPr/>
        </p:nvSpPr>
        <p:spPr bwMode="auto">
          <a:xfrm>
            <a:off x="6626352" y="3556948"/>
            <a:ext cx="5465620" cy="3805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85" indent="-609585" defTabSz="457189" eaLnBrk="1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/>
              <a:t>Больше выбор товаров и услуг</a:t>
            </a:r>
          </a:p>
          <a:p>
            <a:pPr marL="609585" indent="-609585" defTabSz="457189" eaLnBrk="1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400" dirty="0"/>
              <a:t>Быстрее происходят операции </a:t>
            </a:r>
          </a:p>
          <a:p>
            <a:pPr marL="609585" indent="-609585" defTabSz="457189" eaLnBrk="1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400" dirty="0"/>
              <a:t>Доступно 24/7</a:t>
            </a:r>
          </a:p>
          <a:p>
            <a:pPr marL="609585" indent="-609585" defTabSz="457189" eaLnBrk="1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>
                <a:solidFill>
                  <a:srgbClr val="C00000"/>
                </a:solidFill>
              </a:rPr>
              <a:t>Больше информации, выше прозрачность (?!)</a:t>
            </a:r>
          </a:p>
          <a:p>
            <a:pPr marL="609585" indent="-609585" defTabSz="457189" eaLnBrk="1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>
                <a:solidFill>
                  <a:srgbClr val="C00000"/>
                </a:solidFill>
              </a:rPr>
              <a:t>Лучше цены, меньше издержки (?!)</a:t>
            </a:r>
          </a:p>
          <a:p>
            <a:pPr marL="609585" indent="-609585" defTabSz="457189" eaLnBrk="1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ru-RU" sz="2400" dirty="0" smtClean="0">
                <a:solidFill>
                  <a:srgbClr val="C00000"/>
                </a:solidFill>
              </a:rPr>
              <a:t>Автоматизация </a:t>
            </a:r>
            <a:r>
              <a:rPr lang="ru-RU" sz="2400" dirty="0">
                <a:solidFill>
                  <a:srgbClr val="C00000"/>
                </a:solidFill>
              </a:rPr>
              <a:t>сравнения и выбора (?!)</a:t>
            </a:r>
          </a:p>
        </p:txBody>
      </p:sp>
    </p:spTree>
    <p:extLst>
      <p:ext uri="{BB962C8B-B14F-4D97-AF65-F5344CB8AC3E}">
        <p14:creationId xmlns:p14="http://schemas.microsoft.com/office/powerpoint/2010/main" val="235166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9437688" y="6489700"/>
            <a:ext cx="2743200" cy="365125"/>
          </a:xfrm>
        </p:spPr>
        <p:txBody>
          <a:bodyPr/>
          <a:lstStyle/>
          <a:p>
            <a:pPr>
              <a:defRPr/>
            </a:pPr>
            <a:fld id="{BBCE8767-5570-4D8F-9C8C-4BCDEA73DA68}" type="slidenum">
              <a:rPr lang="ru-RU" smtClean="0">
                <a:latin typeface="Century Gothic" panose="020B0502020202020204" pitchFamily="34" charset="0"/>
              </a:rPr>
              <a:pPr>
                <a:defRPr/>
              </a:pPr>
              <a:t>9</a:t>
            </a:fld>
            <a:endParaRPr lang="ru-RU" dirty="0">
              <a:latin typeface="Century Gothic" panose="020B0502020202020204" pitchFamily="34" charset="0"/>
            </a:endParaRPr>
          </a:p>
        </p:txBody>
      </p:sp>
      <p:sp>
        <p:nvSpPr>
          <p:cNvPr id="8" name="AutoShape 8" descr="Картинки по запросу россия">
            <a:extLst>
              <a:ext uri="{FF2B5EF4-FFF2-40B4-BE49-F238E27FC236}">
                <a16:creationId xmlns:a16="http://schemas.microsoft.com/office/drawing/2014/main" xmlns="" id="{02B701EE-0943-7548-B4C4-0F9833B758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43933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Century Gothic" panose="020B0502020202020204" pitchFamily="34" charset="0"/>
            </a:endParaRPr>
          </a:p>
        </p:txBody>
      </p:sp>
      <p:sp>
        <p:nvSpPr>
          <p:cNvPr id="9" name="AutoShape 10" descr="Картинки по запросу россия">
            <a:extLst>
              <a:ext uri="{FF2B5EF4-FFF2-40B4-BE49-F238E27FC236}">
                <a16:creationId xmlns:a16="http://schemas.microsoft.com/office/drawing/2014/main" xmlns="" id="{393C54AD-73D6-0D49-BC9F-374D950133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8467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>
              <a:latin typeface="Century Gothic" panose="020B0502020202020204" pitchFamily="34" charset="0"/>
            </a:endParaRPr>
          </a:p>
        </p:txBody>
      </p:sp>
      <p:sp>
        <p:nvSpPr>
          <p:cNvPr id="11" name="Объект 1">
            <a:extLst>
              <a:ext uri="{FF2B5EF4-FFF2-40B4-BE49-F238E27FC236}">
                <a16:creationId xmlns:a16="http://schemas.microsoft.com/office/drawing/2014/main" xmlns="" id="{45067440-59A6-AA45-A87F-317820EF5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433" y="906880"/>
            <a:ext cx="7101671" cy="2578480"/>
          </a:xfrm>
          <a:ln>
            <a:noFill/>
          </a:ln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ОБЪЕКТИВНЫЕ ФАКТОРЫ:</a:t>
            </a:r>
          </a:p>
          <a:p>
            <a:pPr lvl="0">
              <a:lnSpc>
                <a:spcPct val="100000"/>
              </a:lnSpc>
              <a:spcBef>
                <a:spcPts val="300"/>
              </a:spcBef>
            </a:pPr>
            <a:r>
              <a:rPr lang="ru-RU" sz="2400" dirty="0" smtClean="0"/>
              <a:t>Асимметрия </a:t>
            </a:r>
            <a:r>
              <a:rPr lang="ru-RU" sz="2400" dirty="0"/>
              <a:t>информации</a:t>
            </a:r>
          </a:p>
          <a:p>
            <a:pPr lvl="0">
              <a:lnSpc>
                <a:spcPct val="100000"/>
              </a:lnSpc>
              <a:spcBef>
                <a:spcPts val="300"/>
              </a:spcBef>
            </a:pPr>
            <a:r>
              <a:rPr lang="ru-RU" sz="2400" dirty="0"/>
              <a:t>Ограниченная рациональность</a:t>
            </a:r>
          </a:p>
          <a:p>
            <a:pPr lvl="0">
              <a:lnSpc>
                <a:spcPct val="100000"/>
              </a:lnSpc>
              <a:spcBef>
                <a:spcPts val="300"/>
              </a:spcBef>
            </a:pPr>
            <a:r>
              <a:rPr lang="ru-RU" sz="2400" dirty="0"/>
              <a:t>Действия на основании поведенческих эффектов</a:t>
            </a:r>
          </a:p>
          <a:p>
            <a:pPr lvl="0">
              <a:lnSpc>
                <a:spcPct val="100000"/>
              </a:lnSpc>
              <a:spcBef>
                <a:spcPts val="300"/>
              </a:spcBef>
            </a:pPr>
            <a:r>
              <a:rPr lang="ru-RU" sz="2400" dirty="0" err="1"/>
              <a:t>Трансакционные</a:t>
            </a:r>
            <a:r>
              <a:rPr lang="ru-RU" sz="2400" dirty="0"/>
              <a:t> издержки</a:t>
            </a:r>
          </a:p>
          <a:p>
            <a:pPr lvl="0">
              <a:lnSpc>
                <a:spcPct val="100000"/>
              </a:lnSpc>
              <a:spcBef>
                <a:spcPts val="300"/>
              </a:spcBef>
            </a:pPr>
            <a:r>
              <a:rPr lang="ru-RU" sz="2400" dirty="0"/>
              <a:t>Доверительность благ</a:t>
            </a:r>
          </a:p>
        </p:txBody>
      </p:sp>
      <p:sp>
        <p:nvSpPr>
          <p:cNvPr id="16" name="Прямоугольник 1">
            <a:extLst>
              <a:ext uri="{FF2B5EF4-FFF2-40B4-BE49-F238E27FC236}">
                <a16:creationId xmlns:a16="http://schemas.microsoft.com/office/drawing/2014/main" xmlns="" id="{927CE396-B4E0-074D-AA2D-E667F5977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3" y="210139"/>
            <a:ext cx="113109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rgbClr val="0070C0"/>
                </a:solidFill>
                <a:latin typeface="+mn-lt"/>
                <a:cs typeface="Calibri" pitchFamily="34" charset="0"/>
              </a:rPr>
              <a:t>Что</a:t>
            </a:r>
            <a:r>
              <a:rPr lang="en-US" altLang="ru-RU" sz="3200" b="1" dirty="0">
                <a:solidFill>
                  <a:srgbClr val="0070C0"/>
                </a:solidFill>
                <a:latin typeface="+mn-lt"/>
                <a:cs typeface="Calibri" pitchFamily="34" charset="0"/>
              </a:rPr>
              <a:t> </a:t>
            </a:r>
            <a:r>
              <a:rPr lang="ru-RU" altLang="ru-RU" sz="3200" b="1" dirty="0">
                <a:solidFill>
                  <a:srgbClr val="0070C0"/>
                </a:solidFill>
                <a:latin typeface="+mn-lt"/>
                <a:cs typeface="Calibri" pitchFamily="34" charset="0"/>
              </a:rPr>
              <a:t>создает проблемы потребителям?</a:t>
            </a:r>
            <a:endParaRPr lang="ru-RU" altLang="ru-RU" sz="3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0B51472-4011-A44C-9D23-9E793A50B35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048" y="11687"/>
            <a:ext cx="2049885" cy="11635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8DCF29-5146-7B4E-9BCB-3E242E80C6E9}"/>
              </a:ext>
            </a:extLst>
          </p:cNvPr>
          <p:cNvSpPr txBox="1"/>
          <p:nvPr/>
        </p:nvSpPr>
        <p:spPr>
          <a:xfrm>
            <a:off x="4409937" y="3302753"/>
            <a:ext cx="8175513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189"/>
            <a:r>
              <a:rPr lang="ru-RU" sz="2400" b="1" dirty="0" smtClean="0">
                <a:solidFill>
                  <a:srgbClr val="C00000"/>
                </a:solidFill>
              </a:rPr>
              <a:t>СУБЪЕКТИВНЫЕ </a:t>
            </a:r>
            <a:r>
              <a:rPr lang="ru-RU" sz="2400" b="1" dirty="0">
                <a:solidFill>
                  <a:srgbClr val="C00000"/>
                </a:solidFill>
              </a:rPr>
              <a:t>ФАКТОРЫ</a:t>
            </a:r>
            <a:r>
              <a:rPr lang="ru-RU" sz="2400" b="1" dirty="0" smtClean="0">
                <a:solidFill>
                  <a:srgbClr val="C00000"/>
                </a:solidFill>
              </a:rPr>
              <a:t>:</a:t>
            </a:r>
            <a:endParaRPr lang="ru-RU" sz="2400" dirty="0" smtClean="0">
              <a:latin typeface="+mn-lt"/>
              <a:ea typeface="Gotham Pro" charset="0"/>
              <a:cs typeface="Gotham Pro" charset="0"/>
            </a:endParaRPr>
          </a:p>
          <a:p>
            <a:pPr marL="457189" indent="-457189" defTabSz="457189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+mn-lt"/>
                <a:ea typeface="Gotham Pro" charset="0"/>
                <a:cs typeface="Gotham Pro" charset="0"/>
              </a:rPr>
              <a:t>Потребителям </a:t>
            </a:r>
            <a:r>
              <a:rPr lang="ru-RU" sz="2400" dirty="0">
                <a:latin typeface="+mn-lt"/>
                <a:ea typeface="Gotham Pro" charset="0"/>
                <a:cs typeface="Gotham Pro" charset="0"/>
              </a:rPr>
              <a:t>не хватает </a:t>
            </a:r>
            <a:r>
              <a:rPr lang="ru-RU" sz="2400" dirty="0" smtClean="0">
                <a:latin typeface="+mn-lt"/>
                <a:ea typeface="Gotham Pro" charset="0"/>
                <a:cs typeface="Gotham Pro" charset="0"/>
              </a:rPr>
              <a:t>правовых, экономических, цифровых  </a:t>
            </a:r>
            <a:r>
              <a:rPr lang="ru-RU" sz="2400" dirty="0">
                <a:latin typeface="+mn-lt"/>
                <a:ea typeface="Gotham Pro" charset="0"/>
                <a:cs typeface="Gotham Pro" charset="0"/>
              </a:rPr>
              <a:t>познаний</a:t>
            </a:r>
          </a:p>
          <a:p>
            <a:pPr marL="457189" indent="-457189" defTabSz="457189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+mn-lt"/>
                <a:ea typeface="Gotham Pro" charset="0"/>
                <a:cs typeface="Gotham Pro" charset="0"/>
              </a:rPr>
              <a:t>Они зачастую не стремятся</a:t>
            </a:r>
            <a:r>
              <a:rPr lang="en-US" sz="2400" dirty="0" smtClean="0">
                <a:latin typeface="+mn-lt"/>
                <a:ea typeface="Gotham Pro" charset="0"/>
                <a:cs typeface="Gotham Pro" charset="0"/>
              </a:rPr>
              <a:t> </a:t>
            </a:r>
            <a:r>
              <a:rPr lang="ru-RU" sz="2400" dirty="0" smtClean="0">
                <a:latin typeface="+mn-lt"/>
                <a:ea typeface="Gotham Pro" charset="0"/>
                <a:cs typeface="Gotham Pro" charset="0"/>
              </a:rPr>
              <a:t>разобраться</a:t>
            </a:r>
            <a:r>
              <a:rPr lang="ru-RU" sz="2400" dirty="0">
                <a:latin typeface="+mn-lt"/>
                <a:ea typeface="Gotham Pro" charset="0"/>
                <a:cs typeface="Gotham Pro" charset="0"/>
              </a:rPr>
              <a:t> </a:t>
            </a:r>
            <a:r>
              <a:rPr lang="ru-RU" sz="2400" u="sng" dirty="0" smtClean="0">
                <a:latin typeface="+mn-lt"/>
                <a:ea typeface="Gotham Pro" charset="0"/>
                <a:cs typeface="Gotham Pro" charset="0"/>
              </a:rPr>
              <a:t>даже </a:t>
            </a:r>
            <a:r>
              <a:rPr lang="ru-RU" sz="2400" u="sng" dirty="0">
                <a:latin typeface="+mn-lt"/>
                <a:ea typeface="Gotham Pro" charset="0"/>
                <a:cs typeface="Gotham Pro" charset="0"/>
              </a:rPr>
              <a:t>в доступной им</a:t>
            </a:r>
            <a:r>
              <a:rPr lang="en-US" sz="2400" u="sng" dirty="0">
                <a:latin typeface="+mn-lt"/>
                <a:ea typeface="Gotham Pro" charset="0"/>
                <a:cs typeface="Gotham Pro" charset="0"/>
              </a:rPr>
              <a:t> </a:t>
            </a:r>
            <a:r>
              <a:rPr lang="ru-RU" sz="2400" u="sng" dirty="0" smtClean="0">
                <a:latin typeface="+mn-lt"/>
                <a:ea typeface="Gotham Pro" charset="0"/>
                <a:cs typeface="Gotham Pro" charset="0"/>
              </a:rPr>
              <a:t>информации</a:t>
            </a:r>
          </a:p>
          <a:p>
            <a:pPr marL="457189" indent="-457189" defTabSz="457189"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+mn-lt"/>
                <a:ea typeface="Gotham Pro" charset="0"/>
                <a:cs typeface="Gotham Pro" charset="0"/>
              </a:rPr>
              <a:t>Они не </a:t>
            </a:r>
            <a:r>
              <a:rPr lang="ru-RU" sz="2400" dirty="0">
                <a:latin typeface="+mn-lt"/>
                <a:ea typeface="Gotham Pro" charset="0"/>
                <a:cs typeface="Gotham Pro" charset="0"/>
              </a:rPr>
              <a:t>контролируют информацию и </a:t>
            </a:r>
            <a:r>
              <a:rPr lang="ru-RU" sz="2400" dirty="0" smtClean="0">
                <a:latin typeface="+mn-lt"/>
                <a:ea typeface="Gotham Pro" charset="0"/>
                <a:cs typeface="Gotham Pro" charset="0"/>
              </a:rPr>
              <a:t>инфраструктуру, т.е. они заложники </a:t>
            </a:r>
            <a:r>
              <a:rPr lang="ru-RU" sz="2400" dirty="0">
                <a:latin typeface="+mn-lt"/>
                <a:ea typeface="Gotham Pro" charset="0"/>
                <a:cs typeface="Gotham Pro" charset="0"/>
              </a:rPr>
              <a:t>добросовестности провайдеров</a:t>
            </a:r>
          </a:p>
          <a:p>
            <a:endParaRPr lang="ru-RU" sz="2000" dirty="0">
              <a:solidFill>
                <a:srgbClr val="0073A1"/>
              </a:solidFill>
            </a:endParaRPr>
          </a:p>
        </p:txBody>
      </p:sp>
      <p:pic>
        <p:nvPicPr>
          <p:cNvPr id="12" name="Рисунок 11" descr="Изображение выглядит как аксессуар, зеленый, стол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F548A97-C2CD-4242-9421-56BFD5B306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59" b="97561" l="2889" r="97222">
                        <a14:foregroundMark x1="45778" y1="6585" x2="63000" y2="6951"/>
                        <a14:foregroundMark x1="90889" y1="47683" x2="90889" y2="59878"/>
                        <a14:foregroundMark x1="90889" y1="59878" x2="92778" y2="66341"/>
                        <a14:foregroundMark x1="94000" y1="60732" x2="93778" y2="56463"/>
                        <a14:foregroundMark x1="38333" y1="5610" x2="47111" y2="4390"/>
                        <a14:foregroundMark x1="47111" y1="4390" x2="47667" y2="3780"/>
                        <a14:foregroundMark x1="73222" y1="90610" x2="48889" y2="91220"/>
                        <a14:foregroundMark x1="25222" y1="94756" x2="29111" y2="95122"/>
                        <a14:foregroundMark x1="20111" y1="93415" x2="20111" y2="93415"/>
                        <a14:foregroundMark x1="7667" y1="79268" x2="7667" y2="79268"/>
                        <a14:foregroundMark x1="2889" y1="91951" x2="2889" y2="91951"/>
                        <a14:foregroundMark x1="79000" y1="83537" x2="79000" y2="83537"/>
                        <a14:foregroundMark x1="75778" y1="76220" x2="70000" y2="85610"/>
                        <a14:foregroundMark x1="63333" y1="97561" x2="63333" y2="97561"/>
                        <a14:foregroundMark x1="49889" y1="96829" x2="49889" y2="96829"/>
                        <a14:foregroundMark x1="94000" y1="66707" x2="97222" y2="59268"/>
                        <a14:foregroundMark x1="47667" y1="96585" x2="42889" y2="97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" y="3383252"/>
            <a:ext cx="3188342" cy="2904934"/>
          </a:xfrm>
          <a:prstGeom prst="rect">
            <a:avLst/>
          </a:prstGeom>
          <a:effectLst>
            <a:softEdge rad="88900"/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4" name="Рисунок 13" descr="Изображение выглядит как мяч&#10;&#10;Автоматически созданное описание">
            <a:extLst>
              <a:ext uri="{FF2B5EF4-FFF2-40B4-BE49-F238E27FC236}">
                <a16:creationId xmlns:a16="http://schemas.microsoft.com/office/drawing/2014/main" xmlns="" id="{23108784-B225-A143-94C4-0E877633DC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5875" y1="21576" x2="33000" y2="37899"/>
                        <a14:foregroundMark x1="16750" y1="63227" x2="13875" y2="66604"/>
                        <a14:foregroundMark x1="16000" y1="72983" x2="45500" y2="75235"/>
                        <a14:foregroundMark x1="49125" y1="16698" x2="38875" y2="20263"/>
                        <a14:foregroundMark x1="38875" y1="20263" x2="33000" y2="28143"/>
                        <a14:foregroundMark x1="51375" y1="16135" x2="41875" y2="17073"/>
                        <a14:foregroundMark x1="41875" y1="17073" x2="32250" y2="21951"/>
                        <a14:foregroundMark x1="32250" y1="21951" x2="25875" y2="33583"/>
                        <a14:foregroundMark x1="25875" y1="33583" x2="25000" y2="36210"/>
                        <a14:foregroundMark x1="36875" y1="83302" x2="46375" y2="83865"/>
                        <a14:foregroundMark x1="46375" y1="83865" x2="50625" y2="81614"/>
                        <a14:foregroundMark x1="22500" y1="37899" x2="18500" y2="61726"/>
                        <a14:foregroundMark x1="22875" y1="30206" x2="17500" y2="54597"/>
                        <a14:foregroundMark x1="81500" y1="63790" x2="84125" y2="72983"/>
                        <a14:foregroundMark x1="84500" y1="71857" x2="80875" y2="75797"/>
                        <a14:foregroundMark x1="83750" y1="66979" x2="85125" y2="70919"/>
                        <a14:foregroundMark x1="84500" y1="70356" x2="85125" y2="68668"/>
                        <a14:foregroundMark x1="86250" y1="67542" x2="84500" y2="66604"/>
                        <a14:foregroundMark x1="86625" y1="70919" x2="84750" y2="76173"/>
                        <a14:foregroundMark x1="86625" y1="72420" x2="87375" y2="70356"/>
                        <a14:foregroundMark x1="13500" y1="70919" x2="16375" y2="57223"/>
                        <a14:foregroundMark x1="16375" y1="57223" x2="17125" y2="572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569" y="507020"/>
            <a:ext cx="5080000" cy="33782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Прямоугольник 1">
            <a:extLst>
              <a:ext uri="{FF2B5EF4-FFF2-40B4-BE49-F238E27FC236}">
                <a16:creationId xmlns:a16="http://schemas.microsoft.com/office/drawing/2014/main" xmlns="" id="{927CE396-B4E0-074D-AA2D-E667F5977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263" y="6335039"/>
            <a:ext cx="105655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8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Стало ли в </a:t>
            </a:r>
            <a:r>
              <a:rPr lang="ru-RU" altLang="ru-RU" sz="2800" b="1" dirty="0" err="1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онлайне</a:t>
            </a:r>
            <a:r>
              <a:rPr lang="ru-RU" altLang="ru-RU" sz="2800" b="1" dirty="0" smtClean="0">
                <a:solidFill>
                  <a:srgbClr val="C00000"/>
                </a:solidFill>
                <a:latin typeface="+mn-lt"/>
                <a:cs typeface="Calibri" pitchFamily="34" charset="0"/>
              </a:rPr>
              <a:t> меньше этих проблем? – Непохоже…</a:t>
            </a:r>
            <a:endParaRPr lang="ru-RU" altLang="ru-RU" sz="2800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00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6719</TotalTime>
  <Words>1408</Words>
  <Application>Microsoft Office PowerPoint</Application>
  <PresentationFormat>Широкоэкранный</PresentationFormat>
  <Paragraphs>192</Paragraphs>
  <Slides>22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Franklin Gothic Heavy</vt:lpstr>
      <vt:lpstr>Gotham Pro</vt:lpstr>
      <vt:lpstr>Gotham Pro Black</vt:lpstr>
      <vt:lpstr>Open Sans</vt:lpstr>
      <vt:lpstr>Wingdings</vt:lpstr>
      <vt:lpstr>Тема Office</vt:lpstr>
      <vt:lpstr>Ростислав Кокорев, к.э.н., заведующий лабораторией финансовой грамотности экономического факультета МГУ имени М.В. Ломоносова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 RK</cp:lastModifiedBy>
  <cp:revision>227</cp:revision>
  <dcterms:created xsi:type="dcterms:W3CDTF">2019-04-12T06:20:24Z</dcterms:created>
  <dcterms:modified xsi:type="dcterms:W3CDTF">2020-10-14T11:37:24Z</dcterms:modified>
</cp:coreProperties>
</file>